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42"/>
  </p:notesMasterIdLst>
  <p:handoutMasterIdLst>
    <p:handoutMasterId r:id="rId43"/>
  </p:handoutMasterIdLst>
  <p:sldIdLst>
    <p:sldId id="330" r:id="rId2"/>
    <p:sldId id="435" r:id="rId3"/>
    <p:sldId id="436" r:id="rId4"/>
    <p:sldId id="404" r:id="rId5"/>
    <p:sldId id="387" r:id="rId6"/>
    <p:sldId id="408" r:id="rId7"/>
    <p:sldId id="405" r:id="rId8"/>
    <p:sldId id="407" r:id="rId9"/>
    <p:sldId id="388" r:id="rId10"/>
    <p:sldId id="401" r:id="rId11"/>
    <p:sldId id="445" r:id="rId12"/>
    <p:sldId id="439" r:id="rId13"/>
    <p:sldId id="449" r:id="rId14"/>
    <p:sldId id="448" r:id="rId15"/>
    <p:sldId id="411" r:id="rId16"/>
    <p:sldId id="440" r:id="rId17"/>
    <p:sldId id="446" r:id="rId18"/>
    <p:sldId id="413" r:id="rId19"/>
    <p:sldId id="412" r:id="rId20"/>
    <p:sldId id="423" r:id="rId21"/>
    <p:sldId id="460" r:id="rId22"/>
    <p:sldId id="419" r:id="rId23"/>
    <p:sldId id="466" r:id="rId24"/>
    <p:sldId id="467" r:id="rId25"/>
    <p:sldId id="451" r:id="rId26"/>
    <p:sldId id="468" r:id="rId27"/>
    <p:sldId id="469" r:id="rId28"/>
    <p:sldId id="470" r:id="rId29"/>
    <p:sldId id="418" r:id="rId30"/>
    <p:sldId id="452" r:id="rId31"/>
    <p:sldId id="420" r:id="rId32"/>
    <p:sldId id="424" r:id="rId33"/>
    <p:sldId id="425" r:id="rId34"/>
    <p:sldId id="454" r:id="rId35"/>
    <p:sldId id="458" r:id="rId36"/>
    <p:sldId id="455" r:id="rId37"/>
    <p:sldId id="430" r:id="rId38"/>
    <p:sldId id="431" r:id="rId39"/>
    <p:sldId id="463" r:id="rId40"/>
    <p:sldId id="465" r:id="rId41"/>
  </p:sldIdLst>
  <p:sldSz cx="9144000" cy="6858000" type="letter"/>
  <p:notesSz cx="6858000" cy="9774238"/>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6600"/>
    <a:srgbClr val="4D4D4D"/>
    <a:srgbClr val="5F5F5F"/>
    <a:srgbClr val="800080"/>
    <a:srgbClr val="FF9900"/>
    <a:srgbClr val="FFCC00"/>
    <a:srgbClr val="CC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p:restoredTop sz="86410"/>
  </p:normalViewPr>
  <p:slideViewPr>
    <p:cSldViewPr snapToGrid="0">
      <p:cViewPr>
        <p:scale>
          <a:sx n="98" d="100"/>
          <a:sy n="98" d="100"/>
        </p:scale>
        <p:origin x="891" y="57"/>
      </p:cViewPr>
      <p:guideLst>
        <p:guide orient="horz" pos="2160"/>
        <p:guide pos="2880"/>
      </p:guideLst>
    </p:cSldViewPr>
  </p:slideViewPr>
  <p:outlineViewPr>
    <p:cViewPr>
      <p:scale>
        <a:sx n="33" d="100"/>
        <a:sy n="33" d="100"/>
      </p:scale>
      <p:origin x="0" y="-10152"/>
    </p:cViewPr>
  </p:outlineViewPr>
  <p:notesTextViewPr>
    <p:cViewPr>
      <p:scale>
        <a:sx n="100" d="100"/>
        <a:sy n="100" d="100"/>
      </p:scale>
      <p:origin x="0" y="0"/>
    </p:cViewPr>
  </p:notesTextViewPr>
  <p:sorterViewPr>
    <p:cViewPr>
      <p:scale>
        <a:sx n="100" d="100"/>
        <a:sy n="100" d="100"/>
      </p:scale>
      <p:origin x="0" y="8928"/>
    </p:cViewPr>
  </p:sorterViewPr>
  <p:notesViewPr>
    <p:cSldViewPr snapToGrid="0">
      <p:cViewPr varScale="1">
        <p:scale>
          <a:sx n="81" d="100"/>
          <a:sy n="81" d="100"/>
        </p:scale>
        <p:origin x="3966" y="3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709555D-8BC0-48A5-B3EE-96E3DBEA4592}"/>
              </a:ext>
            </a:extLst>
          </p:cNvPr>
          <p:cNvSpPr>
            <a:spLocks noChangeArrowheads="1"/>
          </p:cNvSpPr>
          <p:nvPr/>
        </p:nvSpPr>
        <p:spPr bwMode="auto">
          <a:xfrm>
            <a:off x="3084513" y="9313863"/>
            <a:ext cx="687387" cy="2540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7312" tIns="44450" rIns="87312" bIns="44450">
            <a:spAutoFit/>
          </a:bodyPr>
          <a:lstStyle>
            <a:lvl1pPr defTabSz="8683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8683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8683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8683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8683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8683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8683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8683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8683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lnSpc>
                <a:spcPct val="90000"/>
              </a:lnSpc>
            </a:pPr>
            <a:r>
              <a:rPr lang="en-US" altLang="en-US" sz="1200">
                <a:latin typeface="Century Gothic" panose="020B0502020202020204" pitchFamily="34" charset="0"/>
                <a:cs typeface="Arial" panose="020B0604020202020204" pitchFamily="34" charset="0"/>
              </a:rPr>
              <a:t>Page </a:t>
            </a:r>
            <a:fld id="{A2A6CDAE-F466-474C-8BA5-6D5FD7377071}" type="slidenum">
              <a:rPr lang="en-US" altLang="en-US" sz="1200">
                <a:latin typeface="Century Gothic" panose="020B0502020202020204" pitchFamily="34" charset="0"/>
                <a:cs typeface="Arial" panose="020B0604020202020204" pitchFamily="34" charset="0"/>
              </a:rPr>
              <a:pPr algn="ctr">
                <a:lnSpc>
                  <a:spcPct val="90000"/>
                </a:lnSpc>
              </a:pPr>
              <a:t>‹#›</a:t>
            </a:fld>
            <a:endParaRPr lang="en-US" altLang="en-US" sz="1200">
              <a:latin typeface="Century Gothic" panose="020B0502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9097B08-C94E-458A-B7CC-F34AAA6CDF1D}"/>
              </a:ext>
            </a:extLst>
          </p:cNvPr>
          <p:cNvSpPr>
            <a:spLocks noGrp="1" noChangeArrowheads="1"/>
          </p:cNvSpPr>
          <p:nvPr>
            <p:ph type="body" sz="quarter" idx="3"/>
          </p:nvPr>
        </p:nvSpPr>
        <p:spPr bwMode="auto">
          <a:xfrm>
            <a:off x="914400" y="4646613"/>
            <a:ext cx="5029200" cy="41148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488" tIns="44450" rIns="90488" bIns="44450" numCol="1" anchor="t" anchorCtr="0" compatLnSpc="1">
            <a:prstTxWarp prst="textNoShape">
              <a:avLst/>
            </a:prstTxWarp>
          </a:bodyPr>
          <a:lstStyle/>
          <a:p>
            <a:pPr lvl="0"/>
            <a:r>
              <a:rPr lang="en-US" noProof="0"/>
              <a:t>Body Text</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2051" name="Rectangle 3">
            <a:extLst>
              <a:ext uri="{FF2B5EF4-FFF2-40B4-BE49-F238E27FC236}">
                <a16:creationId xmlns:a16="http://schemas.microsoft.com/office/drawing/2014/main" id="{25CE5F55-74C2-4D9A-B43D-558BE48FCE10}"/>
              </a:ext>
            </a:extLst>
          </p:cNvPr>
          <p:cNvSpPr>
            <a:spLocks noChangeArrowheads="1"/>
          </p:cNvSpPr>
          <p:nvPr/>
        </p:nvSpPr>
        <p:spPr bwMode="auto">
          <a:xfrm>
            <a:off x="3084513" y="9313863"/>
            <a:ext cx="687387" cy="2540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7312" tIns="44450" rIns="87312" bIns="44450">
            <a:spAutoFit/>
          </a:bodyPr>
          <a:lstStyle>
            <a:lvl1pPr defTabSz="8683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8683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8683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8683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8683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8683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8683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8683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8683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lnSpc>
                <a:spcPct val="90000"/>
              </a:lnSpc>
            </a:pPr>
            <a:r>
              <a:rPr lang="en-US" altLang="en-US" sz="1200">
                <a:latin typeface="Century Gothic" panose="020B0502020202020204" pitchFamily="34" charset="0"/>
                <a:cs typeface="Arial" panose="020B0604020202020204" pitchFamily="34" charset="0"/>
              </a:rPr>
              <a:t>Page </a:t>
            </a:r>
            <a:fld id="{54D7E501-A478-47EB-AEE4-E46E87D7C71F}" type="slidenum">
              <a:rPr lang="en-US" altLang="en-US" sz="1200">
                <a:latin typeface="Century Gothic" panose="020B0502020202020204" pitchFamily="34" charset="0"/>
                <a:cs typeface="Arial" panose="020B0604020202020204" pitchFamily="34" charset="0"/>
              </a:rPr>
              <a:pPr algn="ctr">
                <a:lnSpc>
                  <a:spcPct val="90000"/>
                </a:lnSpc>
              </a:pPr>
              <a:t>‹#›</a:t>
            </a:fld>
            <a:endParaRPr lang="en-US" altLang="en-US" sz="1200">
              <a:latin typeface="Century Gothic" panose="020B0502020202020204" pitchFamily="34" charset="0"/>
              <a:cs typeface="Arial" panose="020B0604020202020204" pitchFamily="34" charset="0"/>
            </a:endParaRPr>
          </a:p>
        </p:txBody>
      </p:sp>
      <p:sp>
        <p:nvSpPr>
          <p:cNvPr id="2052" name="Rectangle 4">
            <a:extLst>
              <a:ext uri="{FF2B5EF4-FFF2-40B4-BE49-F238E27FC236}">
                <a16:creationId xmlns:a16="http://schemas.microsoft.com/office/drawing/2014/main" id="{E4542EBD-38A1-41AA-9567-0D979A059E51}"/>
              </a:ext>
            </a:extLst>
          </p:cNvPr>
          <p:cNvSpPr>
            <a:spLocks noGrp="1" noRot="1" noChangeAspect="1" noChangeArrowheads="1" noTextEdit="1"/>
          </p:cNvSpPr>
          <p:nvPr>
            <p:ph type="sldImg" idx="2"/>
          </p:nvPr>
        </p:nvSpPr>
        <p:spPr bwMode="auto">
          <a:xfrm>
            <a:off x="1149350" y="858838"/>
            <a:ext cx="4559300" cy="3413125"/>
          </a:xfrm>
          <a:prstGeom prst="rect">
            <a:avLst/>
          </a:prstGeom>
          <a:noFill/>
          <a:ln w="12700">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ＭＳ Ｐゴシック" charset="0"/>
      </a:defRPr>
    </a:lvl1pPr>
    <a:lvl2pPr marL="742950" indent="-28575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2pPr>
    <a:lvl3pPr marL="1143000" indent="-2286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3pPr>
    <a:lvl4pPr marL="1600200" indent="-2286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4pPr>
    <a:lvl5pPr marL="2057400" indent="-2286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a:extLst>
              <a:ext uri="{FF2B5EF4-FFF2-40B4-BE49-F238E27FC236}">
                <a16:creationId xmlns:a16="http://schemas.microsoft.com/office/drawing/2014/main" id="{86A8EAEF-1FAD-436E-8686-E22D7CBAD5C8}"/>
              </a:ext>
            </a:extLst>
          </p:cNvPr>
          <p:cNvSpPr>
            <a:spLocks noGrp="1" noRot="1" noChangeAspect="1" noChangeArrowheads="1" noTextEdit="1"/>
          </p:cNvSpPr>
          <p:nvPr>
            <p:ph type="sldImg"/>
          </p:nvPr>
        </p:nvSpPr>
        <p:spPr>
          <a:xfrm>
            <a:off x="1154113" y="858838"/>
            <a:ext cx="4549775" cy="3413125"/>
          </a:xfrm>
          <a:ln/>
          <a:extLst>
            <a:ext uri="{FAA26D3D-D897-4be2-8F04-BA451C77F1D7}">
              <ma14:placeholderFlag xmlns:ma14="http://schemas.microsoft.com/office/mac/drawingml/2011/main" xmlns="" val="1"/>
            </a:ext>
          </a:extLst>
        </p:spPr>
      </p:sp>
      <p:sp>
        <p:nvSpPr>
          <p:cNvPr id="425987" name="Rectangle 3">
            <a:extLst>
              <a:ext uri="{FF2B5EF4-FFF2-40B4-BE49-F238E27FC236}">
                <a16:creationId xmlns:a16="http://schemas.microsoft.com/office/drawing/2014/main" id="{2AC82D38-B15B-4070-8019-C3904A551A69}"/>
              </a:ext>
            </a:extLst>
          </p:cNvPr>
          <p:cNvSpPr>
            <a:spLocks noGrp="1" noChangeArrowheads="1"/>
          </p:cNvSpPr>
          <p:nvPr>
            <p:ph type="body" idx="1"/>
          </p:nvPr>
        </p:nvSpPr>
        <p:spPr/>
        <p:txBody>
          <a:bodyPr/>
          <a:lstStyle/>
          <a:p>
            <a:r>
              <a:rPr lang="en-US" altLang="en-US">
                <a:latin typeface="Times New Roman" panose="02020603050405020304" pitchFamily="18" charset="0"/>
              </a:rPr>
              <a:t>The lecture predominantly revolves around a fictional case with cardiogenic shock and is designed to outline the principles of rapid assessment of the cause of shock, fluid resuscitation and use of vasoactive agents. Management of hypovolaemic and obstructive shock are briefly discussed at the end. Septic shock is covered in another lecture.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a:extLst>
              <a:ext uri="{FF2B5EF4-FFF2-40B4-BE49-F238E27FC236}">
                <a16:creationId xmlns:a16="http://schemas.microsoft.com/office/drawing/2014/main" id="{FDA5219E-A8DC-41C0-A69A-96BAA2E79008}"/>
              </a:ext>
            </a:extLst>
          </p:cNvPr>
          <p:cNvSpPr>
            <a:spLocks noGrp="1" noRot="1" noChangeAspect="1" noChangeArrowheads="1" noTextEdit="1"/>
          </p:cNvSpPr>
          <p:nvPr>
            <p:ph type="sldImg"/>
          </p:nvPr>
        </p:nvSpPr>
        <p:spPr>
          <a:xfrm>
            <a:off x="1154113" y="858838"/>
            <a:ext cx="4549775" cy="3413125"/>
          </a:xfrm>
          <a:ln/>
          <a:extLst>
            <a:ext uri="{FAA26D3D-D897-4be2-8F04-BA451C77F1D7}">
              <ma14:placeholderFlag xmlns:ma14="http://schemas.microsoft.com/office/mac/drawingml/2011/main" xmlns="" val="1"/>
            </a:ext>
          </a:extLst>
        </p:spPr>
      </p:sp>
      <p:sp>
        <p:nvSpPr>
          <p:cNvPr id="332803" name="Rectangle 3">
            <a:extLst>
              <a:ext uri="{FF2B5EF4-FFF2-40B4-BE49-F238E27FC236}">
                <a16:creationId xmlns:a16="http://schemas.microsoft.com/office/drawing/2014/main" id="{51AF2600-C706-4613-9F6C-216BDD8388AA}"/>
              </a:ext>
            </a:extLst>
          </p:cNvPr>
          <p:cNvSpPr>
            <a:spLocks noGrp="1" noChangeArrowheads="1"/>
          </p:cNvSpPr>
          <p:nvPr>
            <p:ph type="body" idx="1"/>
          </p:nvPr>
        </p:nvSpPr>
        <p:spPr/>
        <p:txBody>
          <a:bodyPr/>
          <a:lstStyle/>
          <a:p>
            <a:pPr>
              <a:defRPr/>
            </a:pPr>
            <a:endParaRPr lang="en-US">
              <a:ea typeface="ＭＳ Ｐゴシック"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a:extLst>
              <a:ext uri="{FF2B5EF4-FFF2-40B4-BE49-F238E27FC236}">
                <a16:creationId xmlns:a16="http://schemas.microsoft.com/office/drawing/2014/main" id="{6E997A5E-90FA-41A1-B605-F1EC7C6E2B57}"/>
              </a:ext>
            </a:extLst>
          </p:cNvPr>
          <p:cNvSpPr>
            <a:spLocks noGrp="1" noRot="1" noChangeAspect="1" noChangeArrowheads="1" noTextEdit="1"/>
          </p:cNvSpPr>
          <p:nvPr>
            <p:ph type="sldImg"/>
          </p:nvPr>
        </p:nvSpPr>
        <p:spPr>
          <a:xfrm>
            <a:off x="1154113" y="858838"/>
            <a:ext cx="4549775" cy="3413125"/>
          </a:xfrm>
          <a:ln/>
          <a:extLst>
            <a:ext uri="{FAA26D3D-D897-4be2-8F04-BA451C77F1D7}">
              <ma14:placeholderFlag xmlns:ma14="http://schemas.microsoft.com/office/mac/drawingml/2011/main" xmlns="" val="1"/>
            </a:ext>
          </a:extLst>
        </p:spPr>
      </p:sp>
      <p:sp>
        <p:nvSpPr>
          <p:cNvPr id="385027" name="Rectangle 3">
            <a:extLst>
              <a:ext uri="{FF2B5EF4-FFF2-40B4-BE49-F238E27FC236}">
                <a16:creationId xmlns:a16="http://schemas.microsoft.com/office/drawing/2014/main" id="{42BAD0BD-85DA-4D1B-92A2-9F03AF26DE20}"/>
              </a:ext>
            </a:extLst>
          </p:cNvPr>
          <p:cNvSpPr>
            <a:spLocks noGrp="1" noChangeArrowheads="1"/>
          </p:cNvSpPr>
          <p:nvPr>
            <p:ph type="body" idx="1"/>
          </p:nvPr>
        </p:nvSpPr>
        <p:spPr/>
        <p:txBody>
          <a:bodyPr/>
          <a:lstStyle/>
          <a:p>
            <a:pPr>
              <a:defRPr/>
            </a:pPr>
            <a:r>
              <a:rPr lang="en-US">
                <a:ea typeface="ＭＳ Ｐゴシック" charset="0"/>
                <a:cs typeface="+mn-cs"/>
              </a:rPr>
              <a:t>So clearly our patient is shocked: she is oliguric and confused with skin mottling.</a:t>
            </a:r>
          </a:p>
          <a:p>
            <a:pPr>
              <a:defRPr/>
            </a:pPr>
            <a:r>
              <a:rPr lang="en-US">
                <a:ea typeface="ＭＳ Ｐゴシック" charset="0"/>
                <a:cs typeface="+mn-cs"/>
              </a:rPr>
              <a:t>What should we do next?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a:extLst>
              <a:ext uri="{FF2B5EF4-FFF2-40B4-BE49-F238E27FC236}">
                <a16:creationId xmlns:a16="http://schemas.microsoft.com/office/drawing/2014/main" id="{1FAAAE48-1033-4C12-98C4-EF993F7A3639}"/>
              </a:ext>
            </a:extLst>
          </p:cNvPr>
          <p:cNvSpPr>
            <a:spLocks noGrp="1" noRot="1" noChangeAspect="1" noChangeArrowheads="1" noTextEdit="1"/>
          </p:cNvSpPr>
          <p:nvPr>
            <p:ph type="sldImg"/>
          </p:nvPr>
        </p:nvSpPr>
        <p:spPr>
          <a:xfrm>
            <a:off x="1154113" y="858838"/>
            <a:ext cx="4549775" cy="3413125"/>
          </a:xfrm>
          <a:ln/>
          <a:extLst>
            <a:ext uri="{FAA26D3D-D897-4be2-8F04-BA451C77F1D7}">
              <ma14:placeholderFlag xmlns:ma14="http://schemas.microsoft.com/office/mac/drawingml/2011/main" xmlns="" val="1"/>
            </a:ext>
          </a:extLst>
        </p:spPr>
      </p:sp>
      <p:sp>
        <p:nvSpPr>
          <p:cNvPr id="428035" name="Rectangle 3">
            <a:extLst>
              <a:ext uri="{FF2B5EF4-FFF2-40B4-BE49-F238E27FC236}">
                <a16:creationId xmlns:a16="http://schemas.microsoft.com/office/drawing/2014/main" id="{5C6AD93D-0388-4CCA-9627-CBB8CE7738D3}"/>
              </a:ext>
            </a:extLst>
          </p:cNvPr>
          <p:cNvSpPr>
            <a:spLocks noGrp="1" noChangeArrowheads="1"/>
          </p:cNvSpPr>
          <p:nvPr>
            <p:ph type="body" idx="1"/>
          </p:nvPr>
        </p:nvSpPr>
        <p:spPr/>
        <p:txBody>
          <a:bodyPr/>
          <a:lstStyle/>
          <a:p>
            <a:pPr>
              <a:defRPr/>
            </a:pPr>
            <a:r>
              <a:rPr lang="en-US">
                <a:ea typeface="ＭＳ Ｐゴシック" charset="0"/>
                <a:cs typeface="+mn-cs"/>
              </a:rPr>
              <a:t>The most likely diagnosis in this case is cardiogenic shock but the physical signs and history make obstructive shock due to pulmonary embolus a distinct possibility.</a:t>
            </a:r>
          </a:p>
          <a:p>
            <a:pPr>
              <a:defRPr/>
            </a:pPr>
            <a:r>
              <a:rPr lang="en-US">
                <a:ea typeface="ＭＳ Ｐゴシック" charset="0"/>
                <a:cs typeface="+mn-cs"/>
              </a:rPr>
              <a:t>What should we do next?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a:extLst>
              <a:ext uri="{FF2B5EF4-FFF2-40B4-BE49-F238E27FC236}">
                <a16:creationId xmlns:a16="http://schemas.microsoft.com/office/drawing/2014/main" id="{E656B3AD-B234-4C26-9647-A343C1D662C0}"/>
              </a:ext>
            </a:extLst>
          </p:cNvPr>
          <p:cNvSpPr>
            <a:spLocks noGrp="1" noRot="1" noChangeAspect="1" noChangeArrowheads="1" noTextEdit="1"/>
          </p:cNvSpPr>
          <p:nvPr>
            <p:ph type="sldImg"/>
          </p:nvPr>
        </p:nvSpPr>
        <p:spPr>
          <a:xfrm>
            <a:off x="1154113" y="858838"/>
            <a:ext cx="4549775" cy="3413125"/>
          </a:xfrm>
          <a:ln/>
          <a:extLst>
            <a:ext uri="{FAA26D3D-D897-4be2-8F04-BA451C77F1D7}">
              <ma14:placeholderFlag xmlns:ma14="http://schemas.microsoft.com/office/mac/drawingml/2011/main" xmlns="" val="1"/>
            </a:ext>
          </a:extLst>
        </p:spPr>
      </p:sp>
      <p:sp>
        <p:nvSpPr>
          <p:cNvPr id="395267" name="Rectangle 3">
            <a:extLst>
              <a:ext uri="{FF2B5EF4-FFF2-40B4-BE49-F238E27FC236}">
                <a16:creationId xmlns:a16="http://schemas.microsoft.com/office/drawing/2014/main" id="{F441F305-CDB9-44C9-B33E-55E05FCF962E}"/>
              </a:ext>
            </a:extLst>
          </p:cNvPr>
          <p:cNvSpPr>
            <a:spLocks noGrp="1" noChangeArrowheads="1"/>
          </p:cNvSpPr>
          <p:nvPr>
            <p:ph type="body" idx="1"/>
          </p:nvPr>
        </p:nvSpPr>
        <p:spPr/>
        <p:txBody>
          <a:bodyPr/>
          <a:lstStyle/>
          <a:p>
            <a:r>
              <a:rPr lang="en-US" altLang="en-US">
                <a:latin typeface="Times New Roman" panose="02020603050405020304" pitchFamily="18" charset="0"/>
              </a:rPr>
              <a:t>In general the treatment goals are to restore normal cardiac output and an adequate blood pressure. Organ blood flow is autoregulated within a certain range of blood pressures but below and above this range flow is dependent on pressure, it is therefore important to keep the systemic blood pressure within the limits of autoregulation. It is easy to see how a systemic blood pressure below the lower limit of autoregulation will result in inadequate organ blood flow.</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a:extLst>
              <a:ext uri="{FF2B5EF4-FFF2-40B4-BE49-F238E27FC236}">
                <a16:creationId xmlns:a16="http://schemas.microsoft.com/office/drawing/2014/main" id="{36D4F6E0-7805-4855-BEF3-3553BF7008C7}"/>
              </a:ext>
            </a:extLst>
          </p:cNvPr>
          <p:cNvSpPr>
            <a:spLocks noGrp="1" noRot="1" noChangeAspect="1" noChangeArrowheads="1" noTextEdit="1"/>
          </p:cNvSpPr>
          <p:nvPr>
            <p:ph type="sldImg"/>
          </p:nvPr>
        </p:nvSpPr>
        <p:spPr>
          <a:xfrm>
            <a:off x="1154113" y="858838"/>
            <a:ext cx="4549775" cy="3413125"/>
          </a:xfrm>
          <a:ln/>
          <a:extLst>
            <a:ext uri="{FAA26D3D-D897-4be2-8F04-BA451C77F1D7}">
              <ma14:placeholderFlag xmlns:ma14="http://schemas.microsoft.com/office/mac/drawingml/2011/main" xmlns="" val="1"/>
            </a:ext>
          </a:extLst>
        </p:spPr>
      </p:sp>
      <p:sp>
        <p:nvSpPr>
          <p:cNvPr id="391171" name="Rectangle 3">
            <a:extLst>
              <a:ext uri="{FF2B5EF4-FFF2-40B4-BE49-F238E27FC236}">
                <a16:creationId xmlns:a16="http://schemas.microsoft.com/office/drawing/2014/main" id="{53DD5D46-EFF6-4D51-B2DE-97545134F649}"/>
              </a:ext>
            </a:extLst>
          </p:cNvPr>
          <p:cNvSpPr>
            <a:spLocks noGrp="1" noChangeArrowheads="1"/>
          </p:cNvSpPr>
          <p:nvPr>
            <p:ph type="body" idx="1"/>
          </p:nvPr>
        </p:nvSpPr>
        <p:spPr/>
        <p:txBody>
          <a:bodyPr/>
          <a:lstStyle/>
          <a:p>
            <a:pPr>
              <a:defRPr/>
            </a:pPr>
            <a:r>
              <a:rPr lang="en-US">
                <a:ea typeface="ＭＳ Ｐゴシック" charset="0"/>
                <a:cs typeface="+mn-cs"/>
              </a:rPr>
              <a:t>Furthermore, in the critically ill autoregulation may be impaired making blood flow even more dependent on pressure.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a:extLst>
              <a:ext uri="{FF2B5EF4-FFF2-40B4-BE49-F238E27FC236}">
                <a16:creationId xmlns:a16="http://schemas.microsoft.com/office/drawing/2014/main" id="{EC7C880E-4194-41BA-A58C-C9C69EDFB741}"/>
              </a:ext>
            </a:extLst>
          </p:cNvPr>
          <p:cNvSpPr>
            <a:spLocks noGrp="1" noRot="1" noChangeAspect="1" noChangeArrowheads="1" noTextEdit="1"/>
          </p:cNvSpPr>
          <p:nvPr>
            <p:ph type="sldImg"/>
          </p:nvPr>
        </p:nvSpPr>
        <p:spPr>
          <a:xfrm>
            <a:off x="1154113" y="858838"/>
            <a:ext cx="4549775" cy="3413125"/>
          </a:xfrm>
          <a:ln/>
          <a:extLst>
            <a:ext uri="{FAA26D3D-D897-4be2-8F04-BA451C77F1D7}">
              <ma14:placeholderFlag xmlns:ma14="http://schemas.microsoft.com/office/mac/drawingml/2011/main" xmlns="" val="1"/>
            </a:ext>
          </a:extLst>
        </p:spPr>
      </p:sp>
      <p:sp>
        <p:nvSpPr>
          <p:cNvPr id="342019" name="Rectangle 3">
            <a:extLst>
              <a:ext uri="{FF2B5EF4-FFF2-40B4-BE49-F238E27FC236}">
                <a16:creationId xmlns:a16="http://schemas.microsoft.com/office/drawing/2014/main" id="{49D538F6-C8AE-4321-89E2-47DA2111D9B1}"/>
              </a:ext>
            </a:extLst>
          </p:cNvPr>
          <p:cNvSpPr>
            <a:spLocks noGrp="1" noChangeArrowheads="1"/>
          </p:cNvSpPr>
          <p:nvPr>
            <p:ph type="body" idx="1"/>
          </p:nvPr>
        </p:nvSpPr>
        <p:spPr/>
        <p:txBody>
          <a:bodyPr/>
          <a:lstStyle/>
          <a:p>
            <a:r>
              <a:rPr lang="en-US" altLang="en-US">
                <a:latin typeface="Times New Roman" panose="02020603050405020304" pitchFamily="18" charset="0"/>
              </a:rPr>
              <a:t>The immediate resuscitation of patients with cardiogenic shock and obstructive shock due to pulmonary embolus is similar so making a distinction between the two at this stage only wastes precious time. If a shocked patient has immediately life-threatening hypotension give epinephrine boluses followed by a vasopressor infusion in order to </a:t>
            </a:r>
            <a:r>
              <a:rPr lang="ja-JP" altLang="en-US">
                <a:latin typeface="Arial" panose="020B0604020202020204" pitchFamily="34" charset="0"/>
              </a:rPr>
              <a:t>“</a:t>
            </a:r>
            <a:r>
              <a:rPr lang="en-US" altLang="ja-JP">
                <a:latin typeface="Times New Roman" panose="02020603050405020304" pitchFamily="18" charset="0"/>
              </a:rPr>
              <a:t>buy time</a:t>
            </a:r>
            <a:r>
              <a:rPr lang="ja-JP" altLang="en-US">
                <a:latin typeface="Arial" panose="020B0604020202020204" pitchFamily="34" charset="0"/>
              </a:rPr>
              <a:t>”</a:t>
            </a:r>
            <a:r>
              <a:rPr lang="en-US" altLang="ja-JP">
                <a:latin typeface="Times New Roman" panose="02020603050405020304" pitchFamily="18" charset="0"/>
              </a:rPr>
              <a:t>. Otherwise initial treatment usually consists of fluid loading, almost regardless of the cause of shock. The major question of </a:t>
            </a:r>
            <a:r>
              <a:rPr lang="ja-JP" altLang="en-US">
                <a:latin typeface="Arial" panose="020B0604020202020204" pitchFamily="34" charset="0"/>
              </a:rPr>
              <a:t>“</a:t>
            </a:r>
            <a:r>
              <a:rPr lang="en-US" altLang="ja-JP">
                <a:latin typeface="Times New Roman" panose="02020603050405020304" pitchFamily="18" charset="0"/>
              </a:rPr>
              <a:t>how much fluid?</a:t>
            </a:r>
            <a:r>
              <a:rPr lang="ja-JP" altLang="en-US">
                <a:latin typeface="Arial" panose="020B0604020202020204" pitchFamily="34" charset="0"/>
              </a:rPr>
              <a:t>”</a:t>
            </a:r>
            <a:r>
              <a:rPr lang="en-US" altLang="ja-JP">
                <a:latin typeface="Times New Roman" panose="02020603050405020304" pitchFamily="18" charset="0"/>
              </a:rPr>
              <a:t> is dependent on the cause of the shock and the treatment goals.</a:t>
            </a:r>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a:extLst>
              <a:ext uri="{FF2B5EF4-FFF2-40B4-BE49-F238E27FC236}">
                <a16:creationId xmlns:a16="http://schemas.microsoft.com/office/drawing/2014/main" id="{709F529D-0A99-41E6-B8B6-4E7A55367594}"/>
              </a:ext>
            </a:extLst>
          </p:cNvPr>
          <p:cNvSpPr>
            <a:spLocks noGrp="1" noRot="1" noChangeAspect="1" noChangeArrowheads="1" noTextEdit="1"/>
          </p:cNvSpPr>
          <p:nvPr>
            <p:ph type="sldImg"/>
          </p:nvPr>
        </p:nvSpPr>
        <p:spPr>
          <a:xfrm>
            <a:off x="1154113" y="858838"/>
            <a:ext cx="4549775" cy="3413125"/>
          </a:xfrm>
          <a:ln/>
          <a:extLst>
            <a:ext uri="{FAA26D3D-D897-4be2-8F04-BA451C77F1D7}">
              <ma14:placeholderFlag xmlns:ma14="http://schemas.microsoft.com/office/mac/drawingml/2011/main" xmlns="" val="1"/>
            </a:ext>
          </a:extLst>
        </p:spPr>
      </p:sp>
      <p:sp>
        <p:nvSpPr>
          <p:cNvPr id="429059" name="Rectangle 3">
            <a:extLst>
              <a:ext uri="{FF2B5EF4-FFF2-40B4-BE49-F238E27FC236}">
                <a16:creationId xmlns:a16="http://schemas.microsoft.com/office/drawing/2014/main" id="{F9503F44-58CA-4753-A379-06ECC092744F}"/>
              </a:ext>
            </a:extLst>
          </p:cNvPr>
          <p:cNvSpPr>
            <a:spLocks noGrp="1" noChangeArrowheads="1"/>
          </p:cNvSpPr>
          <p:nvPr>
            <p:ph type="body" idx="1"/>
          </p:nvPr>
        </p:nvSpPr>
        <p:spPr/>
        <p:txBody>
          <a:bodyPr/>
          <a:lstStyle/>
          <a:p>
            <a:pPr>
              <a:defRPr/>
            </a:pPr>
            <a:r>
              <a:rPr lang="en-US">
                <a:ea typeface="ＭＳ Ｐゴシック" charset="0"/>
                <a:cs typeface="+mn-cs"/>
              </a:rPr>
              <a:t>Returning to our patient, we should start a fluid infusion and give oxygen. Only then should further investigations be carried out. These are aimed at assessing the severity of circulatory failure and to determine the cause of shock.</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a:extLst>
              <a:ext uri="{FF2B5EF4-FFF2-40B4-BE49-F238E27FC236}">
                <a16:creationId xmlns:a16="http://schemas.microsoft.com/office/drawing/2014/main" id="{A566B760-3A40-4D1D-AC5D-29638E773F76}"/>
              </a:ext>
            </a:extLst>
          </p:cNvPr>
          <p:cNvSpPr>
            <a:spLocks noGrp="1" noRot="1" noChangeAspect="1" noChangeArrowheads="1" noTextEdit="1"/>
          </p:cNvSpPr>
          <p:nvPr>
            <p:ph type="sldImg"/>
          </p:nvPr>
        </p:nvSpPr>
        <p:spPr>
          <a:xfrm>
            <a:off x="1154113" y="858838"/>
            <a:ext cx="4549775" cy="3413125"/>
          </a:xfrm>
          <a:ln/>
          <a:extLst>
            <a:ext uri="{FAA26D3D-D897-4be2-8F04-BA451C77F1D7}">
              <ma14:placeholderFlag xmlns:ma14="http://schemas.microsoft.com/office/mac/drawingml/2011/main" xmlns="" val="1"/>
            </a:ext>
          </a:extLst>
        </p:spPr>
      </p:sp>
      <p:sp>
        <p:nvSpPr>
          <p:cNvPr id="387075" name="Rectangle 3">
            <a:extLst>
              <a:ext uri="{FF2B5EF4-FFF2-40B4-BE49-F238E27FC236}">
                <a16:creationId xmlns:a16="http://schemas.microsoft.com/office/drawing/2014/main" id="{A75EFB59-9383-4534-94F9-6D6708610E8B}"/>
              </a:ext>
            </a:extLst>
          </p:cNvPr>
          <p:cNvSpPr>
            <a:spLocks noGrp="1" noChangeArrowheads="1"/>
          </p:cNvSpPr>
          <p:nvPr>
            <p:ph type="body" idx="1"/>
          </p:nvPr>
        </p:nvSpPr>
        <p:spPr/>
        <p:txBody>
          <a:bodyPr/>
          <a:lstStyle/>
          <a:p>
            <a:pPr>
              <a:defRPr/>
            </a:pPr>
            <a:r>
              <a:rPr lang="en-US">
                <a:ea typeface="ＭＳ Ｐゴシック" charset="0"/>
                <a:cs typeface="+mn-cs"/>
              </a:rPr>
              <a:t>The ECG shows an extensive anterior infarct, confirming the diagnosis of cardiogenic shock</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a:extLst>
              <a:ext uri="{FF2B5EF4-FFF2-40B4-BE49-F238E27FC236}">
                <a16:creationId xmlns:a16="http://schemas.microsoft.com/office/drawing/2014/main" id="{17647645-6ED4-4C2F-96DC-20DA7EE5B3B2}"/>
              </a:ext>
            </a:extLst>
          </p:cNvPr>
          <p:cNvSpPr>
            <a:spLocks noGrp="1" noRot="1" noChangeAspect="1" noChangeArrowheads="1" noTextEdit="1"/>
          </p:cNvSpPr>
          <p:nvPr>
            <p:ph type="sldImg"/>
          </p:nvPr>
        </p:nvSpPr>
        <p:spPr>
          <a:xfrm>
            <a:off x="1154113" y="858838"/>
            <a:ext cx="4549775" cy="3413125"/>
          </a:xfrm>
          <a:ln/>
          <a:extLst>
            <a:ext uri="{FAA26D3D-D897-4be2-8F04-BA451C77F1D7}">
              <ma14:placeholderFlag xmlns:ma14="http://schemas.microsoft.com/office/mac/drawingml/2011/main" xmlns="" val="1"/>
            </a:ext>
          </a:extLst>
        </p:spPr>
      </p:sp>
      <p:sp>
        <p:nvSpPr>
          <p:cNvPr id="346115" name="Rectangle 3">
            <a:extLst>
              <a:ext uri="{FF2B5EF4-FFF2-40B4-BE49-F238E27FC236}">
                <a16:creationId xmlns:a16="http://schemas.microsoft.com/office/drawing/2014/main" id="{C056BE25-AAD5-4CDA-86CE-D849358E884E}"/>
              </a:ext>
            </a:extLst>
          </p:cNvPr>
          <p:cNvSpPr>
            <a:spLocks noGrp="1" noChangeArrowheads="1"/>
          </p:cNvSpPr>
          <p:nvPr>
            <p:ph type="body" idx="1"/>
          </p:nvPr>
        </p:nvSpPr>
        <p:spPr/>
        <p:txBody>
          <a:bodyPr/>
          <a:lstStyle/>
          <a:p>
            <a:r>
              <a:rPr lang="en-US" altLang="en-US">
                <a:latin typeface="Times New Roman" panose="02020603050405020304" pitchFamily="18" charset="0"/>
              </a:rPr>
              <a:t>Now we can address the issue of how much fluid we should give. In most patients an increase in fluid loading will result in an increase in cardiac output. However many doctors are reluctant to give fluid, particularly to a patient with a raised JVP,  because they are afraid of causing pulmonary oedema</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a:extLst>
              <a:ext uri="{FF2B5EF4-FFF2-40B4-BE49-F238E27FC236}">
                <a16:creationId xmlns:a16="http://schemas.microsoft.com/office/drawing/2014/main" id="{0747E191-44E8-4501-9AEC-ED03B3628903}"/>
              </a:ext>
            </a:extLst>
          </p:cNvPr>
          <p:cNvSpPr>
            <a:spLocks noGrp="1" noRot="1" noChangeAspect="1" noChangeArrowheads="1" noTextEdit="1"/>
          </p:cNvSpPr>
          <p:nvPr>
            <p:ph type="sldImg"/>
          </p:nvPr>
        </p:nvSpPr>
        <p:spPr>
          <a:xfrm>
            <a:off x="1154113" y="858838"/>
            <a:ext cx="4549775" cy="3413125"/>
          </a:xfrm>
          <a:ln/>
          <a:extLst>
            <a:ext uri="{FAA26D3D-D897-4be2-8F04-BA451C77F1D7}">
              <ma14:placeholderFlag xmlns:ma14="http://schemas.microsoft.com/office/mac/drawingml/2011/main" xmlns="" val="1"/>
            </a:ext>
          </a:extLst>
        </p:spPr>
      </p:sp>
      <p:sp>
        <p:nvSpPr>
          <p:cNvPr id="345091" name="Rectangle 3">
            <a:extLst>
              <a:ext uri="{FF2B5EF4-FFF2-40B4-BE49-F238E27FC236}">
                <a16:creationId xmlns:a16="http://schemas.microsoft.com/office/drawing/2014/main" id="{E78E01C3-FBDE-4EDB-88E6-D73B514F2249}"/>
              </a:ext>
            </a:extLst>
          </p:cNvPr>
          <p:cNvSpPr>
            <a:spLocks noGrp="1" noChangeArrowheads="1"/>
          </p:cNvSpPr>
          <p:nvPr>
            <p:ph type="body" idx="1"/>
          </p:nvPr>
        </p:nvSpPr>
        <p:spPr/>
        <p:txBody>
          <a:bodyPr/>
          <a:lstStyle/>
          <a:p>
            <a:r>
              <a:rPr lang="en-US" altLang="en-US">
                <a:latin typeface="Times New Roman" panose="02020603050405020304" pitchFamily="18" charset="0"/>
              </a:rPr>
              <a:t>In most patients with cardiogenic shock the compliance of the ventricle falls with a result that the end-diastolic pressure-volume curve or compliance curve shifts to the left and up. For any given end-diastolic volume the end-diastolic pressure will be higher and hence the atrial pressure will be higher. Under normal circumstances we operate on the flat part of the compliance curve. As a result, even when the compliance falls the patient is still likely to be on the flat part of the curve. Giving the patient fluid should, therefore, increase the end-diastolic volume and hence the cardiac output, without significantly increasing the end-diastolic pressure. As a result giving small fluid boluses of 50-100ml should not result in significant pulmonary oedema if the effect of the fluid boluses is carefully monitored.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a:extLst>
              <a:ext uri="{FF2B5EF4-FFF2-40B4-BE49-F238E27FC236}">
                <a16:creationId xmlns:a16="http://schemas.microsoft.com/office/drawing/2014/main" id="{78744131-20E5-4BC5-84CD-3BE882146D9C}"/>
              </a:ext>
            </a:extLst>
          </p:cNvPr>
          <p:cNvSpPr>
            <a:spLocks noGrp="1" noRot="1" noChangeAspect="1" noChangeArrowheads="1" noTextEdit="1"/>
          </p:cNvSpPr>
          <p:nvPr>
            <p:ph type="sldImg"/>
          </p:nvPr>
        </p:nvSpPr>
        <p:spPr>
          <a:xfrm>
            <a:off x="1154113" y="858838"/>
            <a:ext cx="4549775" cy="3413125"/>
          </a:xfrm>
          <a:ln/>
          <a:extLst>
            <a:ext uri="{FAA26D3D-D897-4be2-8F04-BA451C77F1D7}">
              <ma14:placeholderFlag xmlns:ma14="http://schemas.microsoft.com/office/mac/drawingml/2011/main" xmlns="" val="1"/>
            </a:ext>
          </a:extLst>
        </p:spPr>
      </p:sp>
      <p:sp>
        <p:nvSpPr>
          <p:cNvPr id="370691" name="Rectangle 3">
            <a:extLst>
              <a:ext uri="{FF2B5EF4-FFF2-40B4-BE49-F238E27FC236}">
                <a16:creationId xmlns:a16="http://schemas.microsoft.com/office/drawing/2014/main" id="{FB9EDF83-1232-43EC-A1F6-FE839D116DC8}"/>
              </a:ext>
            </a:extLst>
          </p:cNvPr>
          <p:cNvSpPr>
            <a:spLocks noGrp="1" noChangeArrowheads="1"/>
          </p:cNvSpPr>
          <p:nvPr>
            <p:ph type="body" idx="1"/>
          </p:nvPr>
        </p:nvSpPr>
        <p:spPr/>
        <p:txBody>
          <a:bodyPr/>
          <a:lstStyle/>
          <a:p>
            <a:pPr>
              <a:defRPr/>
            </a:pPr>
            <a:r>
              <a:rPr lang="en-US">
                <a:ea typeface="ＭＳ Ｐゴシック" charset="0"/>
                <a:cs typeface="+mn-cs"/>
              </a:rPr>
              <a:t>Shock is a state in which there is inadequate perfusion to the tissues to meet demand. Although hypotension frequently accompanies shock it need not be present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a:extLst>
              <a:ext uri="{FF2B5EF4-FFF2-40B4-BE49-F238E27FC236}">
                <a16:creationId xmlns:a16="http://schemas.microsoft.com/office/drawing/2014/main" id="{494DA9CE-635D-4E8C-BFC5-212936049B7A}"/>
              </a:ext>
            </a:extLst>
          </p:cNvPr>
          <p:cNvSpPr>
            <a:spLocks noGrp="1" noRot="1" noChangeAspect="1" noChangeArrowheads="1" noTextEdit="1"/>
          </p:cNvSpPr>
          <p:nvPr>
            <p:ph type="sldImg"/>
          </p:nvPr>
        </p:nvSpPr>
        <p:spPr>
          <a:xfrm>
            <a:off x="1154113" y="858838"/>
            <a:ext cx="4549775" cy="3413125"/>
          </a:xfrm>
          <a:ln/>
          <a:extLst>
            <a:ext uri="{FAA26D3D-D897-4be2-8F04-BA451C77F1D7}">
              <ma14:placeholderFlag xmlns:ma14="http://schemas.microsoft.com/office/mac/drawingml/2011/main" xmlns="" val="1"/>
            </a:ext>
          </a:extLst>
        </p:spPr>
      </p:sp>
      <p:sp>
        <p:nvSpPr>
          <p:cNvPr id="349187" name="Rectangle 3">
            <a:extLst>
              <a:ext uri="{FF2B5EF4-FFF2-40B4-BE49-F238E27FC236}">
                <a16:creationId xmlns:a16="http://schemas.microsoft.com/office/drawing/2014/main" id="{E0CAB964-EF1D-4D00-8396-183BB7FFFA10}"/>
              </a:ext>
            </a:extLst>
          </p:cNvPr>
          <p:cNvSpPr>
            <a:spLocks noGrp="1" noChangeArrowheads="1"/>
          </p:cNvSpPr>
          <p:nvPr>
            <p:ph type="body" idx="1"/>
          </p:nvPr>
        </p:nvSpPr>
        <p:spPr/>
        <p:txBody>
          <a:bodyPr/>
          <a:lstStyle/>
          <a:p>
            <a:pPr>
              <a:defRPr/>
            </a:pPr>
            <a:r>
              <a:rPr lang="en-US">
                <a:ea typeface="ＭＳ Ｐゴシック" charset="0"/>
                <a:cs typeface="+mn-cs"/>
              </a:rPr>
              <a:t>What if fluids are not enough? In simple terms, give an inotrope to increase the cardiac output and a vasopressor to increase the blood pressure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a:extLst>
              <a:ext uri="{FF2B5EF4-FFF2-40B4-BE49-F238E27FC236}">
                <a16:creationId xmlns:a16="http://schemas.microsoft.com/office/drawing/2014/main" id="{24998E3A-AE0D-4B5E-AD77-2DC2A9EA4FCD}"/>
              </a:ext>
            </a:extLst>
          </p:cNvPr>
          <p:cNvSpPr>
            <a:spLocks noGrp="1" noRot="1" noChangeAspect="1" noChangeArrowheads="1" noTextEdit="1"/>
          </p:cNvSpPr>
          <p:nvPr>
            <p:ph type="sldImg"/>
          </p:nvPr>
        </p:nvSpPr>
        <p:spPr>
          <a:xfrm>
            <a:off x="1154113" y="858838"/>
            <a:ext cx="4549775" cy="3413125"/>
          </a:xfrm>
          <a:ln/>
          <a:extLst>
            <a:ext uri="{FAA26D3D-D897-4be2-8F04-BA451C77F1D7}">
              <ma14:placeholderFlag xmlns:ma14="http://schemas.microsoft.com/office/mac/drawingml/2011/main" xmlns="" val="1"/>
            </a:ext>
          </a:extLst>
        </p:spPr>
      </p:sp>
      <p:sp>
        <p:nvSpPr>
          <p:cNvPr id="424963" name="Rectangle 3">
            <a:extLst>
              <a:ext uri="{FF2B5EF4-FFF2-40B4-BE49-F238E27FC236}">
                <a16:creationId xmlns:a16="http://schemas.microsoft.com/office/drawing/2014/main" id="{5EAF125F-5020-42DB-9FE9-044CD3E8C2BB}"/>
              </a:ext>
            </a:extLst>
          </p:cNvPr>
          <p:cNvSpPr>
            <a:spLocks noGrp="1" noChangeArrowheads="1"/>
          </p:cNvSpPr>
          <p:nvPr>
            <p:ph type="body" idx="1"/>
          </p:nvPr>
        </p:nvSpPr>
        <p:spPr/>
        <p:txBody>
          <a:bodyPr/>
          <a:lstStyle/>
          <a:p>
            <a:r>
              <a:rPr lang="en-US" altLang="en-US">
                <a:latin typeface="Times New Roman" panose="02020603050405020304" pitchFamily="18" charset="0"/>
              </a:rPr>
              <a:t>The aims of initial management of most cases of cardiogenic shock are, therefore, to restore an adequate diastolic pressure without causing tachycardia and to increase cardiac output. In a normotensive patient who is nonetheless shocked the appropriate treatment is infusion of dobutamine. In the frankly hypotensive patient the appropriate treatment is norepinephrine, to restore diastolic pressure first and then dobutamine if necessary.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a:extLst>
              <a:ext uri="{FF2B5EF4-FFF2-40B4-BE49-F238E27FC236}">
                <a16:creationId xmlns:a16="http://schemas.microsoft.com/office/drawing/2014/main" id="{56CDD37B-9C2A-4145-894F-D53ECE78271E}"/>
              </a:ext>
            </a:extLst>
          </p:cNvPr>
          <p:cNvSpPr>
            <a:spLocks noGrp="1" noRot="1" noChangeAspect="1" noChangeArrowheads="1" noTextEdit="1"/>
          </p:cNvSpPr>
          <p:nvPr>
            <p:ph type="sldImg"/>
          </p:nvPr>
        </p:nvSpPr>
        <p:spPr>
          <a:xfrm>
            <a:off x="1154113" y="858838"/>
            <a:ext cx="4549775" cy="3413125"/>
          </a:xfrm>
          <a:ln/>
          <a:extLst>
            <a:ext uri="{FAA26D3D-D897-4be2-8F04-BA451C77F1D7}">
              <ma14:placeholderFlag xmlns:ma14="http://schemas.microsoft.com/office/mac/drawingml/2011/main" xmlns="" val="1"/>
            </a:ext>
          </a:extLst>
        </p:spPr>
      </p:sp>
      <p:sp>
        <p:nvSpPr>
          <p:cNvPr id="353283" name="Rectangle 3">
            <a:extLst>
              <a:ext uri="{FF2B5EF4-FFF2-40B4-BE49-F238E27FC236}">
                <a16:creationId xmlns:a16="http://schemas.microsoft.com/office/drawing/2014/main" id="{2E0DB0A4-D01B-4E0B-88FB-B1D949018AEB}"/>
              </a:ext>
            </a:extLst>
          </p:cNvPr>
          <p:cNvSpPr>
            <a:spLocks noGrp="1" noChangeArrowheads="1"/>
          </p:cNvSpPr>
          <p:nvPr>
            <p:ph type="body" idx="1"/>
          </p:nvPr>
        </p:nvSpPr>
        <p:spPr/>
        <p:txBody>
          <a:bodyPr/>
          <a:lstStyle/>
          <a:p>
            <a:pPr eaLnBrk="1" hangingPunct="1">
              <a:defRPr/>
            </a:pPr>
            <a:r>
              <a:rPr lang="en-US" dirty="0" err="1">
                <a:ea typeface="ＭＳ Ｐゴシック" charset="0"/>
                <a:cs typeface="+mn-cs"/>
              </a:rPr>
              <a:t>Dobutamine</a:t>
            </a:r>
            <a:r>
              <a:rPr lang="en-US" dirty="0">
                <a:ea typeface="ＭＳ Ｐゴシック" charset="0"/>
                <a:cs typeface="+mn-cs"/>
              </a:rPr>
              <a:t> is an inotrope, </a:t>
            </a:r>
            <a:r>
              <a:rPr lang="en-US" dirty="0" err="1">
                <a:ea typeface="ＭＳ Ｐゴシック" charset="0"/>
                <a:cs typeface="+mn-cs"/>
              </a:rPr>
              <a:t>chronotrope</a:t>
            </a:r>
            <a:r>
              <a:rPr lang="en-US" dirty="0">
                <a:ea typeface="ＭＳ Ｐゴシック" charset="0"/>
                <a:cs typeface="+mn-cs"/>
              </a:rPr>
              <a:t> and vasodilator. Because of its </a:t>
            </a:r>
            <a:r>
              <a:rPr lang="en-US" dirty="0" err="1">
                <a:ea typeface="ＭＳ Ｐゴシック" charset="0"/>
                <a:cs typeface="+mn-cs"/>
              </a:rPr>
              <a:t>vasodilating</a:t>
            </a:r>
            <a:r>
              <a:rPr lang="en-US" dirty="0">
                <a:ea typeface="ＭＳ Ｐゴシック" charset="0"/>
                <a:cs typeface="+mn-cs"/>
              </a:rPr>
              <a:t> effects it often reduces blood pressure and should not be used on its own in markedly hypotensive patients</a:t>
            </a:r>
            <a:r>
              <a:rPr lang="en-US" dirty="0">
                <a:latin typeface="Calibri" charset="0"/>
                <a:ea typeface="ＭＳ Ｐゴシック" charset="0"/>
              </a:rPr>
              <a:t> </a:t>
            </a:r>
          </a:p>
          <a:p>
            <a:pPr eaLnBrk="1" hangingPunct="1">
              <a:defRPr/>
            </a:pPr>
            <a:r>
              <a:rPr lang="en-US" dirty="0">
                <a:latin typeface="Calibri" charset="0"/>
                <a:ea typeface="ＭＳ Ｐゴシック" charset="0"/>
              </a:rPr>
              <a:t>Inotrope</a:t>
            </a:r>
          </a:p>
          <a:p>
            <a:pPr eaLnBrk="1" hangingPunct="1">
              <a:defRPr/>
            </a:pPr>
            <a:r>
              <a:rPr lang="en-US" dirty="0">
                <a:latin typeface="Calibri" charset="0"/>
                <a:ea typeface="ＭＳ Ｐゴシック" charset="0"/>
              </a:rPr>
              <a:t>Vasodilator</a:t>
            </a:r>
          </a:p>
          <a:p>
            <a:pPr eaLnBrk="1" hangingPunct="1">
              <a:defRPr/>
            </a:pPr>
            <a:r>
              <a:rPr lang="en-US" dirty="0">
                <a:latin typeface="Calibri" charset="0"/>
                <a:ea typeface="ＭＳ Ｐゴシック" charset="0"/>
              </a:rPr>
              <a:t>Positive </a:t>
            </a:r>
            <a:r>
              <a:rPr lang="en-US" dirty="0" err="1">
                <a:latin typeface="Calibri" charset="0"/>
                <a:ea typeface="ＭＳ Ｐゴシック" charset="0"/>
              </a:rPr>
              <a:t>chronotrope</a:t>
            </a:r>
            <a:endParaRPr lang="en-US" dirty="0">
              <a:latin typeface="Calibri" charset="0"/>
              <a:ea typeface="ＭＳ Ｐゴシック" charset="0"/>
            </a:endParaRPr>
          </a:p>
          <a:p>
            <a:pPr>
              <a:defRPr/>
            </a:pPr>
            <a:endParaRPr lang="en-US" dirty="0">
              <a:ea typeface="ＭＳ Ｐゴシック" charset="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a:extLst>
              <a:ext uri="{FF2B5EF4-FFF2-40B4-BE49-F238E27FC236}">
                <a16:creationId xmlns:a16="http://schemas.microsoft.com/office/drawing/2014/main" id="{B63CBFBF-56B9-491E-923C-F0A15BFA2CE2}"/>
              </a:ext>
            </a:extLst>
          </p:cNvPr>
          <p:cNvSpPr>
            <a:spLocks noGrp="1" noRot="1" noChangeAspect="1" noChangeArrowheads="1" noTextEdit="1"/>
          </p:cNvSpPr>
          <p:nvPr>
            <p:ph type="sldImg"/>
          </p:nvPr>
        </p:nvSpPr>
        <p:spPr>
          <a:xfrm>
            <a:off x="1154113" y="858838"/>
            <a:ext cx="4549775" cy="3413125"/>
          </a:xfrm>
          <a:ln/>
          <a:extLst>
            <a:ext uri="{FAA26D3D-D897-4be2-8F04-BA451C77F1D7}">
              <ma14:placeholderFlag xmlns:ma14="http://schemas.microsoft.com/office/mac/drawingml/2011/main" xmlns="" val="1"/>
            </a:ext>
          </a:extLst>
        </p:spPr>
      </p:sp>
      <p:sp>
        <p:nvSpPr>
          <p:cNvPr id="353283" name="Rectangle 3">
            <a:extLst>
              <a:ext uri="{FF2B5EF4-FFF2-40B4-BE49-F238E27FC236}">
                <a16:creationId xmlns:a16="http://schemas.microsoft.com/office/drawing/2014/main" id="{069B295A-B46B-436C-9CCB-F2E1066A8325}"/>
              </a:ext>
            </a:extLst>
          </p:cNvPr>
          <p:cNvSpPr>
            <a:spLocks noGrp="1" noChangeArrowheads="1"/>
          </p:cNvSpPr>
          <p:nvPr>
            <p:ph type="body" idx="1"/>
          </p:nvPr>
        </p:nvSpPr>
        <p:spPr/>
        <p:txBody>
          <a:bodyPr/>
          <a:lstStyle/>
          <a:p>
            <a:pPr eaLnBrk="1" hangingPunct="1">
              <a:defRPr/>
            </a:pPr>
            <a:r>
              <a:rPr lang="en-US" dirty="0" err="1">
                <a:ea typeface="ＭＳ Ｐゴシック" charset="0"/>
                <a:cs typeface="+mn-cs"/>
              </a:rPr>
              <a:t>Dobutamine</a:t>
            </a:r>
            <a:r>
              <a:rPr lang="en-US" dirty="0">
                <a:ea typeface="ＭＳ Ｐゴシック" charset="0"/>
                <a:cs typeface="+mn-cs"/>
              </a:rPr>
              <a:t> is an inotrope, </a:t>
            </a:r>
            <a:r>
              <a:rPr lang="en-US" dirty="0" err="1">
                <a:ea typeface="ＭＳ Ｐゴシック" charset="0"/>
                <a:cs typeface="+mn-cs"/>
              </a:rPr>
              <a:t>chronotrope</a:t>
            </a:r>
            <a:r>
              <a:rPr lang="en-US" dirty="0">
                <a:ea typeface="ＭＳ Ｐゴシック" charset="0"/>
                <a:cs typeface="+mn-cs"/>
              </a:rPr>
              <a:t> and vasodilator. Because of its </a:t>
            </a:r>
            <a:r>
              <a:rPr lang="en-US" dirty="0" err="1">
                <a:ea typeface="ＭＳ Ｐゴシック" charset="0"/>
                <a:cs typeface="+mn-cs"/>
              </a:rPr>
              <a:t>vasodilating</a:t>
            </a:r>
            <a:r>
              <a:rPr lang="en-US" dirty="0">
                <a:ea typeface="ＭＳ Ｐゴシック" charset="0"/>
                <a:cs typeface="+mn-cs"/>
              </a:rPr>
              <a:t> effects it often reduces blood pressure and should not be used on its own in markedly hypotensive patients</a:t>
            </a:r>
            <a:r>
              <a:rPr lang="en-US" dirty="0">
                <a:latin typeface="Calibri" charset="0"/>
                <a:ea typeface="ＭＳ Ｐゴシック" charset="0"/>
              </a:rPr>
              <a:t> </a:t>
            </a:r>
          </a:p>
          <a:p>
            <a:pPr eaLnBrk="1" hangingPunct="1">
              <a:defRPr/>
            </a:pPr>
            <a:r>
              <a:rPr lang="en-US" dirty="0">
                <a:latin typeface="Calibri" charset="0"/>
                <a:ea typeface="ＭＳ Ｐゴシック" charset="0"/>
              </a:rPr>
              <a:t>Inotrope</a:t>
            </a:r>
          </a:p>
          <a:p>
            <a:pPr eaLnBrk="1" hangingPunct="1">
              <a:defRPr/>
            </a:pPr>
            <a:r>
              <a:rPr lang="en-US" dirty="0">
                <a:latin typeface="Calibri" charset="0"/>
                <a:ea typeface="ＭＳ Ｐゴシック" charset="0"/>
              </a:rPr>
              <a:t>Vasodilator</a:t>
            </a:r>
          </a:p>
          <a:p>
            <a:pPr eaLnBrk="1" hangingPunct="1">
              <a:defRPr/>
            </a:pPr>
            <a:r>
              <a:rPr lang="en-US" dirty="0">
                <a:latin typeface="Calibri" charset="0"/>
                <a:ea typeface="ＭＳ Ｐゴシック" charset="0"/>
              </a:rPr>
              <a:t>Positive </a:t>
            </a:r>
            <a:r>
              <a:rPr lang="en-US" dirty="0" err="1">
                <a:latin typeface="Calibri" charset="0"/>
                <a:ea typeface="ＭＳ Ｐゴシック" charset="0"/>
              </a:rPr>
              <a:t>chronotrope</a:t>
            </a:r>
            <a:endParaRPr lang="en-US" dirty="0">
              <a:latin typeface="Calibri" charset="0"/>
              <a:ea typeface="ＭＳ Ｐゴシック" charset="0"/>
            </a:endParaRPr>
          </a:p>
          <a:p>
            <a:pPr>
              <a:defRPr/>
            </a:pPr>
            <a:endParaRPr lang="en-US" dirty="0">
              <a:ea typeface="ＭＳ Ｐゴシック" charset="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a:extLst>
              <a:ext uri="{FF2B5EF4-FFF2-40B4-BE49-F238E27FC236}">
                <a16:creationId xmlns:a16="http://schemas.microsoft.com/office/drawing/2014/main" id="{65508321-D42A-4A0F-BFDB-373CAF68AEE9}"/>
              </a:ext>
            </a:extLst>
          </p:cNvPr>
          <p:cNvSpPr>
            <a:spLocks noGrp="1" noRot="1" noChangeAspect="1" noChangeArrowheads="1" noTextEdit="1"/>
          </p:cNvSpPr>
          <p:nvPr>
            <p:ph type="sldImg"/>
          </p:nvPr>
        </p:nvSpPr>
        <p:spPr>
          <a:xfrm>
            <a:off x="1154113" y="858838"/>
            <a:ext cx="4549775" cy="3413125"/>
          </a:xfrm>
          <a:ln/>
          <a:extLst>
            <a:ext uri="{FAA26D3D-D897-4be2-8F04-BA451C77F1D7}">
              <ma14:placeholderFlag xmlns:ma14="http://schemas.microsoft.com/office/mac/drawingml/2011/main" xmlns="" val="1"/>
            </a:ext>
          </a:extLst>
        </p:spPr>
      </p:sp>
      <p:sp>
        <p:nvSpPr>
          <p:cNvPr id="353283" name="Rectangle 3">
            <a:extLst>
              <a:ext uri="{FF2B5EF4-FFF2-40B4-BE49-F238E27FC236}">
                <a16:creationId xmlns:a16="http://schemas.microsoft.com/office/drawing/2014/main" id="{294F81F1-07FD-42E9-97F3-32D0D5604391}"/>
              </a:ext>
            </a:extLst>
          </p:cNvPr>
          <p:cNvSpPr>
            <a:spLocks noGrp="1" noChangeArrowheads="1"/>
          </p:cNvSpPr>
          <p:nvPr>
            <p:ph type="body" idx="1"/>
          </p:nvPr>
        </p:nvSpPr>
        <p:spPr/>
        <p:txBody>
          <a:bodyPr/>
          <a:lstStyle/>
          <a:p>
            <a:pPr eaLnBrk="1" hangingPunct="1">
              <a:defRPr/>
            </a:pPr>
            <a:r>
              <a:rPr lang="en-US" dirty="0" err="1">
                <a:ea typeface="ＭＳ Ｐゴシック" charset="0"/>
                <a:cs typeface="+mn-cs"/>
              </a:rPr>
              <a:t>Dobutamine</a:t>
            </a:r>
            <a:r>
              <a:rPr lang="en-US" dirty="0">
                <a:ea typeface="ＭＳ Ｐゴシック" charset="0"/>
                <a:cs typeface="+mn-cs"/>
              </a:rPr>
              <a:t> is an inotrope, </a:t>
            </a:r>
            <a:r>
              <a:rPr lang="en-US" dirty="0" err="1">
                <a:ea typeface="ＭＳ Ｐゴシック" charset="0"/>
                <a:cs typeface="+mn-cs"/>
              </a:rPr>
              <a:t>chronotrope</a:t>
            </a:r>
            <a:r>
              <a:rPr lang="en-US" dirty="0">
                <a:ea typeface="ＭＳ Ｐゴシック" charset="0"/>
                <a:cs typeface="+mn-cs"/>
              </a:rPr>
              <a:t> and vasodilator. Because of its </a:t>
            </a:r>
            <a:r>
              <a:rPr lang="en-US" dirty="0" err="1">
                <a:ea typeface="ＭＳ Ｐゴシック" charset="0"/>
                <a:cs typeface="+mn-cs"/>
              </a:rPr>
              <a:t>vasodilating</a:t>
            </a:r>
            <a:r>
              <a:rPr lang="en-US" dirty="0">
                <a:ea typeface="ＭＳ Ｐゴシック" charset="0"/>
                <a:cs typeface="+mn-cs"/>
              </a:rPr>
              <a:t> effects it often reduces blood pressure and should not be used on its own in markedly hypotensive </a:t>
            </a:r>
            <a:r>
              <a:rPr lang="en-US">
                <a:ea typeface="ＭＳ Ｐゴシック" charset="0"/>
                <a:cs typeface="+mn-cs"/>
              </a:rPr>
              <a:t>patients</a:t>
            </a:r>
            <a:r>
              <a:rPr lang="en-US">
                <a:latin typeface="Calibri" charset="0"/>
                <a:ea typeface="ＭＳ Ｐゴシック" charset="0"/>
              </a:rPr>
              <a:t> </a:t>
            </a:r>
          </a:p>
          <a:p>
            <a:pPr eaLnBrk="1" hangingPunct="1">
              <a:defRPr/>
            </a:pPr>
            <a:r>
              <a:rPr lang="en-US">
                <a:latin typeface="Calibri" charset="0"/>
                <a:ea typeface="ＭＳ Ｐゴシック" charset="0"/>
              </a:rPr>
              <a:t>Inotrope</a:t>
            </a:r>
            <a:endParaRPr lang="en-US" dirty="0">
              <a:latin typeface="Calibri" charset="0"/>
              <a:ea typeface="ＭＳ Ｐゴシック" charset="0"/>
            </a:endParaRPr>
          </a:p>
          <a:p>
            <a:pPr eaLnBrk="1" hangingPunct="1">
              <a:defRPr/>
            </a:pPr>
            <a:r>
              <a:rPr lang="en-US" dirty="0">
                <a:latin typeface="Calibri" charset="0"/>
                <a:ea typeface="ＭＳ Ｐゴシック" charset="0"/>
              </a:rPr>
              <a:t>Vasodilator</a:t>
            </a:r>
          </a:p>
          <a:p>
            <a:pPr eaLnBrk="1" hangingPunct="1">
              <a:defRPr/>
            </a:pPr>
            <a:r>
              <a:rPr lang="en-US" dirty="0">
                <a:latin typeface="Calibri" charset="0"/>
                <a:ea typeface="ＭＳ Ｐゴシック" charset="0"/>
              </a:rPr>
              <a:t>Positive </a:t>
            </a:r>
            <a:r>
              <a:rPr lang="en-US" dirty="0" err="1">
                <a:latin typeface="Calibri" charset="0"/>
                <a:ea typeface="ＭＳ Ｐゴシック" charset="0"/>
              </a:rPr>
              <a:t>chronotrope</a:t>
            </a:r>
            <a:endParaRPr lang="en-US" dirty="0">
              <a:latin typeface="Calibri" charset="0"/>
              <a:ea typeface="ＭＳ Ｐゴシック" charset="0"/>
            </a:endParaRPr>
          </a:p>
          <a:p>
            <a:pPr>
              <a:defRPr/>
            </a:pPr>
            <a:endParaRPr lang="en-US" dirty="0">
              <a:ea typeface="ＭＳ Ｐゴシック" charset="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a:extLst>
              <a:ext uri="{FF2B5EF4-FFF2-40B4-BE49-F238E27FC236}">
                <a16:creationId xmlns:a16="http://schemas.microsoft.com/office/drawing/2014/main" id="{D00E94DA-AAE7-4D63-AAD5-171CCFEA91F0}"/>
              </a:ext>
            </a:extLst>
          </p:cNvPr>
          <p:cNvSpPr>
            <a:spLocks noGrp="1" noRot="1" noChangeAspect="1" noChangeArrowheads="1" noTextEdit="1"/>
          </p:cNvSpPr>
          <p:nvPr>
            <p:ph type="sldImg"/>
          </p:nvPr>
        </p:nvSpPr>
        <p:spPr>
          <a:xfrm>
            <a:off x="1154113" y="858838"/>
            <a:ext cx="4549775" cy="3413125"/>
          </a:xfrm>
          <a:ln/>
          <a:extLst>
            <a:ext uri="{FAA26D3D-D897-4be2-8F04-BA451C77F1D7}">
              <ma14:placeholderFlag xmlns:ma14="http://schemas.microsoft.com/office/mac/drawingml/2011/main" xmlns="" val="1"/>
            </a:ext>
          </a:extLst>
        </p:spPr>
      </p:sp>
      <p:sp>
        <p:nvSpPr>
          <p:cNvPr id="399363" name="Rectangle 3">
            <a:extLst>
              <a:ext uri="{FF2B5EF4-FFF2-40B4-BE49-F238E27FC236}">
                <a16:creationId xmlns:a16="http://schemas.microsoft.com/office/drawing/2014/main" id="{1748C4AD-B2BA-41BD-961F-253F766511A0}"/>
              </a:ext>
            </a:extLst>
          </p:cNvPr>
          <p:cNvSpPr>
            <a:spLocks noGrp="1" noChangeArrowheads="1"/>
          </p:cNvSpPr>
          <p:nvPr>
            <p:ph type="body" idx="1"/>
          </p:nvPr>
        </p:nvSpPr>
        <p:spPr/>
        <p:txBody>
          <a:bodyPr/>
          <a:lstStyle/>
          <a:p>
            <a:r>
              <a:rPr lang="en-US" altLang="en-US">
                <a:latin typeface="Times New Roman" panose="02020603050405020304" pitchFamily="18" charset="0"/>
              </a:rPr>
              <a:t>Norepinephrine, which is almost a pure vasopressor and which has little or no effect on cardiac output in healthy volunteers, will often increase cardiac output in hypotensive patients. This is because cardiac output is often reduced in hypotensive patients because the hypotension results in decreased coronary perfusion. By restoring blood pressure and hence corornary perfusion, norepinephrine improves left ventricular function and hence cardiac output.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a:extLst>
              <a:ext uri="{FF2B5EF4-FFF2-40B4-BE49-F238E27FC236}">
                <a16:creationId xmlns:a16="http://schemas.microsoft.com/office/drawing/2014/main" id="{23B5A8CA-3916-49C7-A177-FE5F38AE398F}"/>
              </a:ext>
            </a:extLst>
          </p:cNvPr>
          <p:cNvSpPr>
            <a:spLocks noGrp="1" noRot="1" noChangeAspect="1" noChangeArrowheads="1" noTextEdit="1"/>
          </p:cNvSpPr>
          <p:nvPr>
            <p:ph type="sldImg"/>
          </p:nvPr>
        </p:nvSpPr>
        <p:spPr>
          <a:xfrm>
            <a:off x="1154113" y="858838"/>
            <a:ext cx="4549775" cy="3413125"/>
          </a:xfrm>
          <a:ln/>
          <a:extLst>
            <a:ext uri="{FAA26D3D-D897-4be2-8F04-BA451C77F1D7}">
              <ma14:placeholderFlag xmlns:ma14="http://schemas.microsoft.com/office/mac/drawingml/2011/main" xmlns="" val="1"/>
            </a:ext>
          </a:extLst>
        </p:spPr>
      </p:sp>
      <p:sp>
        <p:nvSpPr>
          <p:cNvPr id="399363" name="Rectangle 3">
            <a:extLst>
              <a:ext uri="{FF2B5EF4-FFF2-40B4-BE49-F238E27FC236}">
                <a16:creationId xmlns:a16="http://schemas.microsoft.com/office/drawing/2014/main" id="{4442E156-EED6-4464-BAEF-6286320EF74F}"/>
              </a:ext>
            </a:extLst>
          </p:cNvPr>
          <p:cNvSpPr>
            <a:spLocks noGrp="1" noChangeArrowheads="1"/>
          </p:cNvSpPr>
          <p:nvPr>
            <p:ph type="body" idx="1"/>
          </p:nvPr>
        </p:nvSpPr>
        <p:spPr/>
        <p:txBody>
          <a:bodyPr/>
          <a:lstStyle/>
          <a:p>
            <a:r>
              <a:rPr lang="en-US" altLang="en-US">
                <a:latin typeface="Times New Roman" panose="02020603050405020304" pitchFamily="18" charset="0"/>
              </a:rPr>
              <a:t>Norepinephrine, which is almost a pure vasopressor and which has little or no effect on cardiac output in healthy volunteers, will often increase cardiac output in hypotensive patients. This is because cardiac output is often reduced in hypotensive patients because the hypotension results in decreased coronary perfusion. By restoring blood pressure and hence corornary perfusion, norepinephrine improves left ventricular function and hence cardiac output.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a:extLst>
              <a:ext uri="{FF2B5EF4-FFF2-40B4-BE49-F238E27FC236}">
                <a16:creationId xmlns:a16="http://schemas.microsoft.com/office/drawing/2014/main" id="{5F0216E9-4876-46F3-8275-35F6F116F97E}"/>
              </a:ext>
            </a:extLst>
          </p:cNvPr>
          <p:cNvSpPr>
            <a:spLocks noGrp="1" noRot="1" noChangeAspect="1" noChangeArrowheads="1" noTextEdit="1"/>
          </p:cNvSpPr>
          <p:nvPr>
            <p:ph type="sldImg"/>
          </p:nvPr>
        </p:nvSpPr>
        <p:spPr>
          <a:xfrm>
            <a:off x="1154113" y="858838"/>
            <a:ext cx="4549775" cy="3413125"/>
          </a:xfrm>
          <a:ln/>
          <a:extLst>
            <a:ext uri="{FAA26D3D-D897-4be2-8F04-BA451C77F1D7}">
              <ma14:placeholderFlag xmlns:ma14="http://schemas.microsoft.com/office/mac/drawingml/2011/main" xmlns="" val="1"/>
            </a:ext>
          </a:extLst>
        </p:spPr>
      </p:sp>
      <p:sp>
        <p:nvSpPr>
          <p:cNvPr id="399363" name="Rectangle 3">
            <a:extLst>
              <a:ext uri="{FF2B5EF4-FFF2-40B4-BE49-F238E27FC236}">
                <a16:creationId xmlns:a16="http://schemas.microsoft.com/office/drawing/2014/main" id="{86C87396-B4B8-4401-B944-B76A0D455250}"/>
              </a:ext>
            </a:extLst>
          </p:cNvPr>
          <p:cNvSpPr>
            <a:spLocks noGrp="1" noChangeArrowheads="1"/>
          </p:cNvSpPr>
          <p:nvPr>
            <p:ph type="body" idx="1"/>
          </p:nvPr>
        </p:nvSpPr>
        <p:spPr/>
        <p:txBody>
          <a:bodyPr/>
          <a:lstStyle/>
          <a:p>
            <a:r>
              <a:rPr lang="en-US" altLang="en-US">
                <a:latin typeface="Times New Roman" panose="02020603050405020304" pitchFamily="18" charset="0"/>
              </a:rPr>
              <a:t>Norepinephrine, which is almost a pure vasopressor and which has little or no effect on cardiac output in healthy volunteers, will often increase cardiac output in hypotensive patients. This is because cardiac output is often reduced in hypotensive patients because the hypotension results in decreased coronary perfusion. By restoring blood pressure and hence corornary perfusion, norepinephrine improves left ventricular function and hence cardiac output.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a:extLst>
              <a:ext uri="{FF2B5EF4-FFF2-40B4-BE49-F238E27FC236}">
                <a16:creationId xmlns:a16="http://schemas.microsoft.com/office/drawing/2014/main" id="{D872F49C-D9A3-4709-8554-AA409B397172}"/>
              </a:ext>
            </a:extLst>
          </p:cNvPr>
          <p:cNvSpPr>
            <a:spLocks noGrp="1" noRot="1" noChangeAspect="1" noChangeArrowheads="1" noTextEdit="1"/>
          </p:cNvSpPr>
          <p:nvPr>
            <p:ph type="sldImg"/>
          </p:nvPr>
        </p:nvSpPr>
        <p:spPr>
          <a:xfrm>
            <a:off x="1154113" y="858838"/>
            <a:ext cx="4549775" cy="3413125"/>
          </a:xfrm>
          <a:ln/>
          <a:extLst>
            <a:ext uri="{FAA26D3D-D897-4be2-8F04-BA451C77F1D7}">
              <ma14:placeholderFlag xmlns:ma14="http://schemas.microsoft.com/office/mac/drawingml/2011/main" xmlns="" val="1"/>
            </a:ext>
          </a:extLst>
        </p:spPr>
      </p:sp>
      <p:sp>
        <p:nvSpPr>
          <p:cNvPr id="352259" name="Rectangle 3">
            <a:extLst>
              <a:ext uri="{FF2B5EF4-FFF2-40B4-BE49-F238E27FC236}">
                <a16:creationId xmlns:a16="http://schemas.microsoft.com/office/drawing/2014/main" id="{2AD01DA6-DDE4-4242-930A-90835E3FE2B9}"/>
              </a:ext>
            </a:extLst>
          </p:cNvPr>
          <p:cNvSpPr>
            <a:spLocks noGrp="1" noChangeArrowheads="1"/>
          </p:cNvSpPr>
          <p:nvPr>
            <p:ph type="body" idx="1"/>
          </p:nvPr>
        </p:nvSpPr>
        <p:spPr/>
        <p:txBody>
          <a:bodyPr/>
          <a:lstStyle/>
          <a:p>
            <a:r>
              <a:rPr lang="en-US" altLang="en-US">
                <a:latin typeface="Times New Roman" panose="02020603050405020304" pitchFamily="18" charset="0"/>
              </a:rPr>
              <a:t>Dopamine is an inotrope, chronotrope and vasopressor with concentration-dependent effects. Its vasopressor effects are most marked a high doses. Because of its vasoconstricting effects it should not be given through a peripheral line, except in a dire emergency. Extravasation of dopamine results in very high concentrations in the subcutaneous tissues with resultant intense local vasoconstriction and necrosis of the overlying tissue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a:extLst>
              <a:ext uri="{FF2B5EF4-FFF2-40B4-BE49-F238E27FC236}">
                <a16:creationId xmlns:a16="http://schemas.microsoft.com/office/drawing/2014/main" id="{3F192BBD-9D56-4EE0-A98B-14F11E44E9EA}"/>
              </a:ext>
            </a:extLst>
          </p:cNvPr>
          <p:cNvSpPr>
            <a:spLocks noGrp="1" noRot="1" noChangeAspect="1" noChangeArrowheads="1" noTextEdit="1"/>
          </p:cNvSpPr>
          <p:nvPr>
            <p:ph type="sldImg"/>
          </p:nvPr>
        </p:nvSpPr>
        <p:spPr>
          <a:xfrm>
            <a:off x="1154113" y="858838"/>
            <a:ext cx="4549775" cy="3413125"/>
          </a:xfrm>
          <a:ln/>
          <a:extLst>
            <a:ext uri="{FAA26D3D-D897-4be2-8F04-BA451C77F1D7}">
              <ma14:placeholderFlag xmlns:ma14="http://schemas.microsoft.com/office/mac/drawingml/2011/main" xmlns="" val="1"/>
            </a:ext>
          </a:extLst>
        </p:spPr>
      </p:sp>
      <p:sp>
        <p:nvSpPr>
          <p:cNvPr id="401411" name="Rectangle 3">
            <a:extLst>
              <a:ext uri="{FF2B5EF4-FFF2-40B4-BE49-F238E27FC236}">
                <a16:creationId xmlns:a16="http://schemas.microsoft.com/office/drawing/2014/main" id="{C42B1360-72B2-4FE8-A85B-4C65713DA1C0}"/>
              </a:ext>
            </a:extLst>
          </p:cNvPr>
          <p:cNvSpPr>
            <a:spLocks noGrp="1" noChangeArrowheads="1"/>
          </p:cNvSpPr>
          <p:nvPr>
            <p:ph type="body" idx="1"/>
          </p:nvPr>
        </p:nvSpPr>
        <p:spPr/>
        <p:txBody>
          <a:bodyPr/>
          <a:lstStyle/>
          <a:p>
            <a:r>
              <a:rPr lang="en-US" altLang="en-US">
                <a:latin typeface="Times New Roman" panose="02020603050405020304" pitchFamily="18" charset="0"/>
              </a:rPr>
              <a:t>It is important to realise that the dose response curve for all inotropes and vasopressors is shifted to the right, and often down, in critically ill patients, particularly those with sepsis. It is more logical, therefore, to titrate the dose against the effect rather than to strictly adhere to a textbook dose.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a:extLst>
              <a:ext uri="{FF2B5EF4-FFF2-40B4-BE49-F238E27FC236}">
                <a16:creationId xmlns:a16="http://schemas.microsoft.com/office/drawing/2014/main" id="{C862042D-D4EB-4A58-8F82-A3346B329A81}"/>
              </a:ext>
            </a:extLst>
          </p:cNvPr>
          <p:cNvSpPr>
            <a:spLocks noGrp="1" noRot="1" noChangeAspect="1" noChangeArrowheads="1" noTextEdit="1"/>
          </p:cNvSpPr>
          <p:nvPr>
            <p:ph type="sldImg"/>
          </p:nvPr>
        </p:nvSpPr>
        <p:spPr>
          <a:xfrm>
            <a:off x="1154113" y="858838"/>
            <a:ext cx="4549775" cy="3413125"/>
          </a:xfrm>
          <a:ln/>
          <a:extLst>
            <a:ext uri="{FAA26D3D-D897-4be2-8F04-BA451C77F1D7}">
              <ma14:placeholderFlag xmlns:ma14="http://schemas.microsoft.com/office/mac/drawingml/2011/main" xmlns="" val="1"/>
            </a:ext>
          </a:extLst>
        </p:spPr>
      </p:sp>
      <p:sp>
        <p:nvSpPr>
          <p:cNvPr id="372739" name="Rectangle 3">
            <a:extLst>
              <a:ext uri="{FF2B5EF4-FFF2-40B4-BE49-F238E27FC236}">
                <a16:creationId xmlns:a16="http://schemas.microsoft.com/office/drawing/2014/main" id="{7EF4E66E-E23D-4B56-971E-79A30477A850}"/>
              </a:ext>
            </a:extLst>
          </p:cNvPr>
          <p:cNvSpPr>
            <a:spLocks noGrp="1" noChangeArrowheads="1"/>
          </p:cNvSpPr>
          <p:nvPr>
            <p:ph type="body" idx="1"/>
          </p:nvPr>
        </p:nvSpPr>
        <p:spPr/>
        <p:txBody>
          <a:bodyPr/>
          <a:lstStyle/>
          <a:p>
            <a:r>
              <a:rPr lang="en-US" altLang="en-US">
                <a:latin typeface="Times New Roman" panose="02020603050405020304" pitchFamily="18" charset="0"/>
              </a:rPr>
              <a:t>This is self-evident if you remember that there are homeostatic mechanisms which maintain blood pressure even when cardiac output falls. Thus a fall in cardiac output and blood pressure results in vasoconstriction and tachycardia in an attempt to maintain a constant blood pressure. It is only when these compensatory responses are overwhelmed or malfunctioning that the blood pressure falls. It is therefore just as important to assess the magnitude of the compensatory response. Failure of compensation indicates very severe disease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a:extLst>
              <a:ext uri="{FF2B5EF4-FFF2-40B4-BE49-F238E27FC236}">
                <a16:creationId xmlns:a16="http://schemas.microsoft.com/office/drawing/2014/main" id="{1532859F-0605-4E94-AB5F-D0DE2A216FB0}"/>
              </a:ext>
            </a:extLst>
          </p:cNvPr>
          <p:cNvSpPr>
            <a:spLocks noGrp="1" noRot="1" noChangeAspect="1" noChangeArrowheads="1" noTextEdit="1"/>
          </p:cNvSpPr>
          <p:nvPr>
            <p:ph type="sldImg"/>
          </p:nvPr>
        </p:nvSpPr>
        <p:spPr>
          <a:xfrm>
            <a:off x="1154113" y="858838"/>
            <a:ext cx="4549775" cy="3413125"/>
          </a:xfrm>
          <a:ln/>
          <a:extLst>
            <a:ext uri="{FAA26D3D-D897-4be2-8F04-BA451C77F1D7}">
              <ma14:placeholderFlag xmlns:ma14="http://schemas.microsoft.com/office/mac/drawingml/2011/main" xmlns="" val="1"/>
            </a:ext>
          </a:extLst>
        </p:spPr>
      </p:sp>
      <p:sp>
        <p:nvSpPr>
          <p:cNvPr id="354307" name="Rectangle 3">
            <a:extLst>
              <a:ext uri="{FF2B5EF4-FFF2-40B4-BE49-F238E27FC236}">
                <a16:creationId xmlns:a16="http://schemas.microsoft.com/office/drawing/2014/main" id="{8EC8B472-6642-4230-9F43-6B117DC143F1}"/>
              </a:ext>
            </a:extLst>
          </p:cNvPr>
          <p:cNvSpPr>
            <a:spLocks noGrp="1" noChangeArrowheads="1"/>
          </p:cNvSpPr>
          <p:nvPr>
            <p:ph type="body" idx="1"/>
          </p:nvPr>
        </p:nvSpPr>
        <p:spPr/>
        <p:txBody>
          <a:bodyPr/>
          <a:lstStyle/>
          <a:p>
            <a:r>
              <a:rPr lang="en-US" altLang="en-US">
                <a:latin typeface="Times New Roman" panose="02020603050405020304" pitchFamily="18" charset="0"/>
              </a:rPr>
              <a:t>This is made easier by the rapid onset of action and short half life of these drugs, which is a matter of 2-3 minutes. As a result of this a new steady state is reached very rapidly after any dose adjustment. The patient should be assessed frequently and the dose adjusted to ensure that the target effect is achieved rapidly.</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a:extLst>
              <a:ext uri="{FF2B5EF4-FFF2-40B4-BE49-F238E27FC236}">
                <a16:creationId xmlns:a16="http://schemas.microsoft.com/office/drawing/2014/main" id="{861756CD-8E3A-4CE5-A079-C83E70310DF5}"/>
              </a:ext>
            </a:extLst>
          </p:cNvPr>
          <p:cNvSpPr>
            <a:spLocks noGrp="1" noRot="1" noChangeAspect="1" noChangeArrowheads="1" noTextEdit="1"/>
          </p:cNvSpPr>
          <p:nvPr>
            <p:ph type="sldImg"/>
          </p:nvPr>
        </p:nvSpPr>
        <p:spPr>
          <a:xfrm>
            <a:off x="1154113" y="858838"/>
            <a:ext cx="4549775" cy="3413125"/>
          </a:xfrm>
          <a:ln/>
          <a:extLst>
            <a:ext uri="{FAA26D3D-D897-4be2-8F04-BA451C77F1D7}">
              <ma14:placeholderFlag xmlns:ma14="http://schemas.microsoft.com/office/mac/drawingml/2011/main" xmlns="" val="1"/>
            </a:ext>
          </a:extLst>
        </p:spPr>
      </p:sp>
      <p:sp>
        <p:nvSpPr>
          <p:cNvPr id="355331" name="Rectangle 3">
            <a:extLst>
              <a:ext uri="{FF2B5EF4-FFF2-40B4-BE49-F238E27FC236}">
                <a16:creationId xmlns:a16="http://schemas.microsoft.com/office/drawing/2014/main" id="{E6E106E4-5F2B-4378-BA43-C983D6910468}"/>
              </a:ext>
            </a:extLst>
          </p:cNvPr>
          <p:cNvSpPr>
            <a:spLocks noGrp="1" noChangeArrowheads="1"/>
          </p:cNvSpPr>
          <p:nvPr>
            <p:ph type="body" idx="1"/>
          </p:nvPr>
        </p:nvSpPr>
        <p:spPr/>
        <p:txBody>
          <a:bodyPr/>
          <a:lstStyle/>
          <a:p>
            <a:r>
              <a:rPr lang="en-US" altLang="en-US">
                <a:latin typeface="Times New Roman" panose="02020603050405020304" pitchFamily="18" charset="0"/>
              </a:rPr>
              <a:t>A frequent question is </a:t>
            </a:r>
            <a:r>
              <a:rPr lang="ja-JP" altLang="en-US">
                <a:latin typeface="Arial" panose="020B0604020202020204" pitchFamily="34" charset="0"/>
              </a:rPr>
              <a:t>“</a:t>
            </a:r>
            <a:r>
              <a:rPr lang="en-US" altLang="ja-JP">
                <a:latin typeface="Times New Roman" panose="02020603050405020304" pitchFamily="18" charset="0"/>
              </a:rPr>
              <a:t>In practice, how much should I give?</a:t>
            </a:r>
            <a:r>
              <a:rPr lang="ja-JP" altLang="en-US">
                <a:latin typeface="Arial" panose="020B0604020202020204" pitchFamily="34" charset="0"/>
              </a:rPr>
              <a:t>”</a:t>
            </a:r>
            <a:r>
              <a:rPr lang="en-US" altLang="ja-JP">
                <a:latin typeface="Times New Roman" panose="02020603050405020304" pitchFamily="18" charset="0"/>
              </a:rPr>
              <a:t> and the answer to that is </a:t>
            </a:r>
            <a:r>
              <a:rPr lang="ja-JP" altLang="en-US">
                <a:latin typeface="Arial" panose="020B0604020202020204" pitchFamily="34" charset="0"/>
              </a:rPr>
              <a:t>“</a:t>
            </a:r>
            <a:r>
              <a:rPr lang="en-US" altLang="ja-JP">
                <a:latin typeface="Times New Roman" panose="02020603050405020304" pitchFamily="18" charset="0"/>
              </a:rPr>
              <a:t>enough</a:t>
            </a:r>
            <a:r>
              <a:rPr lang="ja-JP" altLang="en-US">
                <a:latin typeface="Arial" panose="020B0604020202020204" pitchFamily="34" charset="0"/>
              </a:rPr>
              <a:t>”</a:t>
            </a:r>
            <a:r>
              <a:rPr lang="en-US" altLang="ja-JP">
                <a:latin typeface="Times New Roman" panose="02020603050405020304" pitchFamily="18" charset="0"/>
              </a:rPr>
              <a:t>. This is not as facetious as it sounds. Because of the shift in the dose response curve what we do is start with an initial dose (recommended initial doses are given in your books) and then rapidly titrate the dose, increasing it if the blood pressure is too low and decreasing it if it is too high. Overall time frame should be such that you should usually STAY AT THE BEDSIDE UNTIL HAEMODYNAMICS HAVE STABILISED!!!</a:t>
            </a:r>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a:extLst>
              <a:ext uri="{FF2B5EF4-FFF2-40B4-BE49-F238E27FC236}">
                <a16:creationId xmlns:a16="http://schemas.microsoft.com/office/drawing/2014/main" id="{D88E0EF9-4B09-48E4-9BB3-091824673AE8}"/>
              </a:ext>
            </a:extLst>
          </p:cNvPr>
          <p:cNvSpPr>
            <a:spLocks noGrp="1" noRot="1" noChangeAspect="1" noChangeArrowheads="1" noTextEdit="1"/>
          </p:cNvSpPr>
          <p:nvPr>
            <p:ph type="sldImg"/>
          </p:nvPr>
        </p:nvSpPr>
        <p:spPr>
          <a:xfrm>
            <a:off x="1154113" y="858838"/>
            <a:ext cx="4549775" cy="3413125"/>
          </a:xfrm>
          <a:ln/>
          <a:extLst>
            <a:ext uri="{FAA26D3D-D897-4be2-8F04-BA451C77F1D7}">
              <ma14:placeholderFlag xmlns:ma14="http://schemas.microsoft.com/office/mac/drawingml/2011/main" xmlns="" val="1"/>
            </a:ext>
          </a:extLst>
        </p:spPr>
      </p:sp>
      <p:sp>
        <p:nvSpPr>
          <p:cNvPr id="358403" name="Rectangle 3">
            <a:extLst>
              <a:ext uri="{FF2B5EF4-FFF2-40B4-BE49-F238E27FC236}">
                <a16:creationId xmlns:a16="http://schemas.microsoft.com/office/drawing/2014/main" id="{0E49C603-C7A5-46C3-ACAA-9EAC4B0C8F86}"/>
              </a:ext>
            </a:extLst>
          </p:cNvPr>
          <p:cNvSpPr>
            <a:spLocks noGrp="1" noChangeArrowheads="1"/>
          </p:cNvSpPr>
          <p:nvPr>
            <p:ph type="body" idx="1"/>
          </p:nvPr>
        </p:nvSpPr>
        <p:spPr/>
        <p:txBody>
          <a:bodyPr/>
          <a:lstStyle/>
          <a:p>
            <a:pPr>
              <a:defRPr/>
            </a:pPr>
            <a:r>
              <a:rPr lang="en-US">
                <a:ea typeface="ＭＳ Ｐゴシック" charset="0"/>
                <a:cs typeface="+mn-cs"/>
              </a:rPr>
              <a:t>Patients with cardiogenic should probably also be referred early for revascularization and for intra-aortic balloon pumping. As always, it is vital to treat the underlying disease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a:extLst>
              <a:ext uri="{FF2B5EF4-FFF2-40B4-BE49-F238E27FC236}">
                <a16:creationId xmlns:a16="http://schemas.microsoft.com/office/drawing/2014/main" id="{0BC4DA4D-8792-477F-B90D-4B2989519C0D}"/>
              </a:ext>
            </a:extLst>
          </p:cNvPr>
          <p:cNvSpPr>
            <a:spLocks noGrp="1" noRot="1" noChangeAspect="1" noChangeArrowheads="1" noTextEdit="1"/>
          </p:cNvSpPr>
          <p:nvPr>
            <p:ph type="sldImg"/>
          </p:nvPr>
        </p:nvSpPr>
        <p:spPr>
          <a:xfrm>
            <a:off x="1154113" y="858838"/>
            <a:ext cx="4549775" cy="3413125"/>
          </a:xfrm>
          <a:ln/>
          <a:extLst>
            <a:ext uri="{FAA26D3D-D897-4be2-8F04-BA451C77F1D7}">
              <ma14:placeholderFlag xmlns:ma14="http://schemas.microsoft.com/office/mac/drawingml/2011/main" xmlns="" val="1"/>
            </a:ext>
          </a:extLst>
        </p:spPr>
      </p:sp>
      <p:sp>
        <p:nvSpPr>
          <p:cNvPr id="405507" name="Rectangle 3">
            <a:extLst>
              <a:ext uri="{FF2B5EF4-FFF2-40B4-BE49-F238E27FC236}">
                <a16:creationId xmlns:a16="http://schemas.microsoft.com/office/drawing/2014/main" id="{C6FE2ACA-32CE-4847-B22F-0FD4EB6CF886}"/>
              </a:ext>
            </a:extLst>
          </p:cNvPr>
          <p:cNvSpPr>
            <a:spLocks noGrp="1" noChangeArrowheads="1"/>
          </p:cNvSpPr>
          <p:nvPr>
            <p:ph type="body" idx="1"/>
          </p:nvPr>
        </p:nvSpPr>
        <p:spPr/>
        <p:txBody>
          <a:bodyPr/>
          <a:lstStyle/>
          <a:p>
            <a:r>
              <a:rPr lang="en-US" altLang="en-US">
                <a:latin typeface="Times New Roman" panose="02020603050405020304" pitchFamily="18" charset="0"/>
              </a:rPr>
              <a:t>The primary treatment of hypovolaemic shock is fluid replacement and treatment of the underlying cause but patients may require vasopressors for life threatening hypotension and in the later phase when they may develop distributive shock as a result of the tissue injury that led to hypovolaemia.</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a:extLst>
              <a:ext uri="{FF2B5EF4-FFF2-40B4-BE49-F238E27FC236}">
                <a16:creationId xmlns:a16="http://schemas.microsoft.com/office/drawing/2014/main" id="{EC37A031-B687-4078-881A-3C4F4F73ACAC}"/>
              </a:ext>
            </a:extLst>
          </p:cNvPr>
          <p:cNvSpPr>
            <a:spLocks noGrp="1" noRot="1" noChangeAspect="1" noChangeArrowheads="1" noTextEdit="1"/>
          </p:cNvSpPr>
          <p:nvPr>
            <p:ph type="sldImg"/>
          </p:nvPr>
        </p:nvSpPr>
        <p:spPr>
          <a:xfrm>
            <a:off x="1154113" y="858838"/>
            <a:ext cx="4549775" cy="3413125"/>
          </a:xfrm>
          <a:ln/>
          <a:extLst>
            <a:ext uri="{FAA26D3D-D897-4be2-8F04-BA451C77F1D7}">
              <ma14:placeholderFlag xmlns:ma14="http://schemas.microsoft.com/office/mac/drawingml/2011/main" xmlns="" val="1"/>
            </a:ext>
          </a:extLst>
        </p:spPr>
      </p:sp>
      <p:sp>
        <p:nvSpPr>
          <p:cNvPr id="413699" name="Rectangle 3">
            <a:extLst>
              <a:ext uri="{FF2B5EF4-FFF2-40B4-BE49-F238E27FC236}">
                <a16:creationId xmlns:a16="http://schemas.microsoft.com/office/drawing/2014/main" id="{518994B8-8A52-41B0-A303-43ADA1791438}"/>
              </a:ext>
            </a:extLst>
          </p:cNvPr>
          <p:cNvSpPr>
            <a:spLocks noGrp="1" noChangeArrowheads="1"/>
          </p:cNvSpPr>
          <p:nvPr>
            <p:ph type="body" idx="1"/>
          </p:nvPr>
        </p:nvSpPr>
        <p:spPr/>
        <p:txBody>
          <a:bodyPr/>
          <a:lstStyle/>
          <a:p>
            <a:r>
              <a:rPr lang="en-US" altLang="en-US">
                <a:latin typeface="Times New Roman" panose="02020603050405020304" pitchFamily="18" charset="0"/>
              </a:rPr>
              <a:t>The management of obstructive shock is more complicated because the initial treatment depends on the pathophysiology of the underlying cause. For example, initial management of tension pneumothorax is needle thoracostomy in the second intercostal space in the mid-clavicular line while initial management of massive pulmonary embolus is a fluid bolus of 100-250 ml. Note a chest drain should always be inserted after needle thoracostomy regardless of whether a pneumothorax was present or not.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a:extLst>
              <a:ext uri="{FF2B5EF4-FFF2-40B4-BE49-F238E27FC236}">
                <a16:creationId xmlns:a16="http://schemas.microsoft.com/office/drawing/2014/main" id="{71E40F32-218D-4059-A354-702688EC0B5A}"/>
              </a:ext>
            </a:extLst>
          </p:cNvPr>
          <p:cNvSpPr>
            <a:spLocks noGrp="1" noRot="1" noChangeAspect="1" noChangeArrowheads="1" noTextEdit="1"/>
          </p:cNvSpPr>
          <p:nvPr>
            <p:ph type="sldImg"/>
          </p:nvPr>
        </p:nvSpPr>
        <p:spPr>
          <a:xfrm>
            <a:off x="1154113" y="858838"/>
            <a:ext cx="4549775" cy="3413125"/>
          </a:xfrm>
          <a:ln/>
          <a:extLst>
            <a:ext uri="{FAA26D3D-D897-4be2-8F04-BA451C77F1D7}">
              <ma14:placeholderFlag xmlns:ma14="http://schemas.microsoft.com/office/mac/drawingml/2011/main" xmlns="" val="1"/>
            </a:ext>
          </a:extLst>
        </p:spPr>
      </p:sp>
      <p:sp>
        <p:nvSpPr>
          <p:cNvPr id="407555" name="Rectangle 3">
            <a:extLst>
              <a:ext uri="{FF2B5EF4-FFF2-40B4-BE49-F238E27FC236}">
                <a16:creationId xmlns:a16="http://schemas.microsoft.com/office/drawing/2014/main" id="{C9687FBF-21DC-4CB9-9131-CDA320340F61}"/>
              </a:ext>
            </a:extLst>
          </p:cNvPr>
          <p:cNvSpPr>
            <a:spLocks noGrp="1" noChangeArrowheads="1"/>
          </p:cNvSpPr>
          <p:nvPr>
            <p:ph type="body" idx="1"/>
          </p:nvPr>
        </p:nvSpPr>
        <p:spPr/>
        <p:txBody>
          <a:bodyPr/>
          <a:lstStyle/>
          <a:p>
            <a:r>
              <a:rPr lang="en-US" altLang="en-US">
                <a:latin typeface="Times New Roman" panose="02020603050405020304" pitchFamily="18" charset="0"/>
              </a:rPr>
              <a:t>Management of obstructive shock is complex and expert advice should be sought at an early stage. Although the cardiac output is low dobutamine is not the optimal agent in most cases because its vasodilatory effects may result in severe hypotension in the presence of a relatively fixed cardiac output. Norepinephrine is probably the best choice for initial management.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a:extLst>
              <a:ext uri="{FF2B5EF4-FFF2-40B4-BE49-F238E27FC236}">
                <a16:creationId xmlns:a16="http://schemas.microsoft.com/office/drawing/2014/main" id="{B5732C91-4D0F-451B-A311-E8B63E626695}"/>
              </a:ext>
            </a:extLst>
          </p:cNvPr>
          <p:cNvSpPr>
            <a:spLocks noGrp="1" noRot="1" noChangeAspect="1" noChangeArrowheads="1" noTextEdit="1"/>
          </p:cNvSpPr>
          <p:nvPr>
            <p:ph type="sldImg"/>
          </p:nvPr>
        </p:nvSpPr>
        <p:spPr>
          <a:xfrm>
            <a:off x="1154113" y="858838"/>
            <a:ext cx="4549775" cy="3413125"/>
          </a:xfrm>
          <a:ln/>
          <a:extLst>
            <a:ext uri="{FAA26D3D-D897-4be2-8F04-BA451C77F1D7}">
              <ma14:placeholderFlag xmlns:ma14="http://schemas.microsoft.com/office/mac/drawingml/2011/main" xmlns="" val="1"/>
            </a:ext>
          </a:extLst>
        </p:spPr>
      </p:sp>
      <p:sp>
        <p:nvSpPr>
          <p:cNvPr id="363523" name="Rectangle 3">
            <a:extLst>
              <a:ext uri="{FF2B5EF4-FFF2-40B4-BE49-F238E27FC236}">
                <a16:creationId xmlns:a16="http://schemas.microsoft.com/office/drawing/2014/main" id="{F6C44403-7079-442C-BA40-7620278AB79A}"/>
              </a:ext>
            </a:extLst>
          </p:cNvPr>
          <p:cNvSpPr>
            <a:spLocks noGrp="1" noChangeArrowheads="1"/>
          </p:cNvSpPr>
          <p:nvPr>
            <p:ph type="body" idx="1"/>
          </p:nvPr>
        </p:nvSpPr>
        <p:spPr/>
        <p:txBody>
          <a:bodyPr/>
          <a:lstStyle/>
          <a:p>
            <a:r>
              <a:rPr lang="en-US" altLang="en-US">
                <a:latin typeface="Times New Roman" panose="02020603050405020304" pitchFamily="18" charset="0"/>
              </a:rPr>
              <a:t>In summary, the aims of resuscitation are to restore tissue perfusion, which can be assessed from…………</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a:extLst>
              <a:ext uri="{FF2B5EF4-FFF2-40B4-BE49-F238E27FC236}">
                <a16:creationId xmlns:a16="http://schemas.microsoft.com/office/drawing/2014/main" id="{5058B481-79F8-4530-9FC9-C75E77925782}"/>
              </a:ext>
            </a:extLst>
          </p:cNvPr>
          <p:cNvSpPr>
            <a:spLocks noGrp="1" noRot="1" noChangeAspect="1" noChangeArrowheads="1" noTextEdit="1"/>
          </p:cNvSpPr>
          <p:nvPr>
            <p:ph type="sldImg"/>
          </p:nvPr>
        </p:nvSpPr>
        <p:spPr>
          <a:xfrm>
            <a:off x="1154113" y="858838"/>
            <a:ext cx="4549775" cy="3413125"/>
          </a:xfrm>
          <a:ln/>
          <a:extLst>
            <a:ext uri="{FAA26D3D-D897-4be2-8F04-BA451C77F1D7}">
              <ma14:placeholderFlag xmlns:ma14="http://schemas.microsoft.com/office/mac/drawingml/2011/main" xmlns="" val="1"/>
            </a:ext>
          </a:extLst>
        </p:spPr>
      </p:sp>
      <p:sp>
        <p:nvSpPr>
          <p:cNvPr id="364547" name="Rectangle 3">
            <a:extLst>
              <a:ext uri="{FF2B5EF4-FFF2-40B4-BE49-F238E27FC236}">
                <a16:creationId xmlns:a16="http://schemas.microsoft.com/office/drawing/2014/main" id="{99D5431F-65BD-41BE-B766-D8BF474696C7}"/>
              </a:ext>
            </a:extLst>
          </p:cNvPr>
          <p:cNvSpPr>
            <a:spLocks noGrp="1" noChangeArrowheads="1"/>
          </p:cNvSpPr>
          <p:nvPr>
            <p:ph type="body" idx="1"/>
          </p:nvPr>
        </p:nvSpPr>
        <p:spPr/>
        <p:txBody>
          <a:bodyPr/>
          <a:lstStyle/>
          <a:p>
            <a:r>
              <a:rPr lang="en-US" altLang="en-US">
                <a:latin typeface="Times New Roman" panose="02020603050405020304" pitchFamily="18" charset="0"/>
              </a:rPr>
              <a:t>Resuscitation consists of fluid resuscitation in most cases, followed if necessary with a vasopressor to restore blood pressure and an inotrope to increase cardiac output. All treatment should be titrate against the patient</a:t>
            </a:r>
            <a:r>
              <a:rPr lang="ja-JP" altLang="en-US">
                <a:latin typeface="Arial" panose="020B0604020202020204" pitchFamily="34" charset="0"/>
              </a:rPr>
              <a:t>’</a:t>
            </a:r>
            <a:r>
              <a:rPr lang="en-US" altLang="ja-JP">
                <a:latin typeface="Times New Roman" panose="02020603050405020304" pitchFamily="18" charset="0"/>
              </a:rPr>
              <a:t>s response which should be assessed frequently. </a:t>
            </a:r>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a:extLst>
              <a:ext uri="{FF2B5EF4-FFF2-40B4-BE49-F238E27FC236}">
                <a16:creationId xmlns:a16="http://schemas.microsoft.com/office/drawing/2014/main" id="{59069A68-87F3-4CCE-A7ED-88916262DDEA}"/>
              </a:ext>
            </a:extLst>
          </p:cNvPr>
          <p:cNvSpPr>
            <a:spLocks noGrp="1" noRot="1" noChangeAspect="1" noChangeArrowheads="1" noTextEdit="1"/>
          </p:cNvSpPr>
          <p:nvPr>
            <p:ph type="sldImg"/>
          </p:nvPr>
        </p:nvSpPr>
        <p:spPr>
          <a:xfrm>
            <a:off x="1154113" y="858838"/>
            <a:ext cx="4549775" cy="3413125"/>
          </a:xfrm>
          <a:ln/>
          <a:extLst>
            <a:ext uri="{FAA26D3D-D897-4be2-8F04-BA451C77F1D7}">
              <ma14:placeholderFlag xmlns:ma14="http://schemas.microsoft.com/office/mac/drawingml/2011/main" xmlns="" val="1"/>
            </a:ext>
          </a:extLst>
        </p:spPr>
      </p:sp>
      <p:sp>
        <p:nvSpPr>
          <p:cNvPr id="441347" name="Rectangle 3">
            <a:extLst>
              <a:ext uri="{FF2B5EF4-FFF2-40B4-BE49-F238E27FC236}">
                <a16:creationId xmlns:a16="http://schemas.microsoft.com/office/drawing/2014/main" id="{53FDF3B0-F65F-418D-88A0-ED0CEC7B5425}"/>
              </a:ext>
            </a:extLst>
          </p:cNvPr>
          <p:cNvSpPr>
            <a:spLocks noGrp="1" noChangeArrowheads="1"/>
          </p:cNvSpPr>
          <p:nvPr>
            <p:ph type="body" idx="1"/>
          </p:nvPr>
        </p:nvSpPr>
        <p:spPr/>
        <p:txBody>
          <a:bodyPr/>
          <a:lstStyle/>
          <a:p>
            <a:pPr>
              <a:defRPr/>
            </a:pPr>
            <a:r>
              <a:rPr lang="en-US">
                <a:ea typeface="ＭＳ Ｐゴシック" charset="0"/>
                <a:cs typeface="+mn-cs"/>
              </a:rPr>
              <a:t>The volume of the initial fluid bolus is determined by the type of shock, which can usually be determined from the JVP, the peripheral perfusion and the heart rate. As always it is vital to treat the underlying cause.</a:t>
            </a:r>
          </a:p>
          <a:p>
            <a:pPr>
              <a:defRPr/>
            </a:pPr>
            <a:endParaRPr lang="en-US">
              <a:ea typeface="ＭＳ Ｐゴシック"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a:extLst>
              <a:ext uri="{FF2B5EF4-FFF2-40B4-BE49-F238E27FC236}">
                <a16:creationId xmlns:a16="http://schemas.microsoft.com/office/drawing/2014/main" id="{C8EA4793-F741-4CC3-A6B7-9608E32C01DE}"/>
              </a:ext>
            </a:extLst>
          </p:cNvPr>
          <p:cNvSpPr>
            <a:spLocks noGrp="1" noRot="1" noChangeAspect="1" noChangeArrowheads="1" noTextEdit="1"/>
          </p:cNvSpPr>
          <p:nvPr>
            <p:ph type="sldImg"/>
          </p:nvPr>
        </p:nvSpPr>
        <p:spPr>
          <a:xfrm>
            <a:off x="1154113" y="858838"/>
            <a:ext cx="4549775" cy="3413125"/>
          </a:xfrm>
          <a:ln/>
          <a:extLst>
            <a:ext uri="{FAA26D3D-D897-4be2-8F04-BA451C77F1D7}">
              <ma14:placeholderFlag xmlns:ma14="http://schemas.microsoft.com/office/mac/drawingml/2011/main" xmlns="" val="1"/>
            </a:ext>
          </a:extLst>
        </p:spPr>
      </p:sp>
      <p:sp>
        <p:nvSpPr>
          <p:cNvPr id="333827" name="Rectangle 3">
            <a:extLst>
              <a:ext uri="{FF2B5EF4-FFF2-40B4-BE49-F238E27FC236}">
                <a16:creationId xmlns:a16="http://schemas.microsoft.com/office/drawing/2014/main" id="{1B1D98DB-266E-40DD-AFC9-7BBCDE4EACCD}"/>
              </a:ext>
            </a:extLst>
          </p:cNvPr>
          <p:cNvSpPr>
            <a:spLocks noGrp="1" noChangeArrowheads="1"/>
          </p:cNvSpPr>
          <p:nvPr>
            <p:ph type="body" idx="1"/>
          </p:nvPr>
        </p:nvSpPr>
        <p:spPr/>
        <p:txBody>
          <a:bodyPr/>
          <a:lstStyle/>
          <a:p>
            <a:pPr>
              <a:defRPr/>
            </a:pPr>
            <a:r>
              <a:rPr lang="en-US">
                <a:ea typeface="ＭＳ Ｐゴシック" charset="0"/>
                <a:cs typeface="+mn-cs"/>
              </a:rPr>
              <a:t>Features of tissue hypoperfusion include decreased conscious state, which may only manifest itself as confusion, cold peripheries, mottled skin, oliguria, metabolic acidosis and hyperlactataemia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a:extLst>
              <a:ext uri="{FF2B5EF4-FFF2-40B4-BE49-F238E27FC236}">
                <a16:creationId xmlns:a16="http://schemas.microsoft.com/office/drawing/2014/main" id="{0443F3BE-B899-40E4-852A-897FA37FA359}"/>
              </a:ext>
            </a:extLst>
          </p:cNvPr>
          <p:cNvSpPr>
            <a:spLocks noGrp="1" noRot="1" noChangeAspect="1" noChangeArrowheads="1" noTextEdit="1"/>
          </p:cNvSpPr>
          <p:nvPr>
            <p:ph type="sldImg"/>
          </p:nvPr>
        </p:nvSpPr>
        <p:spPr>
          <a:xfrm>
            <a:off x="1154113" y="858838"/>
            <a:ext cx="4549775" cy="3413125"/>
          </a:xfrm>
          <a:ln/>
          <a:extLst>
            <a:ext uri="{FAA26D3D-D897-4be2-8F04-BA451C77F1D7}">
              <ma14:placeholderFlag xmlns:ma14="http://schemas.microsoft.com/office/mac/drawingml/2011/main" xmlns="" val="1"/>
            </a:ext>
          </a:extLst>
        </p:spPr>
      </p:sp>
      <p:sp>
        <p:nvSpPr>
          <p:cNvPr id="334851" name="Rectangle 3">
            <a:extLst>
              <a:ext uri="{FF2B5EF4-FFF2-40B4-BE49-F238E27FC236}">
                <a16:creationId xmlns:a16="http://schemas.microsoft.com/office/drawing/2014/main" id="{059875D3-D595-4228-92F8-231603C705F4}"/>
              </a:ext>
            </a:extLst>
          </p:cNvPr>
          <p:cNvSpPr>
            <a:spLocks noGrp="1" noChangeArrowheads="1"/>
          </p:cNvSpPr>
          <p:nvPr>
            <p:ph type="body" idx="1"/>
          </p:nvPr>
        </p:nvSpPr>
        <p:spPr/>
        <p:txBody>
          <a:bodyPr/>
          <a:lstStyle/>
          <a:p>
            <a:pPr>
              <a:defRPr/>
            </a:pPr>
            <a:r>
              <a:rPr lang="en-US">
                <a:ea typeface="ＭＳ Ｐゴシック" charset="0"/>
                <a:cs typeface="+mn-cs"/>
              </a:rPr>
              <a:t>The immediate priority is to rapidly determine the cause of shock. This is easily done if one remembers the relationship between cardiac output, peripheral resistance and mean arterial pressure.</a:t>
            </a:r>
          </a:p>
          <a:p>
            <a:pPr>
              <a:defRPr/>
            </a:pPr>
            <a:r>
              <a:rPr lang="en-US">
                <a:ea typeface="ＭＳ Ｐゴシック" charset="0"/>
                <a:cs typeface="+mn-cs"/>
              </a:rPr>
              <a:t>If the mean arterial pressure is normal but peripheral resistance is high then the cardiac output must be low. Alternatively if the mean arterial pressure is low either the cardiac output must be low or the peripheral resistance must be low.</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a:extLst>
              <a:ext uri="{FF2B5EF4-FFF2-40B4-BE49-F238E27FC236}">
                <a16:creationId xmlns:a16="http://schemas.microsoft.com/office/drawing/2014/main" id="{7E02BA60-5A2C-474C-BE08-3F6D36E410C0}"/>
              </a:ext>
            </a:extLst>
          </p:cNvPr>
          <p:cNvSpPr>
            <a:spLocks noGrp="1" noRot="1" noChangeAspect="1" noChangeArrowheads="1" noTextEdit="1"/>
          </p:cNvSpPr>
          <p:nvPr>
            <p:ph type="sldImg"/>
          </p:nvPr>
        </p:nvSpPr>
        <p:spPr>
          <a:xfrm>
            <a:off x="1154113" y="858838"/>
            <a:ext cx="4549775" cy="3413125"/>
          </a:xfrm>
          <a:ln/>
          <a:extLst>
            <a:ext uri="{FAA26D3D-D897-4be2-8F04-BA451C77F1D7}">
              <ma14:placeholderFlag xmlns:ma14="http://schemas.microsoft.com/office/mac/drawingml/2011/main" xmlns="" val="1"/>
            </a:ext>
          </a:extLst>
        </p:spPr>
      </p:sp>
      <p:sp>
        <p:nvSpPr>
          <p:cNvPr id="335875" name="Rectangle 3">
            <a:extLst>
              <a:ext uri="{FF2B5EF4-FFF2-40B4-BE49-F238E27FC236}">
                <a16:creationId xmlns:a16="http://schemas.microsoft.com/office/drawing/2014/main" id="{3C2196E4-E105-43BE-8A88-E63F841066CD}"/>
              </a:ext>
            </a:extLst>
          </p:cNvPr>
          <p:cNvSpPr>
            <a:spLocks noGrp="1" noChangeArrowheads="1"/>
          </p:cNvSpPr>
          <p:nvPr>
            <p:ph type="body" idx="1"/>
          </p:nvPr>
        </p:nvSpPr>
        <p:spPr/>
        <p:txBody>
          <a:bodyPr/>
          <a:lstStyle/>
          <a:p>
            <a:pPr>
              <a:defRPr/>
            </a:pPr>
            <a:r>
              <a:rPr lang="en-US">
                <a:ea typeface="ＭＳ Ｐゴシック" charset="0"/>
                <a:cs typeface="+mn-cs"/>
              </a:rPr>
              <a:t>As peripheral resistance is one of the two determinants of blood pressure it is clearly vital that we assess this, which we can do this by feeling the hands and feet and assessing the peripheral perfusion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a:extLst>
              <a:ext uri="{FF2B5EF4-FFF2-40B4-BE49-F238E27FC236}">
                <a16:creationId xmlns:a16="http://schemas.microsoft.com/office/drawing/2014/main" id="{814A46C1-C559-4568-B9AF-4A2C95653275}"/>
              </a:ext>
            </a:extLst>
          </p:cNvPr>
          <p:cNvSpPr>
            <a:spLocks noGrp="1" noRot="1" noChangeAspect="1" noChangeArrowheads="1" noTextEdit="1"/>
          </p:cNvSpPr>
          <p:nvPr>
            <p:ph type="sldImg"/>
          </p:nvPr>
        </p:nvSpPr>
        <p:spPr>
          <a:xfrm>
            <a:off x="1154113" y="858838"/>
            <a:ext cx="4549775" cy="3413125"/>
          </a:xfrm>
          <a:ln/>
          <a:extLst>
            <a:ext uri="{FAA26D3D-D897-4be2-8F04-BA451C77F1D7}">
              <ma14:placeholderFlag xmlns:ma14="http://schemas.microsoft.com/office/mac/drawingml/2011/main" xmlns="" val="1"/>
            </a:ext>
          </a:extLst>
        </p:spPr>
      </p:sp>
      <p:sp>
        <p:nvSpPr>
          <p:cNvPr id="336899" name="Rectangle 3">
            <a:extLst>
              <a:ext uri="{FF2B5EF4-FFF2-40B4-BE49-F238E27FC236}">
                <a16:creationId xmlns:a16="http://schemas.microsoft.com/office/drawing/2014/main" id="{1FF7CC5F-2F6F-4102-8179-3710DE151745}"/>
              </a:ext>
            </a:extLst>
          </p:cNvPr>
          <p:cNvSpPr>
            <a:spLocks noGrp="1" noChangeArrowheads="1"/>
          </p:cNvSpPr>
          <p:nvPr>
            <p:ph type="body" idx="1"/>
          </p:nvPr>
        </p:nvSpPr>
        <p:spPr/>
        <p:txBody>
          <a:bodyPr/>
          <a:lstStyle/>
          <a:p>
            <a:pPr>
              <a:defRPr/>
            </a:pPr>
            <a:r>
              <a:rPr lang="en-US">
                <a:ea typeface="ＭＳ Ｐゴシック" charset="0"/>
                <a:cs typeface="+mn-cs"/>
              </a:rPr>
              <a:t>Cardiac output is determined by heart rate and stroke volume so it is vital to know the heart rate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a:extLst>
              <a:ext uri="{FF2B5EF4-FFF2-40B4-BE49-F238E27FC236}">
                <a16:creationId xmlns:a16="http://schemas.microsoft.com/office/drawing/2014/main" id="{DDE74CE5-EF69-4ADF-ADFE-46FD91342717}"/>
              </a:ext>
            </a:extLst>
          </p:cNvPr>
          <p:cNvSpPr>
            <a:spLocks noGrp="1" noRot="1" noChangeAspect="1" noChangeArrowheads="1" noTextEdit="1"/>
          </p:cNvSpPr>
          <p:nvPr>
            <p:ph type="sldImg"/>
          </p:nvPr>
        </p:nvSpPr>
        <p:spPr>
          <a:xfrm>
            <a:off x="1154113" y="858838"/>
            <a:ext cx="4549775" cy="3413125"/>
          </a:xfrm>
          <a:ln/>
          <a:extLst>
            <a:ext uri="{FAA26D3D-D897-4be2-8F04-BA451C77F1D7}">
              <ma14:placeholderFlag xmlns:ma14="http://schemas.microsoft.com/office/mac/drawingml/2011/main" xmlns="" val="1"/>
            </a:ext>
          </a:extLst>
        </p:spPr>
      </p:sp>
      <p:sp>
        <p:nvSpPr>
          <p:cNvPr id="337923" name="Rectangle 3">
            <a:extLst>
              <a:ext uri="{FF2B5EF4-FFF2-40B4-BE49-F238E27FC236}">
                <a16:creationId xmlns:a16="http://schemas.microsoft.com/office/drawing/2014/main" id="{D2E6B71D-8003-46CD-8AD4-8DC181DAB8C9}"/>
              </a:ext>
            </a:extLst>
          </p:cNvPr>
          <p:cNvSpPr>
            <a:spLocks noGrp="1" noChangeArrowheads="1"/>
          </p:cNvSpPr>
          <p:nvPr>
            <p:ph type="body" idx="1"/>
          </p:nvPr>
        </p:nvSpPr>
        <p:spPr/>
        <p:txBody>
          <a:bodyPr/>
          <a:lstStyle/>
          <a:p>
            <a:r>
              <a:rPr lang="en-US" altLang="en-US">
                <a:latin typeface="Times New Roman" panose="02020603050405020304" pitchFamily="18" charset="0"/>
              </a:rPr>
              <a:t>Stroke volume is determined by preload, afterload and contractility. Preload can be estimated from the JVP, CVP or pulmonary artery occlusion pressure but afterload and contractility are difficult to assess clinically. So in summary the three things that you want to assess in a shocked patient are: peripheral perfusion, heart rate and JVP, CVP or pulmonary artery occlusion pressure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a:extLst>
              <a:ext uri="{FF2B5EF4-FFF2-40B4-BE49-F238E27FC236}">
                <a16:creationId xmlns:a16="http://schemas.microsoft.com/office/drawing/2014/main" id="{0419D90B-A7AF-4BBE-9569-6D3239C3550D}"/>
              </a:ext>
            </a:extLst>
          </p:cNvPr>
          <p:cNvSpPr>
            <a:spLocks noGrp="1" noRot="1" noChangeAspect="1" noChangeArrowheads="1" noTextEdit="1"/>
          </p:cNvSpPr>
          <p:nvPr>
            <p:ph type="sldImg"/>
          </p:nvPr>
        </p:nvSpPr>
        <p:spPr>
          <a:xfrm>
            <a:off x="1154113" y="858838"/>
            <a:ext cx="4549775" cy="3413125"/>
          </a:xfrm>
          <a:ln/>
          <a:extLst>
            <a:ext uri="{FAA26D3D-D897-4be2-8F04-BA451C77F1D7}">
              <ma14:placeholderFlag xmlns:ma14="http://schemas.microsoft.com/office/mac/drawingml/2011/main" xmlns="" val="1"/>
            </a:ext>
          </a:extLst>
        </p:spPr>
      </p:sp>
      <p:sp>
        <p:nvSpPr>
          <p:cNvPr id="339971" name="Rectangle 3">
            <a:extLst>
              <a:ext uri="{FF2B5EF4-FFF2-40B4-BE49-F238E27FC236}">
                <a16:creationId xmlns:a16="http://schemas.microsoft.com/office/drawing/2014/main" id="{2A746DF5-10CB-4CFD-A829-59FC78D49B8D}"/>
              </a:ext>
            </a:extLst>
          </p:cNvPr>
          <p:cNvSpPr>
            <a:spLocks noGrp="1" noChangeArrowheads="1"/>
          </p:cNvSpPr>
          <p:nvPr>
            <p:ph type="body" idx="1"/>
          </p:nvPr>
        </p:nvSpPr>
        <p:spPr/>
        <p:txBody>
          <a:bodyPr/>
          <a:lstStyle/>
          <a:p>
            <a:r>
              <a:rPr lang="en-US" altLang="en-US">
                <a:latin typeface="Times New Roman" panose="02020603050405020304" pitchFamily="18" charset="0"/>
              </a:rPr>
              <a:t>The causes of shock can be classified into four major types: cardiac, hypovolaemic, distributive and obstructive. In cardiac shock the heart rate is usually increased, except when shock is due to an arrhythmia in which case it may be decreased or markedly increased. The venous pressure is raised and there is compensatory vasoconstriction in an attempt to maintain blood pressure. In hypovolaemic shock the primary abnormality is decreased circulating volume. As a result the venous pressure is low and there is a compensatory tachycardia and vasoconstriction. In distributive shock the primary abnormality is vasodilatation. Most conditions that cause distributive shock also cause leakage of fluid from capillaries. This results in both warm peripheries and a low venous pressure. Once the hypovolaemic component has been eliminated by Proper fluid resuscitation blood pressure in true distributive shock will still not normalize. Thus shock is still present as a result of severe vasodilation (note definition of septic shock). Obstructive shock is more complicated with the signs being dependent on the cause of the obstruction. However, in obstructive shock due to the most common causes, tension pneumothorax, massive pulmonary embolus or cardiac tamponade, the venous pressure is usually markedly raised and there is a compensatory tachycardia and vasoconstriction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A5D545-A78E-4925-AA7B-F6BCB99462AD}"/>
              </a:ext>
            </a:extLst>
          </p:cNvPr>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defRPr/>
            </a:pPr>
            <a:endParaRPr lang="en-US"/>
          </a:p>
        </p:txBody>
      </p:sp>
      <p:sp>
        <p:nvSpPr>
          <p:cNvPr id="5" name="Rectangle 4">
            <a:extLst>
              <a:ext uri="{FF2B5EF4-FFF2-40B4-BE49-F238E27FC236}">
                <a16:creationId xmlns:a16="http://schemas.microsoft.com/office/drawing/2014/main" id="{CBE43DE6-21CC-426A-94EF-778A5AF883E6}"/>
              </a:ext>
            </a:extLst>
          </p:cNvPr>
          <p:cNvSpPr>
            <a:spLocks noChangeArrowheads="1"/>
          </p:cNvSpPr>
          <p:nvPr/>
        </p:nvSpPr>
        <p:spPr bwMode="invGray">
          <a:xfrm>
            <a:off x="0" y="5127625"/>
            <a:ext cx="9144000" cy="46038"/>
          </a:xfrm>
          <a:prstGeom prst="rect">
            <a:avLst/>
          </a:prstGeom>
          <a:solidFill>
            <a:srgbClr val="FFFFFF"/>
          </a:solidFill>
          <a:ln w="48000" cmpd="thickThin">
            <a:noFill/>
            <a:miter lim="800000"/>
            <a:headEnd/>
            <a:tailEnd/>
          </a:ln>
          <a:effectLst>
            <a:outerShdw blurRad="63500" dist="10160" dir="5400000" algn="tl" rotWithShape="0">
              <a:srgbClr val="000000">
                <a:alpha val="59999"/>
              </a:srgbClr>
            </a:outerShdw>
          </a:effectLst>
        </p:spPr>
        <p:txBody>
          <a:bodyPr anchor="ctr"/>
          <a:lstStyle/>
          <a:p>
            <a:pPr>
              <a:defRPr/>
            </a:pPr>
            <a:endParaRPr lang="en-US">
              <a:solidFill>
                <a:schemeClr val="lt1"/>
              </a:solidFill>
              <a:latin typeface="+mn-lt"/>
              <a:ea typeface="Arial" pitchFamily="-112" charset="0"/>
              <a:cs typeface="Arial" pitchFamily="-112" charset="0"/>
            </a:endParaRPr>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lstStyle>
          <a:p>
            <a:r>
              <a:rPr lang="en-AU"/>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6" name="Date Placeholder 3">
            <a:extLst>
              <a:ext uri="{FF2B5EF4-FFF2-40B4-BE49-F238E27FC236}">
                <a16:creationId xmlns:a16="http://schemas.microsoft.com/office/drawing/2014/main" id="{32C7B798-725D-4CF8-A587-35983D5BD9CD}"/>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DB143F40-9711-44E9-8599-550F28FB4B0D}"/>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093F21EB-69E5-463D-8A21-BC86456907E0}"/>
              </a:ext>
            </a:extLst>
          </p:cNvPr>
          <p:cNvSpPr>
            <a:spLocks noGrp="1"/>
          </p:cNvSpPr>
          <p:nvPr>
            <p:ph type="sldNum" sz="quarter" idx="12"/>
          </p:nvPr>
        </p:nvSpPr>
        <p:spPr/>
        <p:txBody>
          <a:bodyPr/>
          <a:lstStyle>
            <a:lvl1pPr>
              <a:defRPr/>
            </a:lvl1pPr>
          </a:lstStyle>
          <a:p>
            <a:fld id="{C361E658-DFB0-4AC0-A24E-F2F4125C8845}" type="slidenum">
              <a:rPr lang="en-US" altLang="en-US"/>
              <a:pPr/>
              <a:t>‹#›</a:t>
            </a:fld>
            <a:endParaRPr lang="en-US" altLang="en-US"/>
          </a:p>
        </p:txBody>
      </p:sp>
    </p:spTree>
    <p:extLst>
      <p:ext uri="{BB962C8B-B14F-4D97-AF65-F5344CB8AC3E}">
        <p14:creationId xmlns:p14="http://schemas.microsoft.com/office/powerpoint/2010/main" val="2838137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a:extLst>
              <a:ext uri="{FF2B5EF4-FFF2-40B4-BE49-F238E27FC236}">
                <a16:creationId xmlns:a16="http://schemas.microsoft.com/office/drawing/2014/main" id="{ACC0A1C9-D1C3-4432-9EF2-BCEC2B3F683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04A12E0-92B5-4AD6-B695-C10BB8AD15E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08FFD7D-E37F-43D5-A590-254F0A8233AD}"/>
              </a:ext>
            </a:extLst>
          </p:cNvPr>
          <p:cNvSpPr>
            <a:spLocks noGrp="1"/>
          </p:cNvSpPr>
          <p:nvPr>
            <p:ph type="sldNum" sz="quarter" idx="12"/>
          </p:nvPr>
        </p:nvSpPr>
        <p:spPr/>
        <p:txBody>
          <a:bodyPr/>
          <a:lstStyle>
            <a:lvl1pPr>
              <a:defRPr/>
            </a:lvl1pPr>
          </a:lstStyle>
          <a:p>
            <a:fld id="{8F71F1F8-E8D3-4AF1-ACDD-860BA25CD8D1}" type="slidenum">
              <a:rPr lang="en-US" altLang="en-US"/>
              <a:pPr/>
              <a:t>‹#›</a:t>
            </a:fld>
            <a:endParaRPr lang="en-US" altLang="en-US"/>
          </a:p>
        </p:txBody>
      </p:sp>
    </p:spTree>
    <p:extLst>
      <p:ext uri="{BB962C8B-B14F-4D97-AF65-F5344CB8AC3E}">
        <p14:creationId xmlns:p14="http://schemas.microsoft.com/office/powerpoint/2010/main" val="4212056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A2BCC3-20D2-44EE-9C2C-7EF11FC05842}"/>
              </a:ext>
            </a:extLst>
          </p:cNvPr>
          <p:cNvSpPr>
            <a:spLocks noChangeArrowheads="1"/>
          </p:cNvSpPr>
          <p:nvPr/>
        </p:nvSpPr>
        <p:spPr bwMode="invGray">
          <a:xfrm>
            <a:off x="6599238" y="0"/>
            <a:ext cx="46037" cy="6858000"/>
          </a:xfrm>
          <a:prstGeom prst="rect">
            <a:avLst/>
          </a:prstGeom>
          <a:solidFill>
            <a:srgbClr val="FFFFFF"/>
          </a:solidFill>
          <a:ln w="48000" cmpd="thickThin">
            <a:noFill/>
            <a:miter lim="800000"/>
            <a:headEnd/>
            <a:tailEnd/>
          </a:ln>
          <a:effectLst>
            <a:outerShdw blurRad="63500" dist="10160" dir="10800000" algn="tl" rotWithShape="0">
              <a:srgbClr val="000000">
                <a:alpha val="59999"/>
              </a:srgbClr>
            </a:outerShdw>
          </a:effectLst>
        </p:spPr>
        <p:txBody>
          <a:bodyPr anchor="ctr"/>
          <a:lstStyle/>
          <a:p>
            <a:pPr>
              <a:defRPr/>
            </a:pPr>
            <a:endParaRPr lang="en-US">
              <a:solidFill>
                <a:schemeClr val="lt1"/>
              </a:solidFill>
              <a:latin typeface="+mn-lt"/>
              <a:ea typeface="Arial" pitchFamily="-112" charset="0"/>
              <a:cs typeface="Arial" pitchFamily="-112" charset="0"/>
            </a:endParaRPr>
          </a:p>
        </p:txBody>
      </p:sp>
      <p:sp>
        <p:nvSpPr>
          <p:cNvPr id="5" name="Rectangle 4">
            <a:extLst>
              <a:ext uri="{FF2B5EF4-FFF2-40B4-BE49-F238E27FC236}">
                <a16:creationId xmlns:a16="http://schemas.microsoft.com/office/drawing/2014/main" id="{A5CFFBE3-E946-4420-AACB-384B38513F58}"/>
              </a:ext>
            </a:extLst>
          </p:cNvPr>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Date Placeholder 3">
            <a:extLst>
              <a:ext uri="{FF2B5EF4-FFF2-40B4-BE49-F238E27FC236}">
                <a16:creationId xmlns:a16="http://schemas.microsoft.com/office/drawing/2014/main" id="{1D6045D4-623D-4046-967B-C86EC9736D46}"/>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F7E989AF-BAD5-4FB6-95FF-83815F1EA703}"/>
              </a:ext>
            </a:extLst>
          </p:cNvPr>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F9030567-C777-470E-B8ED-F981D4544909}"/>
              </a:ext>
            </a:extLst>
          </p:cNvPr>
          <p:cNvSpPr>
            <a:spLocks noGrp="1"/>
          </p:cNvSpPr>
          <p:nvPr>
            <p:ph type="sldNum" sz="quarter" idx="12"/>
          </p:nvPr>
        </p:nvSpPr>
        <p:spPr/>
        <p:txBody>
          <a:bodyPr/>
          <a:lstStyle>
            <a:lvl1pPr>
              <a:defRPr/>
            </a:lvl1pPr>
          </a:lstStyle>
          <a:p>
            <a:fld id="{1BE23768-2EDC-48A0-85FD-8217C454956F}" type="slidenum">
              <a:rPr lang="en-US" altLang="en-US"/>
              <a:pPr/>
              <a:t>‹#›</a:t>
            </a:fld>
            <a:endParaRPr lang="en-US" altLang="en-US"/>
          </a:p>
        </p:txBody>
      </p:sp>
    </p:spTree>
    <p:extLst>
      <p:ext uri="{BB962C8B-B14F-4D97-AF65-F5344CB8AC3E}">
        <p14:creationId xmlns:p14="http://schemas.microsoft.com/office/powerpoint/2010/main" val="2174601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15200" cy="1143000"/>
          </a:xfrm>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3">
            <a:extLst>
              <a:ext uri="{FF2B5EF4-FFF2-40B4-BE49-F238E27FC236}">
                <a16:creationId xmlns:a16="http://schemas.microsoft.com/office/drawing/2014/main" id="{7B8AF1F5-358F-40C1-AA02-00E78A17EBA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0630682-7D80-47D2-A883-B527F73353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4633592-8909-4F89-AE92-A7CEF2B31E5D}"/>
              </a:ext>
            </a:extLst>
          </p:cNvPr>
          <p:cNvSpPr>
            <a:spLocks noGrp="1"/>
          </p:cNvSpPr>
          <p:nvPr>
            <p:ph type="sldNum" sz="quarter" idx="12"/>
          </p:nvPr>
        </p:nvSpPr>
        <p:spPr/>
        <p:txBody>
          <a:bodyPr/>
          <a:lstStyle>
            <a:lvl1pPr>
              <a:defRPr/>
            </a:lvl1pPr>
          </a:lstStyle>
          <a:p>
            <a:fld id="{1F5AE8E3-EAA4-4665-83E5-7BAE5CF23D96}" type="slidenum">
              <a:rPr lang="en-US" altLang="en-US"/>
              <a:pPr/>
              <a:t>‹#›</a:t>
            </a:fld>
            <a:endParaRPr lang="en-US" altLang="en-US"/>
          </a:p>
        </p:txBody>
      </p:sp>
    </p:spTree>
    <p:extLst>
      <p:ext uri="{BB962C8B-B14F-4D97-AF65-F5344CB8AC3E}">
        <p14:creationId xmlns:p14="http://schemas.microsoft.com/office/powerpoint/2010/main" val="4010776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46466" name="Rectangle 2"/>
          <p:cNvSpPr>
            <a:spLocks noGrp="1" noChangeArrowheads="1"/>
          </p:cNvSpPr>
          <p:nvPr>
            <p:ph type="ctrTitle"/>
          </p:nvPr>
        </p:nvSpPr>
        <p:spPr>
          <a:xfrm>
            <a:off x="685800" y="2130425"/>
            <a:ext cx="7772400" cy="1470025"/>
          </a:xfrm>
        </p:spPr>
        <p:txBody>
          <a:bodyPr/>
          <a:lstStyle>
            <a:lvl1pPr algn="ctr">
              <a:defRPr/>
            </a:lvl1pPr>
          </a:lstStyle>
          <a:p>
            <a:pPr lvl="0"/>
            <a:r>
              <a:rPr lang="en-US" noProof="0"/>
              <a:t>Click to edit Master title style</a:t>
            </a:r>
          </a:p>
        </p:txBody>
      </p:sp>
      <p:sp>
        <p:nvSpPr>
          <p:cNvPr id="3" name="Rectangle 3">
            <a:extLst>
              <a:ext uri="{FF2B5EF4-FFF2-40B4-BE49-F238E27FC236}">
                <a16:creationId xmlns:a16="http://schemas.microsoft.com/office/drawing/2014/main" id="{A0157390-F5A3-47D0-9ACF-7E2CF95649F4}"/>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8261225A-D1F3-4EF9-A2A0-93D7A8847168}"/>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96B0D81-52DD-488D-AF20-5CD53B055BAC}"/>
              </a:ext>
            </a:extLst>
          </p:cNvPr>
          <p:cNvSpPr>
            <a:spLocks noGrp="1" noChangeArrowheads="1"/>
          </p:cNvSpPr>
          <p:nvPr>
            <p:ph type="sldNum" sz="quarter" idx="12"/>
          </p:nvPr>
        </p:nvSpPr>
        <p:spPr/>
        <p:txBody>
          <a:bodyPr/>
          <a:lstStyle>
            <a:lvl1pPr>
              <a:defRPr/>
            </a:lvl1pPr>
          </a:lstStyle>
          <a:p>
            <a:fld id="{6F7764C5-2C51-47F6-B7D1-3F9FDC840EE7}" type="slidenum">
              <a:rPr lang="en-US" altLang="en-US"/>
              <a:pPr/>
              <a:t>‹#›</a:t>
            </a:fld>
            <a:endParaRPr lang="en-US" altLang="en-US"/>
          </a:p>
        </p:txBody>
      </p:sp>
    </p:spTree>
    <p:extLst>
      <p:ext uri="{BB962C8B-B14F-4D97-AF65-F5344CB8AC3E}">
        <p14:creationId xmlns:p14="http://schemas.microsoft.com/office/powerpoint/2010/main" val="4024080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15200" cy="1143000"/>
          </a:xfrm>
        </p:spPr>
        <p:txBody>
          <a:bodyPr/>
          <a:lstStyle/>
          <a:p>
            <a:r>
              <a:rPr lang="en-AU"/>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a:extLst>
              <a:ext uri="{FF2B5EF4-FFF2-40B4-BE49-F238E27FC236}">
                <a16:creationId xmlns:a16="http://schemas.microsoft.com/office/drawing/2014/main" id="{DAD8DCA8-BCB1-49CF-82A7-B58BB23E2F88}"/>
              </a:ext>
            </a:extLst>
          </p:cNvPr>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D37C511-181C-496C-95C4-E51AEF0A6D06}"/>
              </a:ext>
            </a:extLst>
          </p:cNvPr>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87BE53B-3578-4C5A-92E7-A93F53CADD4D}"/>
              </a:ext>
            </a:extLst>
          </p:cNvPr>
          <p:cNvSpPr>
            <a:spLocks noGrp="1"/>
          </p:cNvSpPr>
          <p:nvPr>
            <p:ph type="sldNum" sz="quarter" idx="12"/>
          </p:nvPr>
        </p:nvSpPr>
        <p:spPr>
          <a:xfrm>
            <a:off x="6553200" y="6245225"/>
            <a:ext cx="2133600" cy="476250"/>
          </a:xfrm>
        </p:spPr>
        <p:txBody>
          <a:bodyPr/>
          <a:lstStyle>
            <a:lvl1pPr>
              <a:defRPr/>
            </a:lvl1pPr>
          </a:lstStyle>
          <a:p>
            <a:fld id="{F2D6B776-4DCB-4ADB-A34A-735C30D6B591}" type="slidenum">
              <a:rPr lang="en-US" altLang="en-US"/>
              <a:pPr/>
              <a:t>‹#›</a:t>
            </a:fld>
            <a:endParaRPr lang="en-US" altLang="en-US"/>
          </a:p>
        </p:txBody>
      </p:sp>
    </p:spTree>
    <p:extLst>
      <p:ext uri="{BB962C8B-B14F-4D97-AF65-F5344CB8AC3E}">
        <p14:creationId xmlns:p14="http://schemas.microsoft.com/office/powerpoint/2010/main" val="1249715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a:extLst>
              <a:ext uri="{FF2B5EF4-FFF2-40B4-BE49-F238E27FC236}">
                <a16:creationId xmlns:a16="http://schemas.microsoft.com/office/drawing/2014/main" id="{2E2BD997-C9C7-450B-8C38-FA0B53D9441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B5A8408-3DC7-4935-B8D1-C996E253601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5B2BF0F-04AA-4F59-B097-ADA63EEEC763}"/>
              </a:ext>
            </a:extLst>
          </p:cNvPr>
          <p:cNvSpPr>
            <a:spLocks noGrp="1"/>
          </p:cNvSpPr>
          <p:nvPr>
            <p:ph type="sldNum" sz="quarter" idx="12"/>
          </p:nvPr>
        </p:nvSpPr>
        <p:spPr/>
        <p:txBody>
          <a:bodyPr/>
          <a:lstStyle>
            <a:lvl1pPr>
              <a:defRPr/>
            </a:lvl1pPr>
          </a:lstStyle>
          <a:p>
            <a:fld id="{54F3F55B-9E24-4964-9E7C-BDCD25F45E44}" type="slidenum">
              <a:rPr lang="en-US" altLang="en-US"/>
              <a:pPr/>
              <a:t>‹#›</a:t>
            </a:fld>
            <a:endParaRPr lang="en-US" altLang="en-US"/>
          </a:p>
        </p:txBody>
      </p:sp>
    </p:spTree>
    <p:extLst>
      <p:ext uri="{BB962C8B-B14F-4D97-AF65-F5344CB8AC3E}">
        <p14:creationId xmlns:p14="http://schemas.microsoft.com/office/powerpoint/2010/main" val="4034074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538A05-83C2-4B72-BE09-856E452FDA6C}"/>
              </a:ext>
            </a:extLst>
          </p:cNvPr>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defRPr/>
            </a:pPr>
            <a:endParaRPr lang="en-US"/>
          </a:p>
        </p:txBody>
      </p:sp>
      <p:sp>
        <p:nvSpPr>
          <p:cNvPr id="5" name="Rectangle 4">
            <a:extLst>
              <a:ext uri="{FF2B5EF4-FFF2-40B4-BE49-F238E27FC236}">
                <a16:creationId xmlns:a16="http://schemas.microsoft.com/office/drawing/2014/main" id="{2B7AFEB3-D5D1-4C49-AD9C-3F4D78036BC1}"/>
              </a:ext>
            </a:extLst>
          </p:cNvPr>
          <p:cNvSpPr>
            <a:spLocks noChangeArrowheads="1"/>
          </p:cNvSpPr>
          <p:nvPr/>
        </p:nvSpPr>
        <p:spPr bwMode="invGray">
          <a:xfrm>
            <a:off x="0" y="2601913"/>
            <a:ext cx="9144000" cy="46037"/>
          </a:xfrm>
          <a:prstGeom prst="rect">
            <a:avLst/>
          </a:prstGeom>
          <a:solidFill>
            <a:srgbClr val="FFFFFF"/>
          </a:solidFill>
          <a:ln w="48000" cmpd="thickThin">
            <a:noFill/>
            <a:miter lim="800000"/>
            <a:headEnd/>
            <a:tailEnd/>
          </a:ln>
          <a:effectLst>
            <a:outerShdw blurRad="63500" dist="10160" dir="5400000" algn="tl" rotWithShape="0">
              <a:srgbClr val="000000">
                <a:alpha val="59999"/>
              </a:srgbClr>
            </a:outerShdw>
          </a:effectLst>
        </p:spPr>
        <p:txBody>
          <a:bodyPr anchor="ctr"/>
          <a:lstStyle/>
          <a:p>
            <a:pPr>
              <a:defRPr/>
            </a:pPr>
            <a:endParaRPr lang="en-US">
              <a:solidFill>
                <a:schemeClr val="lt1"/>
              </a:solidFill>
              <a:latin typeface="+mn-lt"/>
              <a:ea typeface="Arial" pitchFamily="-112" charset="0"/>
              <a:cs typeface="Arial" pitchFamily="-112" charset="0"/>
            </a:endParaRPr>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lstStyle>
          <a:p>
            <a:r>
              <a:rPr lang="en-AU"/>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6" name="Date Placeholder 3">
            <a:extLst>
              <a:ext uri="{FF2B5EF4-FFF2-40B4-BE49-F238E27FC236}">
                <a16:creationId xmlns:a16="http://schemas.microsoft.com/office/drawing/2014/main" id="{7858A74D-4E62-45D8-9632-F1AD4793B70C}"/>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DFC7BE75-89AB-4F6E-AB37-D0EED1EFBB46}"/>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B299B695-847F-438A-950D-A0EA843B4813}"/>
              </a:ext>
            </a:extLst>
          </p:cNvPr>
          <p:cNvSpPr>
            <a:spLocks noGrp="1"/>
          </p:cNvSpPr>
          <p:nvPr>
            <p:ph type="sldNum" sz="quarter" idx="12"/>
          </p:nvPr>
        </p:nvSpPr>
        <p:spPr/>
        <p:txBody>
          <a:bodyPr/>
          <a:lstStyle>
            <a:lvl1pPr>
              <a:defRPr/>
            </a:lvl1pPr>
          </a:lstStyle>
          <a:p>
            <a:fld id="{52B4653C-218E-434E-B411-376B6B3F6446}" type="slidenum">
              <a:rPr lang="en-US" altLang="en-US"/>
              <a:pPr/>
              <a:t>‹#›</a:t>
            </a:fld>
            <a:endParaRPr lang="en-US" altLang="en-US"/>
          </a:p>
        </p:txBody>
      </p:sp>
    </p:spTree>
    <p:extLst>
      <p:ext uri="{BB962C8B-B14F-4D97-AF65-F5344CB8AC3E}">
        <p14:creationId xmlns:p14="http://schemas.microsoft.com/office/powerpoint/2010/main" val="63810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3">
            <a:extLst>
              <a:ext uri="{FF2B5EF4-FFF2-40B4-BE49-F238E27FC236}">
                <a16:creationId xmlns:a16="http://schemas.microsoft.com/office/drawing/2014/main" id="{C2C56FBD-80DB-4189-8198-3E7D5F50516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EFBD6C0-DF3B-451B-9540-CFDD4FFE630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B2EA0DC-B56C-466F-9354-BD18CF32AB36}"/>
              </a:ext>
            </a:extLst>
          </p:cNvPr>
          <p:cNvSpPr>
            <a:spLocks noGrp="1"/>
          </p:cNvSpPr>
          <p:nvPr>
            <p:ph type="sldNum" sz="quarter" idx="12"/>
          </p:nvPr>
        </p:nvSpPr>
        <p:spPr/>
        <p:txBody>
          <a:bodyPr/>
          <a:lstStyle>
            <a:lvl1pPr>
              <a:defRPr/>
            </a:lvl1pPr>
          </a:lstStyle>
          <a:p>
            <a:fld id="{A48BFCC2-3021-4DAF-A7F0-70CEA55095A7}" type="slidenum">
              <a:rPr lang="en-US" altLang="en-US"/>
              <a:pPr/>
              <a:t>‹#›</a:t>
            </a:fld>
            <a:endParaRPr lang="en-US" altLang="en-US"/>
          </a:p>
        </p:txBody>
      </p:sp>
    </p:spTree>
    <p:extLst>
      <p:ext uri="{BB962C8B-B14F-4D97-AF65-F5344CB8AC3E}">
        <p14:creationId xmlns:p14="http://schemas.microsoft.com/office/powerpoint/2010/main" val="1123724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3">
            <a:extLst>
              <a:ext uri="{FF2B5EF4-FFF2-40B4-BE49-F238E27FC236}">
                <a16:creationId xmlns:a16="http://schemas.microsoft.com/office/drawing/2014/main" id="{BCD23290-B7EA-4BF4-8505-E0524C7D7F9E}"/>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AA5BC685-FA25-4894-BA37-3EAADC9196E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420CAC3-F865-4115-BBFC-67582A2CDB34}"/>
              </a:ext>
            </a:extLst>
          </p:cNvPr>
          <p:cNvSpPr>
            <a:spLocks noGrp="1"/>
          </p:cNvSpPr>
          <p:nvPr>
            <p:ph type="sldNum" sz="quarter" idx="12"/>
          </p:nvPr>
        </p:nvSpPr>
        <p:spPr/>
        <p:txBody>
          <a:bodyPr/>
          <a:lstStyle>
            <a:lvl1pPr>
              <a:defRPr/>
            </a:lvl1pPr>
          </a:lstStyle>
          <a:p>
            <a:fld id="{FC94E7E7-BB15-4653-B0C0-684E3B6C2F59}" type="slidenum">
              <a:rPr lang="en-US" altLang="en-US"/>
              <a:pPr/>
              <a:t>‹#›</a:t>
            </a:fld>
            <a:endParaRPr lang="en-US" altLang="en-US"/>
          </a:p>
        </p:txBody>
      </p:sp>
    </p:spTree>
    <p:extLst>
      <p:ext uri="{BB962C8B-B14F-4D97-AF65-F5344CB8AC3E}">
        <p14:creationId xmlns:p14="http://schemas.microsoft.com/office/powerpoint/2010/main" val="1772722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3">
            <a:extLst>
              <a:ext uri="{FF2B5EF4-FFF2-40B4-BE49-F238E27FC236}">
                <a16:creationId xmlns:a16="http://schemas.microsoft.com/office/drawing/2014/main" id="{E062D02F-7823-4E72-80AB-5C919DBBBD04}"/>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8FFF9B84-BB5C-4512-A4FC-8664A4035B2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6320CA5-0CDD-4AEF-9453-1DB973B8F0F8}"/>
              </a:ext>
            </a:extLst>
          </p:cNvPr>
          <p:cNvSpPr>
            <a:spLocks noGrp="1"/>
          </p:cNvSpPr>
          <p:nvPr>
            <p:ph type="sldNum" sz="quarter" idx="12"/>
          </p:nvPr>
        </p:nvSpPr>
        <p:spPr/>
        <p:txBody>
          <a:bodyPr/>
          <a:lstStyle>
            <a:lvl1pPr>
              <a:defRPr/>
            </a:lvl1pPr>
          </a:lstStyle>
          <a:p>
            <a:fld id="{6B13BA52-7CE5-4812-8EE1-1899017C953F}" type="slidenum">
              <a:rPr lang="en-US" altLang="en-US"/>
              <a:pPr/>
              <a:t>‹#›</a:t>
            </a:fld>
            <a:endParaRPr lang="en-US" altLang="en-US"/>
          </a:p>
        </p:txBody>
      </p:sp>
    </p:spTree>
    <p:extLst>
      <p:ext uri="{BB962C8B-B14F-4D97-AF65-F5344CB8AC3E}">
        <p14:creationId xmlns:p14="http://schemas.microsoft.com/office/powerpoint/2010/main" val="2618394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0F643F-B13A-4DDF-B038-D25E556726EF}"/>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955346B7-A862-4FBB-B4BA-17E8B9778AE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E63CE779-8AE3-4CD2-8552-D0411020874D}"/>
              </a:ext>
            </a:extLst>
          </p:cNvPr>
          <p:cNvSpPr>
            <a:spLocks noGrp="1"/>
          </p:cNvSpPr>
          <p:nvPr>
            <p:ph type="sldNum" sz="quarter" idx="12"/>
          </p:nvPr>
        </p:nvSpPr>
        <p:spPr/>
        <p:txBody>
          <a:bodyPr/>
          <a:lstStyle>
            <a:lvl1pPr>
              <a:defRPr/>
            </a:lvl1pPr>
          </a:lstStyle>
          <a:p>
            <a:fld id="{E72A50C0-16B0-4026-B960-960748E37581}" type="slidenum">
              <a:rPr lang="en-US" altLang="en-US"/>
              <a:pPr/>
              <a:t>‹#›</a:t>
            </a:fld>
            <a:endParaRPr lang="en-US" altLang="en-US"/>
          </a:p>
        </p:txBody>
      </p:sp>
    </p:spTree>
    <p:extLst>
      <p:ext uri="{BB962C8B-B14F-4D97-AF65-F5344CB8AC3E}">
        <p14:creationId xmlns:p14="http://schemas.microsoft.com/office/powerpoint/2010/main" val="2379767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86640C-A758-4B1E-8805-DDE120530AEE}"/>
              </a:ext>
            </a:extLst>
          </p:cNvPr>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defRPr/>
            </a:pPr>
            <a:endParaRPr lang="en-US"/>
          </a:p>
        </p:txBody>
      </p:sp>
      <p:sp>
        <p:nvSpPr>
          <p:cNvPr id="6" name="Rectangle 5">
            <a:extLst>
              <a:ext uri="{FF2B5EF4-FFF2-40B4-BE49-F238E27FC236}">
                <a16:creationId xmlns:a16="http://schemas.microsoft.com/office/drawing/2014/main" id="{6BAFF5F4-121B-4E2C-90F5-BE80A3234C5D}"/>
              </a:ext>
            </a:extLst>
          </p:cNvPr>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lstStyle>
          <a:p>
            <a:r>
              <a:rPr lang="en-AU"/>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7" name="Date Placeholder 4">
            <a:extLst>
              <a:ext uri="{FF2B5EF4-FFF2-40B4-BE49-F238E27FC236}">
                <a16:creationId xmlns:a16="http://schemas.microsoft.com/office/drawing/2014/main" id="{F4D280AB-4807-4A23-AAC4-2768515B2E86}"/>
              </a:ext>
            </a:extLst>
          </p:cNvPr>
          <p:cNvSpPr>
            <a:spLocks noGrp="1"/>
          </p:cNvSpPr>
          <p:nvPr>
            <p:ph type="dt" sz="half" idx="10"/>
          </p:nvPr>
        </p:nvSpPr>
        <p:spPr/>
        <p:txBody>
          <a:bodyPr/>
          <a:lstStyle>
            <a:lvl1pPr>
              <a:defRPr/>
            </a:lvl1pPr>
          </a:lstStyle>
          <a:p>
            <a:pPr>
              <a:defRPr/>
            </a:pPr>
            <a:endParaRPr lang="en-US"/>
          </a:p>
        </p:txBody>
      </p:sp>
      <p:sp>
        <p:nvSpPr>
          <p:cNvPr id="8" name="Footer Placeholder 5">
            <a:extLst>
              <a:ext uri="{FF2B5EF4-FFF2-40B4-BE49-F238E27FC236}">
                <a16:creationId xmlns:a16="http://schemas.microsoft.com/office/drawing/2014/main" id="{28AB91DD-1CBC-475A-AFAB-68870108FCB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5FC812E2-9DD5-486E-9DC3-FDD7AC72827F}"/>
              </a:ext>
            </a:extLst>
          </p:cNvPr>
          <p:cNvSpPr>
            <a:spLocks noGrp="1"/>
          </p:cNvSpPr>
          <p:nvPr>
            <p:ph type="sldNum" sz="quarter" idx="12"/>
          </p:nvPr>
        </p:nvSpPr>
        <p:spPr/>
        <p:txBody>
          <a:bodyPr/>
          <a:lstStyle>
            <a:lvl1pPr>
              <a:defRPr/>
            </a:lvl1pPr>
          </a:lstStyle>
          <a:p>
            <a:fld id="{10A9FB07-4B6E-4C0C-B290-E4934EE85002}" type="slidenum">
              <a:rPr lang="en-US" altLang="en-US"/>
              <a:pPr/>
              <a:t>‹#›</a:t>
            </a:fld>
            <a:endParaRPr lang="en-US" altLang="en-US"/>
          </a:p>
        </p:txBody>
      </p:sp>
    </p:spTree>
    <p:extLst>
      <p:ext uri="{BB962C8B-B14F-4D97-AF65-F5344CB8AC3E}">
        <p14:creationId xmlns:p14="http://schemas.microsoft.com/office/powerpoint/2010/main" val="656381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B0D0EE-EFD3-4948-9549-EFBA85C923D4}"/>
              </a:ext>
            </a:extLst>
          </p:cNvPr>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defRPr/>
            </a:pPr>
            <a:endParaRPr lang="en-US"/>
          </a:p>
        </p:txBody>
      </p:sp>
      <p:sp>
        <p:nvSpPr>
          <p:cNvPr id="6" name="Rectangle 5">
            <a:extLst>
              <a:ext uri="{FF2B5EF4-FFF2-40B4-BE49-F238E27FC236}">
                <a16:creationId xmlns:a16="http://schemas.microsoft.com/office/drawing/2014/main" id="{916D4090-3760-4C11-AF93-D07AA8107870}"/>
              </a:ext>
            </a:extLst>
          </p:cNvPr>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lang="en-AU"/>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AU" noProof="0"/>
              <a:t>Drag picture to placeholder or click icon to add</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7" name="Date Placeholder 4">
            <a:extLst>
              <a:ext uri="{FF2B5EF4-FFF2-40B4-BE49-F238E27FC236}">
                <a16:creationId xmlns:a16="http://schemas.microsoft.com/office/drawing/2014/main" id="{46F327B7-562C-45BB-AEB6-D20C91D604B9}"/>
              </a:ext>
            </a:extLst>
          </p:cNvPr>
          <p:cNvSpPr>
            <a:spLocks noGrp="1"/>
          </p:cNvSpPr>
          <p:nvPr>
            <p:ph type="dt" sz="half" idx="10"/>
          </p:nvPr>
        </p:nvSpPr>
        <p:spPr>
          <a:xfrm>
            <a:off x="165100" y="1169988"/>
            <a:ext cx="2522538" cy="201612"/>
          </a:xfrm>
        </p:spPr>
        <p:txBody>
          <a:bodyPr/>
          <a:lstStyle>
            <a:lvl1pPr>
              <a:defRPr/>
            </a:lvl1pPr>
          </a:lstStyle>
          <a:p>
            <a:pPr>
              <a:defRPr/>
            </a:pPr>
            <a:endParaRPr lang="en-US"/>
          </a:p>
        </p:txBody>
      </p:sp>
      <p:sp>
        <p:nvSpPr>
          <p:cNvPr id="8" name="Footer Placeholder 5">
            <a:extLst>
              <a:ext uri="{FF2B5EF4-FFF2-40B4-BE49-F238E27FC236}">
                <a16:creationId xmlns:a16="http://schemas.microsoft.com/office/drawing/2014/main" id="{CC2832C4-A75B-49EA-B036-A25AB00BFA64}"/>
              </a:ext>
            </a:extLst>
          </p:cNvPr>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a:extLst>
              <a:ext uri="{FF2B5EF4-FFF2-40B4-BE49-F238E27FC236}">
                <a16:creationId xmlns:a16="http://schemas.microsoft.com/office/drawing/2014/main" id="{8EF72059-5128-4D81-9470-7BC991DA14BA}"/>
              </a:ext>
            </a:extLst>
          </p:cNvPr>
          <p:cNvSpPr>
            <a:spLocks noGrp="1"/>
          </p:cNvSpPr>
          <p:nvPr>
            <p:ph type="sldNum" sz="quarter" idx="12"/>
          </p:nvPr>
        </p:nvSpPr>
        <p:spPr>
          <a:xfrm>
            <a:off x="8339138" y="1169988"/>
            <a:ext cx="733425" cy="201612"/>
          </a:xfrm>
        </p:spPr>
        <p:txBody>
          <a:bodyPr/>
          <a:lstStyle>
            <a:lvl1pPr>
              <a:defRPr/>
            </a:lvl1pPr>
          </a:lstStyle>
          <a:p>
            <a:fld id="{2E4D284C-6EC1-4873-B0BC-500C08749F9B}" type="slidenum">
              <a:rPr lang="en-US" altLang="en-US"/>
              <a:pPr/>
              <a:t>‹#›</a:t>
            </a:fld>
            <a:endParaRPr lang="en-US" altLang="en-US"/>
          </a:p>
        </p:txBody>
      </p:sp>
    </p:spTree>
    <p:extLst>
      <p:ext uri="{BB962C8B-B14F-4D97-AF65-F5344CB8AC3E}">
        <p14:creationId xmlns:p14="http://schemas.microsoft.com/office/powerpoint/2010/main" val="320234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0336F8-B420-4B3A-87D7-5052438D45E4}"/>
              </a:ext>
            </a:extLst>
          </p:cNvPr>
          <p:cNvSpPr>
            <a:spLocks noChangeArrowheads="1"/>
          </p:cNvSpPr>
          <p:nvPr/>
        </p:nvSpPr>
        <p:spPr bwMode="invGray">
          <a:xfrm>
            <a:off x="0" y="1436688"/>
            <a:ext cx="9144000" cy="44450"/>
          </a:xfrm>
          <a:prstGeom prst="rect">
            <a:avLst/>
          </a:prstGeom>
          <a:solidFill>
            <a:srgbClr val="FFFFFF"/>
          </a:solidFill>
          <a:ln w="48000" cmpd="thickThin">
            <a:noFill/>
            <a:miter lim="800000"/>
            <a:headEnd/>
            <a:tailEnd/>
          </a:ln>
          <a:effectLst>
            <a:outerShdw blurRad="63500" dist="10160" dir="5400000" algn="tl" rotWithShape="0">
              <a:srgbClr val="000000">
                <a:alpha val="59999"/>
              </a:srgbClr>
            </a:outerShdw>
          </a:effectLst>
        </p:spPr>
        <p:txBody>
          <a:bodyPr anchor="ctr"/>
          <a:lstStyle/>
          <a:p>
            <a:pPr>
              <a:defRPr/>
            </a:pPr>
            <a:endParaRPr lang="en-US">
              <a:solidFill>
                <a:schemeClr val="lt1"/>
              </a:solidFill>
              <a:latin typeface="+mn-lt"/>
              <a:ea typeface="Arial" pitchFamily="-112" charset="0"/>
              <a:cs typeface="Arial" pitchFamily="-112" charset="0"/>
            </a:endParaRPr>
          </a:p>
        </p:txBody>
      </p:sp>
      <p:sp>
        <p:nvSpPr>
          <p:cNvPr id="7" name="Rectangle 6">
            <a:extLst>
              <a:ext uri="{FF2B5EF4-FFF2-40B4-BE49-F238E27FC236}">
                <a16:creationId xmlns:a16="http://schemas.microsoft.com/office/drawing/2014/main" id="{434AF5D6-8F44-446C-BFB0-EB5F51DC5C17}"/>
              </a:ext>
            </a:extLst>
          </p:cNvPr>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defRPr/>
            </a:pPr>
            <a:endParaRPr lang="en-US"/>
          </a:p>
        </p:txBody>
      </p:sp>
      <p:sp>
        <p:nvSpPr>
          <p:cNvPr id="2" name="Title Placeholder 1">
            <a:extLst>
              <a:ext uri="{FF2B5EF4-FFF2-40B4-BE49-F238E27FC236}">
                <a16:creationId xmlns:a16="http://schemas.microsoft.com/office/drawing/2014/main" id="{E7FCC16A-6B06-488F-8425-165DDD175ED4}"/>
              </a:ext>
            </a:extLst>
          </p:cNvPr>
          <p:cNvSpPr>
            <a:spLocks noGrp="1"/>
          </p:cNvSpPr>
          <p:nvPr>
            <p:ph type="title"/>
          </p:nvPr>
        </p:nvSpPr>
        <p:spPr>
          <a:xfrm>
            <a:off x="457200" y="152400"/>
            <a:ext cx="8229600" cy="1250950"/>
          </a:xfrm>
          <a:prstGeom prst="rect">
            <a:avLst/>
          </a:prstGeom>
        </p:spPr>
        <p:txBody>
          <a:bodyPr vert="horz" wrap="square" lIns="91440" tIns="45720" rIns="45720" bIns="45720" numCol="1" anchor="ctr" anchorCtr="0" compatLnSpc="1">
            <a:prstTxWarp prst="textNoShape">
              <a:avLst/>
            </a:prstTxWarp>
            <a:normAutofit/>
            <a:sp3d prstMaterial="matte">
              <a:bevelT w="50800" h="10160"/>
            </a:sp3d>
          </a:bodyPr>
          <a:lstStyle/>
          <a:p>
            <a:pPr lvl="0"/>
            <a:r>
              <a:rPr lang="en-AU"/>
              <a:t>Click to edit Master title style</a:t>
            </a:r>
            <a:endParaRPr lang="en-US"/>
          </a:p>
        </p:txBody>
      </p:sp>
      <p:sp>
        <p:nvSpPr>
          <p:cNvPr id="1029" name="Text Placeholder 2">
            <a:extLst>
              <a:ext uri="{FF2B5EF4-FFF2-40B4-BE49-F238E27FC236}">
                <a16:creationId xmlns:a16="http://schemas.microsoft.com/office/drawing/2014/main" id="{AF222967-798F-454B-B1D3-FE4328493C81}"/>
              </a:ext>
            </a:extLst>
          </p:cNvPr>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endParaRPr lang="en-US" altLang="en-US"/>
          </a:p>
        </p:txBody>
      </p:sp>
      <p:sp>
        <p:nvSpPr>
          <p:cNvPr id="4" name="Date Placeholder 3">
            <a:extLst>
              <a:ext uri="{FF2B5EF4-FFF2-40B4-BE49-F238E27FC236}">
                <a16:creationId xmlns:a16="http://schemas.microsoft.com/office/drawing/2014/main" id="{2CD3BD8F-D45C-4DA0-A49D-BE1E873A799A}"/>
              </a:ext>
            </a:extLst>
          </p:cNvPr>
          <p:cNvSpPr>
            <a:spLocks noGrp="1"/>
          </p:cNvSpPr>
          <p:nvPr>
            <p:ph type="dt" sz="half" idx="2"/>
          </p:nvPr>
        </p:nvSpPr>
        <p:spPr>
          <a:xfrm>
            <a:off x="457200" y="6477000"/>
            <a:ext cx="2133600" cy="274638"/>
          </a:xfrm>
          <a:prstGeom prst="rect">
            <a:avLst/>
          </a:prstGeom>
        </p:spPr>
        <p:txBody>
          <a:bodyPr vert="horz" wrap="square" lIns="109728" tIns="45720" rIns="45720" bIns="0" numCol="1" anchor="b" anchorCtr="0" compatLnSpc="1">
            <a:prstTxWarp prst="textNoShape">
              <a:avLst/>
            </a:prstTxWarp>
          </a:bodyPr>
          <a:lstStyle>
            <a:lvl1pPr>
              <a:defRPr sz="1200">
                <a:solidFill>
                  <a:srgbClr val="FFFFFF"/>
                </a:solidFill>
                <a:latin typeface="Arial" charset="0"/>
                <a:ea typeface="Arial" charset="0"/>
                <a:cs typeface="Arial" charset="0"/>
              </a:defRPr>
            </a:lvl1pPr>
          </a:lstStyle>
          <a:p>
            <a:pPr>
              <a:defRPr/>
            </a:pPr>
            <a:endParaRPr lang="en-US"/>
          </a:p>
        </p:txBody>
      </p:sp>
      <p:sp>
        <p:nvSpPr>
          <p:cNvPr id="5" name="Footer Placeholder 4">
            <a:extLst>
              <a:ext uri="{FF2B5EF4-FFF2-40B4-BE49-F238E27FC236}">
                <a16:creationId xmlns:a16="http://schemas.microsoft.com/office/drawing/2014/main" id="{8463AC00-0238-43B3-9083-CC2F9BD18B77}"/>
              </a:ext>
            </a:extLst>
          </p:cNvPr>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latin typeface="Arial" pitchFamily="34" charset="0"/>
                <a:ea typeface="+mn-ea"/>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6714108A-E40F-4164-BDC0-4B97C4047583}"/>
              </a:ext>
            </a:extLst>
          </p:cNvPr>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a:defRPr sz="1200">
                <a:solidFill>
                  <a:srgbClr val="FFFFFF"/>
                </a:solidFill>
                <a:cs typeface="Arial" panose="020B0604020202020204" pitchFamily="34" charset="0"/>
              </a:defRPr>
            </a:lvl1pPr>
          </a:lstStyle>
          <a:p>
            <a:fld id="{9B8AF19A-31F2-4331-BBF3-9464315A20F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47" r:id="rId1"/>
    <p:sldLayoutId id="2147483841" r:id="rId2"/>
    <p:sldLayoutId id="2147483848" r:id="rId3"/>
    <p:sldLayoutId id="2147483842" r:id="rId4"/>
    <p:sldLayoutId id="2147483843" r:id="rId5"/>
    <p:sldLayoutId id="2147483844" r:id="rId6"/>
    <p:sldLayoutId id="2147483849" r:id="rId7"/>
    <p:sldLayoutId id="2147483850" r:id="rId8"/>
    <p:sldLayoutId id="2147483851" r:id="rId9"/>
    <p:sldLayoutId id="2147483845" r:id="rId10"/>
    <p:sldLayoutId id="2147483852" r:id="rId11"/>
    <p:sldLayoutId id="2147483846" r:id="rId12"/>
    <p:sldLayoutId id="2147483853" r:id="rId13"/>
    <p:sldLayoutId id="2147483854" r:id="rId14"/>
  </p:sldLayoutIdLst>
  <p:txStyles>
    <p:titleStyle>
      <a:lvl1pPr algn="l" rtl="0" eaLnBrk="0" fontAlgn="base" hangingPunct="0">
        <a:spcBef>
          <a:spcPct val="0"/>
        </a:spcBef>
        <a:spcAft>
          <a:spcPct val="0"/>
        </a:spcAft>
        <a:defRPr sz="4500" b="1" kern="1200">
          <a:solidFill>
            <a:srgbClr val="347FD8"/>
          </a:solidFill>
          <a:latin typeface="+mj-lt"/>
          <a:ea typeface="MS PGothic" panose="020B0600070205080204" pitchFamily="34" charset="-128"/>
          <a:cs typeface="ＭＳ Ｐゴシック" charset="-128"/>
        </a:defRPr>
      </a:lvl1pPr>
      <a:lvl2pPr algn="l" rtl="0" eaLnBrk="0" fontAlgn="base" hangingPunct="0">
        <a:spcBef>
          <a:spcPct val="0"/>
        </a:spcBef>
        <a:spcAft>
          <a:spcPct val="0"/>
        </a:spcAft>
        <a:defRPr sz="4500" b="1">
          <a:solidFill>
            <a:srgbClr val="347FD8"/>
          </a:solidFill>
          <a:latin typeface="Calibri" pitchFamily="-112" charset="0"/>
          <a:ea typeface="MS PGothic" panose="020B0600070205080204" pitchFamily="34" charset="-128"/>
          <a:cs typeface="ＭＳ Ｐゴシック" charset="-128"/>
        </a:defRPr>
      </a:lvl2pPr>
      <a:lvl3pPr algn="l" rtl="0" eaLnBrk="0" fontAlgn="base" hangingPunct="0">
        <a:spcBef>
          <a:spcPct val="0"/>
        </a:spcBef>
        <a:spcAft>
          <a:spcPct val="0"/>
        </a:spcAft>
        <a:defRPr sz="4500" b="1">
          <a:solidFill>
            <a:srgbClr val="347FD8"/>
          </a:solidFill>
          <a:latin typeface="Calibri" pitchFamily="-112" charset="0"/>
          <a:ea typeface="MS PGothic" panose="020B0600070205080204" pitchFamily="34" charset="-128"/>
          <a:cs typeface="ＭＳ Ｐゴシック" charset="-128"/>
        </a:defRPr>
      </a:lvl3pPr>
      <a:lvl4pPr algn="l" rtl="0" eaLnBrk="0" fontAlgn="base" hangingPunct="0">
        <a:spcBef>
          <a:spcPct val="0"/>
        </a:spcBef>
        <a:spcAft>
          <a:spcPct val="0"/>
        </a:spcAft>
        <a:defRPr sz="4500" b="1">
          <a:solidFill>
            <a:srgbClr val="347FD8"/>
          </a:solidFill>
          <a:latin typeface="Calibri" pitchFamily="-112" charset="0"/>
          <a:ea typeface="MS PGothic" panose="020B0600070205080204" pitchFamily="34" charset="-128"/>
          <a:cs typeface="ＭＳ Ｐゴシック" charset="-128"/>
        </a:defRPr>
      </a:lvl4pPr>
      <a:lvl5pPr algn="l" rtl="0" eaLnBrk="0" fontAlgn="base" hangingPunct="0">
        <a:spcBef>
          <a:spcPct val="0"/>
        </a:spcBef>
        <a:spcAft>
          <a:spcPct val="0"/>
        </a:spcAft>
        <a:defRPr sz="4500" b="1">
          <a:solidFill>
            <a:srgbClr val="347FD8"/>
          </a:solidFill>
          <a:latin typeface="Calibri" pitchFamily="-112" charset="0"/>
          <a:ea typeface="MS PGothic" panose="020B0600070205080204" pitchFamily="34" charset="-128"/>
          <a:cs typeface="ＭＳ Ｐゴシック" charset="-128"/>
        </a:defRPr>
      </a:lvl5pPr>
      <a:lvl6pPr marL="457200" algn="l" rtl="0" eaLnBrk="1" fontAlgn="base" hangingPunct="1">
        <a:spcBef>
          <a:spcPct val="0"/>
        </a:spcBef>
        <a:spcAft>
          <a:spcPct val="0"/>
        </a:spcAft>
        <a:defRPr sz="4500" b="1">
          <a:solidFill>
            <a:srgbClr val="347FD8"/>
          </a:solidFill>
          <a:latin typeface="Corbel" pitchFamily="34" charset="0"/>
        </a:defRPr>
      </a:lvl6pPr>
      <a:lvl7pPr marL="914400" algn="l" rtl="0" eaLnBrk="1" fontAlgn="base" hangingPunct="1">
        <a:spcBef>
          <a:spcPct val="0"/>
        </a:spcBef>
        <a:spcAft>
          <a:spcPct val="0"/>
        </a:spcAft>
        <a:defRPr sz="4500" b="1">
          <a:solidFill>
            <a:srgbClr val="347FD8"/>
          </a:solidFill>
          <a:latin typeface="Corbel" pitchFamily="34" charset="0"/>
        </a:defRPr>
      </a:lvl7pPr>
      <a:lvl8pPr marL="1371600" algn="l" rtl="0" eaLnBrk="1" fontAlgn="base" hangingPunct="1">
        <a:spcBef>
          <a:spcPct val="0"/>
        </a:spcBef>
        <a:spcAft>
          <a:spcPct val="0"/>
        </a:spcAft>
        <a:defRPr sz="4500" b="1">
          <a:solidFill>
            <a:srgbClr val="347FD8"/>
          </a:solidFill>
          <a:latin typeface="Corbel" pitchFamily="34" charset="0"/>
        </a:defRPr>
      </a:lvl8pPr>
      <a:lvl9pPr marL="1828800" algn="l" rtl="0" eaLnBrk="1" fontAlgn="base" hangingPunct="1">
        <a:spcBef>
          <a:spcPct val="0"/>
        </a:spcBef>
        <a:spcAft>
          <a:spcPct val="0"/>
        </a:spcAft>
        <a:defRPr sz="4500" b="1">
          <a:solidFill>
            <a:srgbClr val="347FD8"/>
          </a:solidFill>
          <a:latin typeface="Corbel" pitchFamily="34" charset="0"/>
        </a:defRPr>
      </a:lvl9pPr>
    </p:titleStyle>
    <p:bodyStyle>
      <a:lvl1pPr marL="438150" indent="-319088" algn="l" rtl="0" eaLnBrk="0" fontAlgn="base" hangingPunct="0">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S PGothic" panose="020B0600070205080204" pitchFamily="34" charset="-128"/>
          <a:cs typeface="ＭＳ Ｐゴシック" charset="-128"/>
        </a:defRPr>
      </a:lvl1pPr>
      <a:lvl2pPr marL="730250" indent="-273050" algn="l" rtl="0" eaLnBrk="0" fontAlgn="base" hangingPunct="0">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S PGothic" panose="020B0600070205080204" pitchFamily="34" charset="-128"/>
          <a:cs typeface="+mn-cs"/>
        </a:defRPr>
      </a:lvl2pPr>
      <a:lvl3pPr marL="995363" indent="-228600" algn="l" rtl="0" eaLnBrk="0" fontAlgn="base" hangingPunct="0">
        <a:spcBef>
          <a:spcPct val="20000"/>
        </a:spcBef>
        <a:spcAft>
          <a:spcPct val="0"/>
        </a:spcAft>
        <a:buClr>
          <a:srgbClr val="9BBB59"/>
        </a:buClr>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216025" indent="-182563" algn="l" rtl="0" eaLnBrk="0" fontAlgn="base" hangingPunct="0">
        <a:spcBef>
          <a:spcPct val="20000"/>
        </a:spcBef>
        <a:spcAft>
          <a:spcPct val="0"/>
        </a:spcAft>
        <a:buClr>
          <a:srgbClr val="8064A2"/>
        </a:buClr>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1425575" indent="-182563" algn="l" rtl="0" eaLnBrk="0" fontAlgn="base" hangingPunct="0">
        <a:spcBef>
          <a:spcPct val="20000"/>
        </a:spcBef>
        <a:spcAft>
          <a:spcPct val="0"/>
        </a:spcAft>
        <a:buClr>
          <a:srgbClr val="4BACC6"/>
        </a:buClr>
        <a:buFont typeface="Wingdings 3" panose="05040102010807070707" pitchFamily="18" charset="2"/>
        <a:buChar char=""/>
        <a:defRPr lang="en-US" sz="2000" kern="1200">
          <a:solidFill>
            <a:schemeClr val="tx1"/>
          </a:solidFill>
          <a:latin typeface="+mn-lt"/>
          <a:ea typeface="MS PGothic" panose="020B0600070205080204" pitchFamily="34" charset="-128"/>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2.emf"/><Relationship Id="rId4" Type="http://schemas.openxmlformats.org/officeDocument/2006/relationships/oleObject" Target="../embeddings/oleObject7.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esicm.org/" TargetMode="External"/><Relationship Id="rId2" Type="http://schemas.openxmlformats.org/officeDocument/2006/relationships/image" Target="../media/image14.wmf"/><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5.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7.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9E371689-BE6F-4CA4-80D2-0A14E2042733}"/>
              </a:ext>
            </a:extLst>
          </p:cNvPr>
          <p:cNvSpPr>
            <a:spLocks noGrp="1" noChangeArrowheads="1"/>
          </p:cNvSpPr>
          <p:nvPr>
            <p:ph type="ctrTitle"/>
          </p:nvPr>
        </p:nvSpPr>
        <p:spPr/>
        <p:txBody>
          <a:bodyPr>
            <a:normAutofit fontScale="90000"/>
          </a:bodyPr>
          <a:lstStyle/>
          <a:p>
            <a:pPr eaLnBrk="1" hangingPunct="1">
              <a:defRPr/>
            </a:pPr>
            <a:br>
              <a:rPr lang="en-US" sz="3600" dirty="0">
                <a:ea typeface="ＭＳ Ｐゴシック" charset="-128"/>
              </a:rPr>
            </a:br>
            <a:br>
              <a:rPr lang="en-US" sz="3600" dirty="0">
                <a:ea typeface="ＭＳ Ｐゴシック" charset="-128"/>
              </a:rPr>
            </a:br>
            <a:r>
              <a:rPr lang="en-US" sz="3600" dirty="0">
                <a:ea typeface="ＭＳ Ｐゴシック" charset="-128"/>
              </a:rPr>
              <a:t>Shock Assessment and Vasoactive Therapy</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70" name="Rectangle 6">
            <a:extLst>
              <a:ext uri="{FF2B5EF4-FFF2-40B4-BE49-F238E27FC236}">
                <a16:creationId xmlns:a16="http://schemas.microsoft.com/office/drawing/2014/main" id="{4AC833D9-24DD-46DD-A859-ACECA20BC8B1}"/>
              </a:ext>
            </a:extLst>
          </p:cNvPr>
          <p:cNvSpPr>
            <a:spLocks noGrp="1" noChangeArrowheads="1"/>
          </p:cNvSpPr>
          <p:nvPr>
            <p:ph type="title"/>
          </p:nvPr>
        </p:nvSpPr>
        <p:spPr/>
        <p:txBody>
          <a:bodyPr/>
          <a:lstStyle/>
          <a:p>
            <a:pPr eaLnBrk="1" hangingPunct="1">
              <a:defRPr/>
            </a:pPr>
            <a:r>
              <a:rPr lang="en-US" dirty="0">
                <a:ea typeface="ＭＳ Ｐゴシック" charset="-128"/>
              </a:rPr>
              <a:t>Case</a:t>
            </a:r>
          </a:p>
        </p:txBody>
      </p:sp>
      <p:sp>
        <p:nvSpPr>
          <p:cNvPr id="36866" name="Rectangle 7">
            <a:extLst>
              <a:ext uri="{FF2B5EF4-FFF2-40B4-BE49-F238E27FC236}">
                <a16:creationId xmlns:a16="http://schemas.microsoft.com/office/drawing/2014/main" id="{102B67A5-B2A2-443E-B60E-81FF2F4FAB8C}"/>
              </a:ext>
            </a:extLst>
          </p:cNvPr>
          <p:cNvSpPr>
            <a:spLocks noGrp="1" noChangeArrowheads="1"/>
          </p:cNvSpPr>
          <p:nvPr>
            <p:ph idx="1"/>
          </p:nvPr>
        </p:nvSpPr>
        <p:spPr>
          <a:xfrm>
            <a:off x="457200" y="1600200"/>
            <a:ext cx="4598988" cy="4357688"/>
          </a:xfrm>
        </p:spPr>
        <p:txBody>
          <a:bodyPr/>
          <a:lstStyle/>
          <a:p>
            <a:pPr eaLnBrk="1" hangingPunct="1"/>
            <a:r>
              <a:rPr lang="en-US" altLang="en-US" sz="2800"/>
              <a:t>73 year old woman</a:t>
            </a:r>
          </a:p>
          <a:p>
            <a:pPr eaLnBrk="1" hangingPunct="1"/>
            <a:r>
              <a:rPr lang="en-US" altLang="en-US" sz="2800"/>
              <a:t>History of </a:t>
            </a:r>
            <a:r>
              <a:rPr lang="en-US" altLang="en-US" sz="2800">
                <a:sym typeface="Symbol" panose="05050102010706020507" pitchFamily="18" charset="2"/>
              </a:rPr>
              <a:t>BP, non insulin dependent diabetes</a:t>
            </a:r>
          </a:p>
          <a:p>
            <a:pPr eaLnBrk="1" hangingPunct="1"/>
            <a:r>
              <a:rPr lang="en-US" altLang="en-US" sz="2800"/>
              <a:t>Total hip replacement 2 days ago</a:t>
            </a:r>
          </a:p>
          <a:p>
            <a:pPr eaLnBrk="1" hangingPunct="1"/>
            <a:r>
              <a:rPr lang="en-US" altLang="en-US" sz="2800"/>
              <a:t>Now oliguric</a:t>
            </a:r>
          </a:p>
          <a:p>
            <a:pPr eaLnBrk="1" hangingPunct="1"/>
            <a:r>
              <a:rPr lang="en-US" altLang="en-US" sz="2800"/>
              <a:t>BP 110/55</a:t>
            </a:r>
          </a:p>
          <a:p>
            <a:pPr eaLnBrk="1" hangingPunct="1"/>
            <a:r>
              <a:rPr lang="en-US" altLang="en-US" sz="2800"/>
              <a:t>Confused</a:t>
            </a:r>
          </a:p>
        </p:txBody>
      </p:sp>
      <p:sp>
        <p:nvSpPr>
          <p:cNvPr id="292872" name="Oval 8">
            <a:extLst>
              <a:ext uri="{FF2B5EF4-FFF2-40B4-BE49-F238E27FC236}">
                <a16:creationId xmlns:a16="http://schemas.microsoft.com/office/drawing/2014/main" id="{CB90DD87-7401-448C-8B40-FFD3A718BCF5}"/>
              </a:ext>
            </a:extLst>
          </p:cNvPr>
          <p:cNvSpPr>
            <a:spLocks noChangeArrowheads="1"/>
          </p:cNvSpPr>
          <p:nvPr/>
        </p:nvSpPr>
        <p:spPr bwMode="auto">
          <a:xfrm>
            <a:off x="79375" y="6632575"/>
            <a:ext cx="117475" cy="147638"/>
          </a:xfrm>
          <a:prstGeom prst="ellipse">
            <a:avLst/>
          </a:prstGeom>
          <a:solidFill>
            <a:schemeClr val="hlink"/>
          </a:solidFill>
          <a:ln w="12700">
            <a:solidFill>
              <a:srgbClr val="80008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pic>
        <p:nvPicPr>
          <p:cNvPr id="36868" name="Picture 1">
            <a:extLst>
              <a:ext uri="{FF2B5EF4-FFF2-40B4-BE49-F238E27FC236}">
                <a16:creationId xmlns:a16="http://schemas.microsoft.com/office/drawing/2014/main" id="{239F2E4B-971F-431D-9BEC-87FCF843CA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70375" y="3406775"/>
            <a:ext cx="4524375"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4" name="Rectangle 4">
            <a:extLst>
              <a:ext uri="{FF2B5EF4-FFF2-40B4-BE49-F238E27FC236}">
                <a16:creationId xmlns:a16="http://schemas.microsoft.com/office/drawing/2014/main" id="{917EE30D-08C9-4FD8-8E27-A6D06A45F0A4}"/>
              </a:ext>
            </a:extLst>
          </p:cNvPr>
          <p:cNvSpPr>
            <a:spLocks noGrp="1" noChangeArrowheads="1"/>
          </p:cNvSpPr>
          <p:nvPr>
            <p:ph type="title"/>
          </p:nvPr>
        </p:nvSpPr>
        <p:spPr/>
        <p:txBody>
          <a:bodyPr/>
          <a:lstStyle/>
          <a:p>
            <a:pPr eaLnBrk="1" hangingPunct="1">
              <a:defRPr/>
            </a:pPr>
            <a:r>
              <a:rPr lang="en-US" dirty="0">
                <a:ea typeface="ＭＳ Ｐゴシック" charset="-128"/>
              </a:rPr>
              <a:t>Case </a:t>
            </a:r>
          </a:p>
        </p:txBody>
      </p:sp>
      <p:sp>
        <p:nvSpPr>
          <p:cNvPr id="28674" name="Rectangle 5">
            <a:extLst>
              <a:ext uri="{FF2B5EF4-FFF2-40B4-BE49-F238E27FC236}">
                <a16:creationId xmlns:a16="http://schemas.microsoft.com/office/drawing/2014/main" id="{AD271AAF-813A-49C2-A4FE-9588DA1442FE}"/>
              </a:ext>
            </a:extLst>
          </p:cNvPr>
          <p:cNvSpPr>
            <a:spLocks noGrp="1" noChangeArrowheads="1"/>
          </p:cNvSpPr>
          <p:nvPr>
            <p:ph idx="1"/>
          </p:nvPr>
        </p:nvSpPr>
        <p:spPr>
          <a:xfrm>
            <a:off x="457200" y="1600200"/>
            <a:ext cx="8229600" cy="3938588"/>
          </a:xfrm>
        </p:spPr>
        <p:txBody>
          <a:bodyPr/>
          <a:lstStyle/>
          <a:p>
            <a:pPr marL="119062" indent="0" eaLnBrk="1" hangingPunct="1">
              <a:buFont typeface="Wingdings 2" charset="0"/>
              <a:buNone/>
              <a:defRPr/>
            </a:pPr>
            <a:endParaRPr lang="en-US" dirty="0">
              <a:ea typeface="ＭＳ Ｐゴシック" charset="0"/>
              <a:cs typeface="ＭＳ Ｐゴシック" charset="0"/>
            </a:endParaRPr>
          </a:p>
          <a:p>
            <a:pPr eaLnBrk="1" hangingPunct="1">
              <a:buFont typeface="Wingdings 2" charset="0"/>
              <a:buChar char=""/>
              <a:defRPr/>
            </a:pPr>
            <a:r>
              <a:rPr lang="en-US" dirty="0">
                <a:ea typeface="ＭＳ Ｐゴシック" charset="0"/>
                <a:cs typeface="ＭＳ Ｐゴシック" charset="0"/>
              </a:rPr>
              <a:t>Shocked</a:t>
            </a:r>
          </a:p>
          <a:p>
            <a:pPr lvl="1" eaLnBrk="1" hangingPunct="1">
              <a:buFont typeface="Wingdings" charset="0"/>
              <a:buChar char=""/>
              <a:defRPr/>
            </a:pPr>
            <a:r>
              <a:rPr lang="en-US" dirty="0" err="1">
                <a:ea typeface="ＭＳ Ｐゴシック" charset="0"/>
              </a:rPr>
              <a:t>Oliguric</a:t>
            </a:r>
            <a:endParaRPr lang="en-US" dirty="0">
              <a:ea typeface="ＭＳ Ｐゴシック" charset="0"/>
            </a:endParaRPr>
          </a:p>
          <a:p>
            <a:pPr lvl="1" eaLnBrk="1" hangingPunct="1">
              <a:buFont typeface="Wingdings" charset="0"/>
              <a:buChar char=""/>
              <a:defRPr/>
            </a:pPr>
            <a:r>
              <a:rPr lang="en-US" dirty="0">
                <a:ea typeface="ＭＳ Ｐゴシック" charset="0"/>
              </a:rPr>
              <a:t>Confused</a:t>
            </a:r>
          </a:p>
          <a:p>
            <a:pPr lvl="1" eaLnBrk="1" hangingPunct="1">
              <a:buFont typeface="Wingdings" charset="0"/>
              <a:buChar char=""/>
              <a:defRPr/>
            </a:pPr>
            <a:r>
              <a:rPr lang="en-US" dirty="0">
                <a:ea typeface="ＭＳ Ｐゴシック" charset="0"/>
              </a:rPr>
              <a:t>Skin mottling</a:t>
            </a:r>
          </a:p>
          <a:p>
            <a:pPr eaLnBrk="1" hangingPunct="1">
              <a:buFont typeface="Wingdings 2" charset="0"/>
              <a:buChar char=""/>
              <a:defRPr/>
            </a:pPr>
            <a:r>
              <a:rPr lang="en-US" dirty="0">
                <a:ea typeface="ＭＳ Ｐゴシック" charset="0"/>
                <a:cs typeface="ＭＳ Ｐゴシック" charset="0"/>
              </a:rPr>
              <a:t>What should we do </a:t>
            </a:r>
          </a:p>
          <a:p>
            <a:pPr marL="119062" indent="0" eaLnBrk="1" hangingPunct="1">
              <a:buFont typeface="Wingdings 2" charset="0"/>
              <a:buNone/>
              <a:defRPr/>
            </a:pPr>
            <a:r>
              <a:rPr lang="en-US" dirty="0">
                <a:ea typeface="ＭＳ Ｐゴシック" charset="0"/>
                <a:cs typeface="ＭＳ Ｐゴシック" charset="0"/>
              </a:rPr>
              <a:t>	next?</a:t>
            </a:r>
          </a:p>
        </p:txBody>
      </p:sp>
      <p:sp>
        <p:nvSpPr>
          <p:cNvPr id="384007" name="Oval 7">
            <a:extLst>
              <a:ext uri="{FF2B5EF4-FFF2-40B4-BE49-F238E27FC236}">
                <a16:creationId xmlns:a16="http://schemas.microsoft.com/office/drawing/2014/main" id="{7F9C0F8A-DF1B-4B12-927E-6896B73C86C4}"/>
              </a:ext>
            </a:extLst>
          </p:cNvPr>
          <p:cNvSpPr>
            <a:spLocks noChangeArrowheads="1"/>
          </p:cNvSpPr>
          <p:nvPr/>
        </p:nvSpPr>
        <p:spPr bwMode="auto">
          <a:xfrm>
            <a:off x="79375" y="6632575"/>
            <a:ext cx="117475" cy="147638"/>
          </a:xfrm>
          <a:prstGeom prst="ellipse">
            <a:avLst/>
          </a:prstGeom>
          <a:solidFill>
            <a:schemeClr val="hlink"/>
          </a:solidFill>
          <a:ln w="12700">
            <a:solidFill>
              <a:srgbClr val="80008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pic>
        <p:nvPicPr>
          <p:cNvPr id="38916" name="Picture 1">
            <a:extLst>
              <a:ext uri="{FF2B5EF4-FFF2-40B4-BE49-F238E27FC236}">
                <a16:creationId xmlns:a16="http://schemas.microsoft.com/office/drawing/2014/main" id="{666DD0F5-AB6F-4B95-B007-CD82D4E27D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3875" y="2095500"/>
            <a:ext cx="40005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a:extLst>
              <a:ext uri="{FF2B5EF4-FFF2-40B4-BE49-F238E27FC236}">
                <a16:creationId xmlns:a16="http://schemas.microsoft.com/office/drawing/2014/main" id="{5EC3F4B2-E18F-4C12-A2DE-9DF0E3C4EF17}"/>
              </a:ext>
            </a:extLst>
          </p:cNvPr>
          <p:cNvSpPr>
            <a:spLocks noGrp="1" noChangeArrowheads="1"/>
          </p:cNvSpPr>
          <p:nvPr>
            <p:ph type="title"/>
          </p:nvPr>
        </p:nvSpPr>
        <p:spPr/>
        <p:txBody>
          <a:bodyPr/>
          <a:lstStyle/>
          <a:p>
            <a:pPr eaLnBrk="1" hangingPunct="1">
              <a:defRPr/>
            </a:pPr>
            <a:r>
              <a:rPr lang="en-US" dirty="0">
                <a:ea typeface="ＭＳ Ｐゴシック" charset="-128"/>
              </a:rPr>
              <a:t>Case </a:t>
            </a:r>
          </a:p>
        </p:txBody>
      </p:sp>
      <p:sp>
        <p:nvSpPr>
          <p:cNvPr id="43010" name="Rectangle 3">
            <a:extLst>
              <a:ext uri="{FF2B5EF4-FFF2-40B4-BE49-F238E27FC236}">
                <a16:creationId xmlns:a16="http://schemas.microsoft.com/office/drawing/2014/main" id="{3423E7D6-E1DA-451A-A4BE-FAD048C0D348}"/>
              </a:ext>
            </a:extLst>
          </p:cNvPr>
          <p:cNvSpPr>
            <a:spLocks noGrp="1" noChangeArrowheads="1"/>
          </p:cNvSpPr>
          <p:nvPr>
            <p:ph idx="1"/>
          </p:nvPr>
        </p:nvSpPr>
        <p:spPr/>
        <p:txBody>
          <a:bodyPr/>
          <a:lstStyle/>
          <a:p>
            <a:pPr eaLnBrk="1" hangingPunct="1"/>
            <a:r>
              <a:rPr lang="en-US" altLang="en-US" dirty="0"/>
              <a:t>Differential diagnosis</a:t>
            </a:r>
          </a:p>
          <a:p>
            <a:pPr eaLnBrk="1" hangingPunct="1"/>
            <a:endParaRPr lang="en-US" altLang="en-US" dirty="0"/>
          </a:p>
          <a:p>
            <a:pPr lvl="1" eaLnBrk="1" hangingPunct="1"/>
            <a:r>
              <a:rPr lang="en-US" altLang="en-US" dirty="0"/>
              <a:t>Cardiogenic shock</a:t>
            </a:r>
          </a:p>
          <a:p>
            <a:pPr lvl="1" eaLnBrk="1" hangingPunct="1"/>
            <a:r>
              <a:rPr lang="en-US" altLang="en-US" dirty="0"/>
              <a:t>Obstructive shock e.g. due to pulmonary embolus</a:t>
            </a:r>
          </a:p>
          <a:p>
            <a:pPr lvl="1" eaLnBrk="1" hangingPunct="1"/>
            <a:r>
              <a:rPr lang="en-US" altLang="en-US" dirty="0" err="1"/>
              <a:t>Hypovolaemic</a:t>
            </a:r>
            <a:r>
              <a:rPr lang="en-US" altLang="en-US" dirty="0"/>
              <a:t> shock</a:t>
            </a:r>
          </a:p>
          <a:p>
            <a:pPr lvl="1" eaLnBrk="1" hangingPunct="1"/>
            <a:r>
              <a:rPr lang="en-US" altLang="en-US" dirty="0"/>
              <a:t>Septic shock</a:t>
            </a:r>
          </a:p>
          <a:p>
            <a:pPr eaLnBrk="1" hangingPunct="1"/>
            <a:endParaRPr lang="en-US" altLang="en-US" dirty="0"/>
          </a:p>
          <a:p>
            <a:pPr eaLnBrk="1" hangingPunct="1"/>
            <a:r>
              <a:rPr lang="en-US" altLang="en-US" dirty="0"/>
              <a:t>What next?</a:t>
            </a:r>
          </a:p>
        </p:txBody>
      </p:sp>
      <p:sp>
        <p:nvSpPr>
          <p:cNvPr id="375812" name="Oval 4">
            <a:extLst>
              <a:ext uri="{FF2B5EF4-FFF2-40B4-BE49-F238E27FC236}">
                <a16:creationId xmlns:a16="http://schemas.microsoft.com/office/drawing/2014/main" id="{03C5C865-3434-4E7B-AAF9-87341E6A4987}"/>
              </a:ext>
            </a:extLst>
          </p:cNvPr>
          <p:cNvSpPr>
            <a:spLocks noChangeArrowheads="1"/>
          </p:cNvSpPr>
          <p:nvPr/>
        </p:nvSpPr>
        <p:spPr bwMode="auto">
          <a:xfrm>
            <a:off x="79375" y="6632575"/>
            <a:ext cx="117475" cy="147638"/>
          </a:xfrm>
          <a:prstGeom prst="ellipse">
            <a:avLst/>
          </a:prstGeom>
          <a:solidFill>
            <a:schemeClr val="hlink"/>
          </a:solidFill>
          <a:ln w="12700">
            <a:solidFill>
              <a:srgbClr val="80008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01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010">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3010">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3010">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30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a:extLst>
              <a:ext uri="{FF2B5EF4-FFF2-40B4-BE49-F238E27FC236}">
                <a16:creationId xmlns:a16="http://schemas.microsoft.com/office/drawing/2014/main" id="{E156CE07-13F2-4275-9A71-C1387FD6F568}"/>
              </a:ext>
            </a:extLst>
          </p:cNvPr>
          <p:cNvSpPr>
            <a:spLocks noGrp="1" noChangeArrowheads="1"/>
          </p:cNvSpPr>
          <p:nvPr>
            <p:ph type="title"/>
          </p:nvPr>
        </p:nvSpPr>
        <p:spPr/>
        <p:txBody>
          <a:bodyPr/>
          <a:lstStyle/>
          <a:p>
            <a:pPr eaLnBrk="1" hangingPunct="1">
              <a:defRPr/>
            </a:pPr>
            <a:r>
              <a:rPr lang="en-US" sz="4000">
                <a:ea typeface="ＭＳ Ｐゴシック" charset="-128"/>
              </a:rPr>
              <a:t>Treatment goals</a:t>
            </a:r>
          </a:p>
        </p:txBody>
      </p:sp>
      <p:sp>
        <p:nvSpPr>
          <p:cNvPr id="43010" name="Rectangle 3">
            <a:extLst>
              <a:ext uri="{FF2B5EF4-FFF2-40B4-BE49-F238E27FC236}">
                <a16:creationId xmlns:a16="http://schemas.microsoft.com/office/drawing/2014/main" id="{75424262-43A8-48C8-B42E-B5C5166F09A7}"/>
              </a:ext>
            </a:extLst>
          </p:cNvPr>
          <p:cNvSpPr>
            <a:spLocks noGrp="1" noChangeArrowheads="1"/>
          </p:cNvSpPr>
          <p:nvPr>
            <p:ph idx="1"/>
          </p:nvPr>
        </p:nvSpPr>
        <p:spPr>
          <a:xfrm>
            <a:off x="457200" y="1600200"/>
            <a:ext cx="8229600" cy="1341438"/>
          </a:xfrm>
        </p:spPr>
        <p:txBody>
          <a:bodyPr/>
          <a:lstStyle/>
          <a:p>
            <a:pPr eaLnBrk="1" hangingPunct="1">
              <a:lnSpc>
                <a:spcPct val="90000"/>
              </a:lnSpc>
            </a:pPr>
            <a:r>
              <a:rPr lang="en-US" altLang="en-US" sz="2800">
                <a:cs typeface="Lucida Sans Unicode" panose="020B0602030504020204" pitchFamily="34" charset="0"/>
              </a:rPr>
              <a:t>cardiac output</a:t>
            </a:r>
          </a:p>
          <a:p>
            <a:pPr eaLnBrk="1" hangingPunct="1">
              <a:lnSpc>
                <a:spcPct val="90000"/>
              </a:lnSpc>
            </a:pPr>
            <a:r>
              <a:rPr lang="en-US" altLang="en-US" sz="2800">
                <a:cs typeface="Lucida Sans Unicode" panose="020B0602030504020204" pitchFamily="34" charset="0"/>
              </a:rPr>
              <a:t>blood pressure</a:t>
            </a:r>
          </a:p>
          <a:p>
            <a:pPr eaLnBrk="1" hangingPunct="1">
              <a:lnSpc>
                <a:spcPct val="90000"/>
              </a:lnSpc>
            </a:pPr>
            <a:endParaRPr lang="en-US" altLang="en-US" sz="2800">
              <a:cs typeface="Lucida Sans Unicode" panose="020B0602030504020204" pitchFamily="34" charset="0"/>
            </a:endParaRPr>
          </a:p>
        </p:txBody>
      </p:sp>
      <p:sp>
        <p:nvSpPr>
          <p:cNvPr id="394244" name="Line 4">
            <a:extLst>
              <a:ext uri="{FF2B5EF4-FFF2-40B4-BE49-F238E27FC236}">
                <a16:creationId xmlns:a16="http://schemas.microsoft.com/office/drawing/2014/main" id="{BE4133D2-33A4-45EC-A23A-C3E2AF51D8CF}"/>
              </a:ext>
            </a:extLst>
          </p:cNvPr>
          <p:cNvSpPr>
            <a:spLocks noChangeShapeType="1"/>
          </p:cNvSpPr>
          <p:nvPr/>
        </p:nvSpPr>
        <p:spPr bwMode="auto">
          <a:xfrm>
            <a:off x="2438400" y="3381375"/>
            <a:ext cx="0" cy="28956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394245" name="Line 5">
            <a:extLst>
              <a:ext uri="{FF2B5EF4-FFF2-40B4-BE49-F238E27FC236}">
                <a16:creationId xmlns:a16="http://schemas.microsoft.com/office/drawing/2014/main" id="{49D498F7-0853-4F99-8F27-DC2227DB78BE}"/>
              </a:ext>
            </a:extLst>
          </p:cNvPr>
          <p:cNvSpPr>
            <a:spLocks noChangeShapeType="1"/>
          </p:cNvSpPr>
          <p:nvPr/>
        </p:nvSpPr>
        <p:spPr bwMode="auto">
          <a:xfrm>
            <a:off x="2438400" y="6276975"/>
            <a:ext cx="45720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394246" name="Line 6">
            <a:extLst>
              <a:ext uri="{FF2B5EF4-FFF2-40B4-BE49-F238E27FC236}">
                <a16:creationId xmlns:a16="http://schemas.microsoft.com/office/drawing/2014/main" id="{AFBC2B14-A715-41AE-ABB5-F9115D9967A7}"/>
              </a:ext>
            </a:extLst>
          </p:cNvPr>
          <p:cNvSpPr>
            <a:spLocks noChangeShapeType="1"/>
          </p:cNvSpPr>
          <p:nvPr/>
        </p:nvSpPr>
        <p:spPr bwMode="auto">
          <a:xfrm>
            <a:off x="3581400" y="5057775"/>
            <a:ext cx="20574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394247" name="Line 7">
            <a:extLst>
              <a:ext uri="{FF2B5EF4-FFF2-40B4-BE49-F238E27FC236}">
                <a16:creationId xmlns:a16="http://schemas.microsoft.com/office/drawing/2014/main" id="{1B44AFCF-7307-4495-A7D8-0A58833C4C61}"/>
              </a:ext>
            </a:extLst>
          </p:cNvPr>
          <p:cNvSpPr>
            <a:spLocks noChangeShapeType="1"/>
          </p:cNvSpPr>
          <p:nvPr/>
        </p:nvSpPr>
        <p:spPr bwMode="auto">
          <a:xfrm flipV="1">
            <a:off x="2819400" y="5057775"/>
            <a:ext cx="762000" cy="9144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394248" name="Line 8">
            <a:extLst>
              <a:ext uri="{FF2B5EF4-FFF2-40B4-BE49-F238E27FC236}">
                <a16:creationId xmlns:a16="http://schemas.microsoft.com/office/drawing/2014/main" id="{58CA2995-D5B8-435F-915D-AA615BE22C28}"/>
              </a:ext>
            </a:extLst>
          </p:cNvPr>
          <p:cNvSpPr>
            <a:spLocks noChangeShapeType="1"/>
          </p:cNvSpPr>
          <p:nvPr/>
        </p:nvSpPr>
        <p:spPr bwMode="auto">
          <a:xfrm flipV="1">
            <a:off x="5638800" y="4143375"/>
            <a:ext cx="762000" cy="9144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394249" name="Text Box 9">
            <a:extLst>
              <a:ext uri="{FF2B5EF4-FFF2-40B4-BE49-F238E27FC236}">
                <a16:creationId xmlns:a16="http://schemas.microsoft.com/office/drawing/2014/main" id="{7AA77D39-79D6-41E4-9449-E426A86C652D}"/>
              </a:ext>
            </a:extLst>
          </p:cNvPr>
          <p:cNvSpPr txBox="1">
            <a:spLocks noChangeArrowheads="1"/>
          </p:cNvSpPr>
          <p:nvPr/>
        </p:nvSpPr>
        <p:spPr bwMode="auto">
          <a:xfrm rot="16200000">
            <a:off x="1545432" y="4707731"/>
            <a:ext cx="12382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a:latin typeface="Lucida Sans Unicode" charset="0"/>
                <a:ea typeface="ＭＳ Ｐゴシック" charset="0"/>
                <a:cs typeface="Arial" charset="0"/>
              </a:rPr>
              <a:t>Blood flow</a:t>
            </a:r>
          </a:p>
        </p:txBody>
      </p:sp>
      <p:sp>
        <p:nvSpPr>
          <p:cNvPr id="394250" name="Text Box 10">
            <a:extLst>
              <a:ext uri="{FF2B5EF4-FFF2-40B4-BE49-F238E27FC236}">
                <a16:creationId xmlns:a16="http://schemas.microsoft.com/office/drawing/2014/main" id="{B35BCD45-B697-45A5-9517-F8C404EC757E}"/>
              </a:ext>
            </a:extLst>
          </p:cNvPr>
          <p:cNvSpPr txBox="1">
            <a:spLocks noChangeArrowheads="1"/>
          </p:cNvSpPr>
          <p:nvPr/>
        </p:nvSpPr>
        <p:spPr bwMode="auto">
          <a:xfrm>
            <a:off x="3605213" y="6262688"/>
            <a:ext cx="2103437"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a:latin typeface="Lucida Sans Unicode" charset="0"/>
                <a:ea typeface="ＭＳ Ｐゴシック" charset="0"/>
                <a:cs typeface="Arial" charset="0"/>
              </a:rPr>
              <a:t>Perfusion pressure</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a:extLst>
              <a:ext uri="{FF2B5EF4-FFF2-40B4-BE49-F238E27FC236}">
                <a16:creationId xmlns:a16="http://schemas.microsoft.com/office/drawing/2014/main" id="{A8D19052-C3E4-4F99-A54F-8C83A91DD6A1}"/>
              </a:ext>
            </a:extLst>
          </p:cNvPr>
          <p:cNvSpPr>
            <a:spLocks noGrp="1" noChangeArrowheads="1"/>
          </p:cNvSpPr>
          <p:nvPr>
            <p:ph type="title"/>
          </p:nvPr>
        </p:nvSpPr>
        <p:spPr/>
        <p:txBody>
          <a:bodyPr/>
          <a:lstStyle/>
          <a:p>
            <a:pPr eaLnBrk="1" hangingPunct="1">
              <a:defRPr/>
            </a:pPr>
            <a:r>
              <a:rPr lang="en-US" sz="4000">
                <a:ea typeface="ＭＳ Ｐゴシック" charset="-128"/>
              </a:rPr>
              <a:t>Treatment goals</a:t>
            </a:r>
          </a:p>
        </p:txBody>
      </p:sp>
      <p:sp>
        <p:nvSpPr>
          <p:cNvPr id="45058" name="Rectangle 3">
            <a:extLst>
              <a:ext uri="{FF2B5EF4-FFF2-40B4-BE49-F238E27FC236}">
                <a16:creationId xmlns:a16="http://schemas.microsoft.com/office/drawing/2014/main" id="{98CC0122-7996-4884-B33A-1632779772A9}"/>
              </a:ext>
            </a:extLst>
          </p:cNvPr>
          <p:cNvSpPr>
            <a:spLocks noGrp="1" noChangeArrowheads="1"/>
          </p:cNvSpPr>
          <p:nvPr>
            <p:ph idx="1"/>
          </p:nvPr>
        </p:nvSpPr>
        <p:spPr>
          <a:xfrm>
            <a:off x="457200" y="1600200"/>
            <a:ext cx="8229600" cy="1341438"/>
          </a:xfrm>
        </p:spPr>
        <p:txBody>
          <a:bodyPr/>
          <a:lstStyle/>
          <a:p>
            <a:pPr eaLnBrk="1" hangingPunct="1">
              <a:lnSpc>
                <a:spcPct val="90000"/>
              </a:lnSpc>
            </a:pPr>
            <a:r>
              <a:rPr lang="en-US" altLang="en-US" sz="2800">
                <a:cs typeface="Lucida Sans Unicode" panose="020B0602030504020204" pitchFamily="34" charset="0"/>
              </a:rPr>
              <a:t>cardiac output</a:t>
            </a:r>
          </a:p>
          <a:p>
            <a:pPr eaLnBrk="1" hangingPunct="1">
              <a:lnSpc>
                <a:spcPct val="90000"/>
              </a:lnSpc>
            </a:pPr>
            <a:r>
              <a:rPr lang="en-US" altLang="en-US" sz="2800">
                <a:cs typeface="Lucida Sans Unicode" panose="020B0602030504020204" pitchFamily="34" charset="0"/>
              </a:rPr>
              <a:t>blood pressure</a:t>
            </a:r>
          </a:p>
          <a:p>
            <a:pPr eaLnBrk="1" hangingPunct="1">
              <a:lnSpc>
                <a:spcPct val="90000"/>
              </a:lnSpc>
              <a:buFontTx/>
              <a:buNone/>
            </a:pPr>
            <a:endParaRPr lang="en-US" altLang="en-US" sz="2800">
              <a:cs typeface="Lucida Sans Unicode" panose="020B0602030504020204" pitchFamily="34" charset="0"/>
            </a:endParaRPr>
          </a:p>
        </p:txBody>
      </p:sp>
      <p:sp>
        <p:nvSpPr>
          <p:cNvPr id="390148" name="Line 4">
            <a:extLst>
              <a:ext uri="{FF2B5EF4-FFF2-40B4-BE49-F238E27FC236}">
                <a16:creationId xmlns:a16="http://schemas.microsoft.com/office/drawing/2014/main" id="{5236771C-61BA-494F-9507-531C7037A916}"/>
              </a:ext>
            </a:extLst>
          </p:cNvPr>
          <p:cNvSpPr>
            <a:spLocks noChangeShapeType="1"/>
          </p:cNvSpPr>
          <p:nvPr/>
        </p:nvSpPr>
        <p:spPr bwMode="auto">
          <a:xfrm>
            <a:off x="2438400" y="3381375"/>
            <a:ext cx="0" cy="28956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390149" name="Line 5">
            <a:extLst>
              <a:ext uri="{FF2B5EF4-FFF2-40B4-BE49-F238E27FC236}">
                <a16:creationId xmlns:a16="http://schemas.microsoft.com/office/drawing/2014/main" id="{BD466EC6-8D15-4BC1-B748-BC5490AD9FA6}"/>
              </a:ext>
            </a:extLst>
          </p:cNvPr>
          <p:cNvSpPr>
            <a:spLocks noChangeShapeType="1"/>
          </p:cNvSpPr>
          <p:nvPr/>
        </p:nvSpPr>
        <p:spPr bwMode="auto">
          <a:xfrm>
            <a:off x="2438400" y="6276975"/>
            <a:ext cx="45720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390150" name="Line 6">
            <a:extLst>
              <a:ext uri="{FF2B5EF4-FFF2-40B4-BE49-F238E27FC236}">
                <a16:creationId xmlns:a16="http://schemas.microsoft.com/office/drawing/2014/main" id="{629AEABE-3755-422A-A8FC-4266EA7CF37B}"/>
              </a:ext>
            </a:extLst>
          </p:cNvPr>
          <p:cNvSpPr>
            <a:spLocks noChangeShapeType="1"/>
          </p:cNvSpPr>
          <p:nvPr/>
        </p:nvSpPr>
        <p:spPr bwMode="auto">
          <a:xfrm>
            <a:off x="3581400" y="5057775"/>
            <a:ext cx="20574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390151" name="Line 7">
            <a:extLst>
              <a:ext uri="{FF2B5EF4-FFF2-40B4-BE49-F238E27FC236}">
                <a16:creationId xmlns:a16="http://schemas.microsoft.com/office/drawing/2014/main" id="{6ED153F8-C818-4329-8A92-BC37D9CCC272}"/>
              </a:ext>
            </a:extLst>
          </p:cNvPr>
          <p:cNvSpPr>
            <a:spLocks noChangeShapeType="1"/>
          </p:cNvSpPr>
          <p:nvPr/>
        </p:nvSpPr>
        <p:spPr bwMode="auto">
          <a:xfrm flipV="1">
            <a:off x="2819400" y="5057775"/>
            <a:ext cx="762000" cy="9144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390152" name="Line 8">
            <a:extLst>
              <a:ext uri="{FF2B5EF4-FFF2-40B4-BE49-F238E27FC236}">
                <a16:creationId xmlns:a16="http://schemas.microsoft.com/office/drawing/2014/main" id="{889FE035-FBD2-46DC-9A08-BFD6F667019E}"/>
              </a:ext>
            </a:extLst>
          </p:cNvPr>
          <p:cNvSpPr>
            <a:spLocks noChangeShapeType="1"/>
          </p:cNvSpPr>
          <p:nvPr/>
        </p:nvSpPr>
        <p:spPr bwMode="auto">
          <a:xfrm flipV="1">
            <a:off x="5638800" y="4143375"/>
            <a:ext cx="762000" cy="9144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390153" name="Text Box 9">
            <a:extLst>
              <a:ext uri="{FF2B5EF4-FFF2-40B4-BE49-F238E27FC236}">
                <a16:creationId xmlns:a16="http://schemas.microsoft.com/office/drawing/2014/main" id="{FBF3448D-8B6E-4AD9-88C8-7897328CA886}"/>
              </a:ext>
            </a:extLst>
          </p:cNvPr>
          <p:cNvSpPr txBox="1">
            <a:spLocks noChangeArrowheads="1"/>
          </p:cNvSpPr>
          <p:nvPr/>
        </p:nvSpPr>
        <p:spPr bwMode="auto">
          <a:xfrm rot="16200000">
            <a:off x="1493044" y="4706144"/>
            <a:ext cx="13462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a:latin typeface="Lucida Sans Unicode" charset="0"/>
                <a:ea typeface="ＭＳ Ｐゴシック" charset="0"/>
                <a:cs typeface="Arial" charset="0"/>
              </a:rPr>
              <a:t>Blood flow</a:t>
            </a:r>
          </a:p>
        </p:txBody>
      </p:sp>
      <p:sp>
        <p:nvSpPr>
          <p:cNvPr id="390154" name="Text Box 10">
            <a:extLst>
              <a:ext uri="{FF2B5EF4-FFF2-40B4-BE49-F238E27FC236}">
                <a16:creationId xmlns:a16="http://schemas.microsoft.com/office/drawing/2014/main" id="{AAA96639-3E81-470B-8A1F-ACB952FB9EAF}"/>
              </a:ext>
            </a:extLst>
          </p:cNvPr>
          <p:cNvSpPr txBox="1">
            <a:spLocks noChangeArrowheads="1"/>
          </p:cNvSpPr>
          <p:nvPr/>
        </p:nvSpPr>
        <p:spPr bwMode="auto">
          <a:xfrm>
            <a:off x="3530600" y="6262688"/>
            <a:ext cx="2252663"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a:latin typeface="Lucida Sans Unicode" charset="0"/>
                <a:ea typeface="ＭＳ Ｐゴシック" charset="0"/>
                <a:cs typeface="Arial" charset="0"/>
              </a:rPr>
              <a:t>Perfusion pressure</a:t>
            </a:r>
          </a:p>
        </p:txBody>
      </p:sp>
      <p:sp>
        <p:nvSpPr>
          <p:cNvPr id="390155" name="Freeform 11">
            <a:extLst>
              <a:ext uri="{FF2B5EF4-FFF2-40B4-BE49-F238E27FC236}">
                <a16:creationId xmlns:a16="http://schemas.microsoft.com/office/drawing/2014/main" id="{B5205912-A8CD-42E9-AFD3-63A2000AEFB5}"/>
              </a:ext>
            </a:extLst>
          </p:cNvPr>
          <p:cNvSpPr>
            <a:spLocks/>
          </p:cNvSpPr>
          <p:nvPr/>
        </p:nvSpPr>
        <p:spPr bwMode="auto">
          <a:xfrm>
            <a:off x="2743200" y="4191000"/>
            <a:ext cx="3581400" cy="2052638"/>
          </a:xfrm>
          <a:custGeom>
            <a:avLst/>
            <a:gdLst>
              <a:gd name="T0" fmla="*/ 0 w 2256"/>
              <a:gd name="T1" fmla="*/ 2052638 h 1293"/>
              <a:gd name="T2" fmla="*/ 990600 w 2256"/>
              <a:gd name="T3" fmla="*/ 990600 h 1293"/>
              <a:gd name="T4" fmla="*/ 2514600 w 2256"/>
              <a:gd name="T5" fmla="*/ 685800 h 1293"/>
              <a:gd name="T6" fmla="*/ 3581400 w 2256"/>
              <a:gd name="T7" fmla="*/ 0 h 12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56" h="1293">
                <a:moveTo>
                  <a:pt x="0" y="1293"/>
                </a:moveTo>
                <a:cubicBezTo>
                  <a:pt x="106" y="1182"/>
                  <a:pt x="360" y="768"/>
                  <a:pt x="624" y="624"/>
                </a:cubicBezTo>
                <a:cubicBezTo>
                  <a:pt x="888" y="480"/>
                  <a:pt x="1312" y="536"/>
                  <a:pt x="1584" y="432"/>
                </a:cubicBezTo>
                <a:cubicBezTo>
                  <a:pt x="1856" y="328"/>
                  <a:pt x="2144" y="72"/>
                  <a:pt x="2256" y="0"/>
                </a:cubicBezTo>
              </a:path>
            </a:pathLst>
          </a:custGeom>
          <a:noFill/>
          <a:ln w="38100" cap="flat" cmpd="sng">
            <a:solidFill>
              <a:srgbClr val="FFCC00"/>
            </a:solidFill>
            <a:prstDash val="solid"/>
            <a:round/>
            <a:headEnd/>
            <a:tailEnd/>
          </a:ln>
          <a:effectLst/>
          <a:extLst>
            <a:ext uri="{909E8E84-426E-40DD-AFC4-6F175D3DCCD1}">
              <a14:hiddenFill xmlns:a14="http://schemas.microsoft.com/office/drawing/2010/main">
                <a:solidFill>
                  <a:srgbClr val="CC6600"/>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AU"/>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a:extLst>
              <a:ext uri="{FF2B5EF4-FFF2-40B4-BE49-F238E27FC236}">
                <a16:creationId xmlns:a16="http://schemas.microsoft.com/office/drawing/2014/main" id="{6028481C-E85A-4BD2-9F7F-42D811AF4721}"/>
              </a:ext>
            </a:extLst>
          </p:cNvPr>
          <p:cNvSpPr>
            <a:spLocks noGrp="1" noChangeArrowheads="1"/>
          </p:cNvSpPr>
          <p:nvPr>
            <p:ph type="title"/>
          </p:nvPr>
        </p:nvSpPr>
        <p:spPr/>
        <p:txBody>
          <a:bodyPr>
            <a:normAutofit fontScale="90000"/>
          </a:bodyPr>
          <a:lstStyle/>
          <a:p>
            <a:pPr eaLnBrk="1" hangingPunct="1">
              <a:defRPr/>
            </a:pPr>
            <a:r>
              <a:rPr lang="en-US" sz="4000">
                <a:ea typeface="ＭＳ Ｐゴシック" charset="-128"/>
              </a:rPr>
              <a:t>Immediate resuscitation of the shocked patient</a:t>
            </a:r>
          </a:p>
        </p:txBody>
      </p:sp>
      <p:sp>
        <p:nvSpPr>
          <p:cNvPr id="47106" name="Rectangle 3">
            <a:extLst>
              <a:ext uri="{FF2B5EF4-FFF2-40B4-BE49-F238E27FC236}">
                <a16:creationId xmlns:a16="http://schemas.microsoft.com/office/drawing/2014/main" id="{0CB3A83D-1D1F-41D1-B153-E8F451E8F147}"/>
              </a:ext>
            </a:extLst>
          </p:cNvPr>
          <p:cNvSpPr>
            <a:spLocks noGrp="1" noChangeArrowheads="1"/>
          </p:cNvSpPr>
          <p:nvPr>
            <p:ph idx="1"/>
          </p:nvPr>
        </p:nvSpPr>
        <p:spPr/>
        <p:txBody>
          <a:bodyPr/>
          <a:lstStyle/>
          <a:p>
            <a:pPr eaLnBrk="1" hangingPunct="1"/>
            <a:r>
              <a:rPr lang="en-US" altLang="en-US" sz="2800"/>
              <a:t>Immediately life threatening hypotension</a:t>
            </a:r>
          </a:p>
          <a:p>
            <a:pPr lvl="1" eaLnBrk="1" hangingPunct="1"/>
            <a:r>
              <a:rPr lang="en-US" altLang="en-US" sz="2400"/>
              <a:t>Epinephrine 0.1 mg boluses</a:t>
            </a:r>
          </a:p>
          <a:p>
            <a:pPr lvl="1" eaLnBrk="1" hangingPunct="1"/>
            <a:r>
              <a:rPr lang="en-US" altLang="en-US" sz="2400"/>
              <a:t>Vasopressor infusion</a:t>
            </a:r>
          </a:p>
          <a:p>
            <a:pPr lvl="1" eaLnBrk="1" hangingPunct="1"/>
            <a:endParaRPr lang="en-US" altLang="en-US" sz="2400"/>
          </a:p>
          <a:p>
            <a:pPr eaLnBrk="1" hangingPunct="1"/>
            <a:r>
              <a:rPr lang="en-US" altLang="en-US" sz="2800"/>
              <a:t>Usually fluid</a:t>
            </a:r>
          </a:p>
          <a:p>
            <a:pPr eaLnBrk="1" hangingPunct="1"/>
            <a:r>
              <a:rPr lang="en-US" altLang="en-US" sz="2800"/>
              <a:t>BUT how much?</a:t>
            </a:r>
          </a:p>
          <a:p>
            <a:pPr lvl="1" eaLnBrk="1" hangingPunct="1"/>
            <a:r>
              <a:rPr lang="en-US" altLang="en-US" sz="2400"/>
              <a:t>Cause</a:t>
            </a:r>
          </a:p>
          <a:p>
            <a:pPr lvl="1" eaLnBrk="1" hangingPunct="1"/>
            <a:r>
              <a:rPr lang="en-US" altLang="en-US" sz="2400"/>
              <a:t>Treatment goals</a:t>
            </a:r>
          </a:p>
          <a:p>
            <a:pPr eaLnBrk="1" hangingPunct="1"/>
            <a:endParaRPr lang="en-US" altLang="en-US" sz="2800"/>
          </a:p>
          <a:p>
            <a:pPr eaLnBrk="1" hangingPunct="1"/>
            <a:endParaRPr lang="en-US" altLang="en-US" sz="280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a:extLst>
              <a:ext uri="{FF2B5EF4-FFF2-40B4-BE49-F238E27FC236}">
                <a16:creationId xmlns:a16="http://schemas.microsoft.com/office/drawing/2014/main" id="{4102C965-8737-47D4-A6C2-BED80C6758F9}"/>
              </a:ext>
            </a:extLst>
          </p:cNvPr>
          <p:cNvSpPr>
            <a:spLocks noGrp="1" noChangeArrowheads="1"/>
          </p:cNvSpPr>
          <p:nvPr>
            <p:ph type="title"/>
          </p:nvPr>
        </p:nvSpPr>
        <p:spPr/>
        <p:txBody>
          <a:bodyPr/>
          <a:lstStyle/>
          <a:p>
            <a:pPr eaLnBrk="1" hangingPunct="1">
              <a:defRPr/>
            </a:pPr>
            <a:r>
              <a:rPr lang="en-US" dirty="0">
                <a:ea typeface="ＭＳ Ｐゴシック" charset="-128"/>
              </a:rPr>
              <a:t>Case </a:t>
            </a:r>
          </a:p>
        </p:txBody>
      </p:sp>
      <p:sp>
        <p:nvSpPr>
          <p:cNvPr id="49154" name="Rectangle 3">
            <a:extLst>
              <a:ext uri="{FF2B5EF4-FFF2-40B4-BE49-F238E27FC236}">
                <a16:creationId xmlns:a16="http://schemas.microsoft.com/office/drawing/2014/main" id="{45A88968-0460-4C5A-A6D2-31DA21338C4F}"/>
              </a:ext>
            </a:extLst>
          </p:cNvPr>
          <p:cNvSpPr>
            <a:spLocks noGrp="1" noChangeArrowheads="1"/>
          </p:cNvSpPr>
          <p:nvPr>
            <p:ph idx="1"/>
          </p:nvPr>
        </p:nvSpPr>
        <p:spPr/>
        <p:txBody>
          <a:bodyPr/>
          <a:lstStyle/>
          <a:p>
            <a:pPr eaLnBrk="1" hangingPunct="1">
              <a:lnSpc>
                <a:spcPct val="90000"/>
              </a:lnSpc>
            </a:pPr>
            <a:r>
              <a:rPr lang="en-US" altLang="en-US"/>
              <a:t>Start fluid infusion</a:t>
            </a:r>
          </a:p>
          <a:p>
            <a:pPr eaLnBrk="1" hangingPunct="1">
              <a:lnSpc>
                <a:spcPct val="90000"/>
              </a:lnSpc>
            </a:pPr>
            <a:r>
              <a:rPr lang="en-US" altLang="en-US"/>
              <a:t>Give oxygen</a:t>
            </a:r>
          </a:p>
          <a:p>
            <a:pPr lvl="1" eaLnBrk="1" hangingPunct="1">
              <a:lnSpc>
                <a:spcPct val="90000"/>
              </a:lnSpc>
            </a:pPr>
            <a:r>
              <a:rPr lang="en-US" altLang="en-US"/>
              <a:t>Oxygenation status unclear at the moment</a:t>
            </a:r>
          </a:p>
          <a:p>
            <a:pPr eaLnBrk="1" hangingPunct="1">
              <a:lnSpc>
                <a:spcPct val="90000"/>
              </a:lnSpc>
            </a:pPr>
            <a:r>
              <a:rPr lang="en-US" altLang="en-US"/>
              <a:t>Investigations</a:t>
            </a:r>
          </a:p>
          <a:p>
            <a:pPr lvl="1" eaLnBrk="1" hangingPunct="1">
              <a:lnSpc>
                <a:spcPct val="90000"/>
              </a:lnSpc>
            </a:pPr>
            <a:r>
              <a:rPr lang="en-US" altLang="en-US"/>
              <a:t>ABG</a:t>
            </a:r>
          </a:p>
          <a:p>
            <a:pPr lvl="1" eaLnBrk="1" hangingPunct="1">
              <a:lnSpc>
                <a:spcPct val="90000"/>
              </a:lnSpc>
            </a:pPr>
            <a:r>
              <a:rPr lang="en-US" altLang="en-US"/>
              <a:t>ECG</a:t>
            </a:r>
          </a:p>
          <a:p>
            <a:pPr lvl="1" eaLnBrk="1" hangingPunct="1">
              <a:lnSpc>
                <a:spcPct val="90000"/>
              </a:lnSpc>
            </a:pPr>
            <a:r>
              <a:rPr lang="en-US" altLang="en-US"/>
              <a:t>Biochemistry, complete blood count</a:t>
            </a:r>
          </a:p>
          <a:p>
            <a:pPr lvl="1" eaLnBrk="1" hangingPunct="1">
              <a:lnSpc>
                <a:spcPct val="90000"/>
              </a:lnSpc>
            </a:pPr>
            <a:endParaRPr lang="en-US" altLang="en-US"/>
          </a:p>
        </p:txBody>
      </p:sp>
      <p:sp>
        <p:nvSpPr>
          <p:cNvPr id="376836" name="Oval 4">
            <a:extLst>
              <a:ext uri="{FF2B5EF4-FFF2-40B4-BE49-F238E27FC236}">
                <a16:creationId xmlns:a16="http://schemas.microsoft.com/office/drawing/2014/main" id="{270F7037-0A6B-4DCC-83D4-E36D9125CC8F}"/>
              </a:ext>
            </a:extLst>
          </p:cNvPr>
          <p:cNvSpPr>
            <a:spLocks noChangeArrowheads="1"/>
          </p:cNvSpPr>
          <p:nvPr/>
        </p:nvSpPr>
        <p:spPr bwMode="auto">
          <a:xfrm>
            <a:off x="79375" y="6632575"/>
            <a:ext cx="117475" cy="147638"/>
          </a:xfrm>
          <a:prstGeom prst="ellipse">
            <a:avLst/>
          </a:prstGeom>
          <a:solidFill>
            <a:schemeClr val="hlink"/>
          </a:solidFill>
          <a:ln w="12700">
            <a:solidFill>
              <a:srgbClr val="80008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antlatmi">
            <a:extLst>
              <a:ext uri="{FF2B5EF4-FFF2-40B4-BE49-F238E27FC236}">
                <a16:creationId xmlns:a16="http://schemas.microsoft.com/office/drawing/2014/main" id="{1C79ABD8-950A-4ADA-AD23-6E02FD4529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463"/>
          <a:stretch>
            <a:fillRect/>
          </a:stretch>
        </p:blipFill>
        <p:spPr bwMode="auto">
          <a:xfrm>
            <a:off x="0" y="66675"/>
            <a:ext cx="9144000" cy="671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6055" name="Oval 7">
            <a:extLst>
              <a:ext uri="{FF2B5EF4-FFF2-40B4-BE49-F238E27FC236}">
                <a16:creationId xmlns:a16="http://schemas.microsoft.com/office/drawing/2014/main" id="{C84E724C-0A7B-4F75-92C5-1CC439FC82E0}"/>
              </a:ext>
            </a:extLst>
          </p:cNvPr>
          <p:cNvSpPr>
            <a:spLocks noChangeArrowheads="1"/>
          </p:cNvSpPr>
          <p:nvPr/>
        </p:nvSpPr>
        <p:spPr bwMode="auto">
          <a:xfrm>
            <a:off x="79375" y="6632575"/>
            <a:ext cx="117475" cy="147638"/>
          </a:xfrm>
          <a:prstGeom prst="ellipse">
            <a:avLst/>
          </a:prstGeom>
          <a:solidFill>
            <a:schemeClr val="hlink"/>
          </a:solidFill>
          <a:ln w="12700">
            <a:solidFill>
              <a:srgbClr val="80008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a:extLst>
              <a:ext uri="{FF2B5EF4-FFF2-40B4-BE49-F238E27FC236}">
                <a16:creationId xmlns:a16="http://schemas.microsoft.com/office/drawing/2014/main" id="{640B296D-4804-4F55-BCE8-A26338ED3ABA}"/>
              </a:ext>
            </a:extLst>
          </p:cNvPr>
          <p:cNvSpPr>
            <a:spLocks noGrp="1" noChangeArrowheads="1"/>
          </p:cNvSpPr>
          <p:nvPr>
            <p:ph type="title"/>
          </p:nvPr>
        </p:nvSpPr>
        <p:spPr/>
        <p:txBody>
          <a:bodyPr/>
          <a:lstStyle/>
          <a:p>
            <a:pPr eaLnBrk="1" hangingPunct="1">
              <a:defRPr/>
            </a:pPr>
            <a:r>
              <a:rPr lang="en-US" sz="4000">
                <a:solidFill>
                  <a:schemeClr val="tx1"/>
                </a:solidFill>
                <a:ea typeface="ＭＳ Ｐゴシック" charset="-128"/>
              </a:rPr>
              <a:t>Increasing cardiac output</a:t>
            </a:r>
          </a:p>
        </p:txBody>
      </p:sp>
      <p:sp>
        <p:nvSpPr>
          <p:cNvPr id="53250" name="Rectangle 3">
            <a:extLst>
              <a:ext uri="{FF2B5EF4-FFF2-40B4-BE49-F238E27FC236}">
                <a16:creationId xmlns:a16="http://schemas.microsoft.com/office/drawing/2014/main" id="{C53A3B95-F377-49DB-A53A-869359D90FBB}"/>
              </a:ext>
            </a:extLst>
          </p:cNvPr>
          <p:cNvSpPr>
            <a:spLocks noGrp="1" noChangeArrowheads="1"/>
          </p:cNvSpPr>
          <p:nvPr>
            <p:ph idx="1"/>
          </p:nvPr>
        </p:nvSpPr>
        <p:spPr/>
        <p:txBody>
          <a:bodyPr/>
          <a:lstStyle/>
          <a:p>
            <a:pPr eaLnBrk="1" hangingPunct="1"/>
            <a:r>
              <a:rPr lang="en-US" altLang="en-US"/>
              <a:t>Starling relationship</a:t>
            </a:r>
          </a:p>
        </p:txBody>
      </p:sp>
      <p:sp>
        <p:nvSpPr>
          <p:cNvPr id="311300" name="Line 4">
            <a:extLst>
              <a:ext uri="{FF2B5EF4-FFF2-40B4-BE49-F238E27FC236}">
                <a16:creationId xmlns:a16="http://schemas.microsoft.com/office/drawing/2014/main" id="{4EBDBC96-89CA-4EEC-9E78-5AD55E016B0E}"/>
              </a:ext>
            </a:extLst>
          </p:cNvPr>
          <p:cNvSpPr>
            <a:spLocks noChangeShapeType="1"/>
          </p:cNvSpPr>
          <p:nvPr/>
        </p:nvSpPr>
        <p:spPr bwMode="auto">
          <a:xfrm>
            <a:off x="2133600" y="2895600"/>
            <a:ext cx="0" cy="29718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311301" name="Line 5">
            <a:extLst>
              <a:ext uri="{FF2B5EF4-FFF2-40B4-BE49-F238E27FC236}">
                <a16:creationId xmlns:a16="http://schemas.microsoft.com/office/drawing/2014/main" id="{7EE734BE-FF86-410E-8465-77327015956E}"/>
              </a:ext>
            </a:extLst>
          </p:cNvPr>
          <p:cNvSpPr>
            <a:spLocks noChangeShapeType="1"/>
          </p:cNvSpPr>
          <p:nvPr/>
        </p:nvSpPr>
        <p:spPr bwMode="auto">
          <a:xfrm>
            <a:off x="2133600" y="5867400"/>
            <a:ext cx="36576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311302" name="Text Box 6">
            <a:extLst>
              <a:ext uri="{FF2B5EF4-FFF2-40B4-BE49-F238E27FC236}">
                <a16:creationId xmlns:a16="http://schemas.microsoft.com/office/drawing/2014/main" id="{59222DB7-506C-428E-8D10-057A1CDAE123}"/>
              </a:ext>
            </a:extLst>
          </p:cNvPr>
          <p:cNvSpPr txBox="1">
            <a:spLocks noChangeArrowheads="1"/>
          </p:cNvSpPr>
          <p:nvPr/>
        </p:nvSpPr>
        <p:spPr bwMode="auto">
          <a:xfrm>
            <a:off x="3122613" y="5929313"/>
            <a:ext cx="1922462"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a:latin typeface="Lucida Sans Unicode" charset="0"/>
                <a:ea typeface="ＭＳ Ｐゴシック" charset="0"/>
                <a:cs typeface="Arial" charset="0"/>
              </a:rPr>
              <a:t>Volume loading</a:t>
            </a:r>
          </a:p>
        </p:txBody>
      </p:sp>
      <p:sp>
        <p:nvSpPr>
          <p:cNvPr id="311303" name="Text Box 7">
            <a:extLst>
              <a:ext uri="{FF2B5EF4-FFF2-40B4-BE49-F238E27FC236}">
                <a16:creationId xmlns:a16="http://schemas.microsoft.com/office/drawing/2014/main" id="{842B4502-18F4-41BD-A2E2-F2F2CAAE5421}"/>
              </a:ext>
            </a:extLst>
          </p:cNvPr>
          <p:cNvSpPr txBox="1">
            <a:spLocks noChangeArrowheads="1"/>
          </p:cNvSpPr>
          <p:nvPr/>
        </p:nvSpPr>
        <p:spPr bwMode="auto">
          <a:xfrm rot="16200000">
            <a:off x="1019175" y="4143376"/>
            <a:ext cx="1830387"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a:latin typeface="Lucida Sans Unicode" charset="0"/>
                <a:ea typeface="ＭＳ Ｐゴシック" charset="0"/>
                <a:cs typeface="Arial" charset="0"/>
              </a:rPr>
              <a:t>Cardiac output</a:t>
            </a:r>
          </a:p>
        </p:txBody>
      </p:sp>
      <p:sp>
        <p:nvSpPr>
          <p:cNvPr id="311305" name="Freeform 9">
            <a:extLst>
              <a:ext uri="{FF2B5EF4-FFF2-40B4-BE49-F238E27FC236}">
                <a16:creationId xmlns:a16="http://schemas.microsoft.com/office/drawing/2014/main" id="{B2BC8DF5-5117-480A-AF1E-9D4C374DF40A}"/>
              </a:ext>
            </a:extLst>
          </p:cNvPr>
          <p:cNvSpPr>
            <a:spLocks/>
          </p:cNvSpPr>
          <p:nvPr/>
        </p:nvSpPr>
        <p:spPr bwMode="auto">
          <a:xfrm>
            <a:off x="2667000" y="3276600"/>
            <a:ext cx="2667000" cy="2133600"/>
          </a:xfrm>
          <a:custGeom>
            <a:avLst/>
            <a:gdLst>
              <a:gd name="T0" fmla="*/ 0 w 1680"/>
              <a:gd name="T1" fmla="*/ 2133600 h 1344"/>
              <a:gd name="T2" fmla="*/ 1600200 w 1680"/>
              <a:gd name="T3" fmla="*/ 381000 h 1344"/>
              <a:gd name="T4" fmla="*/ 2667000 w 1680"/>
              <a:gd name="T5" fmla="*/ 0 h 1344"/>
              <a:gd name="T6" fmla="*/ 0 60000 65536"/>
              <a:gd name="T7" fmla="*/ 0 60000 65536"/>
              <a:gd name="T8" fmla="*/ 0 60000 65536"/>
            </a:gdLst>
            <a:ahLst/>
            <a:cxnLst>
              <a:cxn ang="T6">
                <a:pos x="T0" y="T1"/>
              </a:cxn>
              <a:cxn ang="T7">
                <a:pos x="T2" y="T3"/>
              </a:cxn>
              <a:cxn ang="T8">
                <a:pos x="T4" y="T5"/>
              </a:cxn>
            </a:cxnLst>
            <a:rect l="0" t="0" r="r" b="b"/>
            <a:pathLst>
              <a:path w="1680" h="1344">
                <a:moveTo>
                  <a:pt x="0" y="1344"/>
                </a:moveTo>
                <a:cubicBezTo>
                  <a:pt x="364" y="904"/>
                  <a:pt x="728" y="464"/>
                  <a:pt x="1008" y="240"/>
                </a:cubicBezTo>
                <a:cubicBezTo>
                  <a:pt x="1288" y="16"/>
                  <a:pt x="1484" y="8"/>
                  <a:pt x="1680" y="0"/>
                </a:cubicBezTo>
              </a:path>
            </a:pathLst>
          </a:custGeom>
          <a:noFill/>
          <a:ln w="12700" cap="flat" cmpd="sng">
            <a:solidFill>
              <a:srgbClr val="CC6600"/>
            </a:solidFill>
            <a:prstDash val="solid"/>
            <a:round/>
            <a:headEnd/>
            <a:tailEnd/>
          </a:ln>
          <a:effectLst/>
          <a:extLst>
            <a:ext uri="{909E8E84-426E-40DD-AFC4-6F175D3DCCD1}">
              <a14:hiddenFill xmlns:a14="http://schemas.microsoft.com/office/drawing/2010/main">
                <a:solidFill>
                  <a:srgbClr val="CC6600"/>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AU"/>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a:extLst>
              <a:ext uri="{FF2B5EF4-FFF2-40B4-BE49-F238E27FC236}">
                <a16:creationId xmlns:a16="http://schemas.microsoft.com/office/drawing/2014/main" id="{611A5437-ACD9-4A97-96E2-C065B154C2CB}"/>
              </a:ext>
            </a:extLst>
          </p:cNvPr>
          <p:cNvSpPr>
            <a:spLocks noGrp="1" noChangeArrowheads="1"/>
          </p:cNvSpPr>
          <p:nvPr>
            <p:ph type="title"/>
          </p:nvPr>
        </p:nvSpPr>
        <p:spPr/>
        <p:txBody>
          <a:bodyPr>
            <a:normAutofit fontScale="90000"/>
          </a:bodyPr>
          <a:lstStyle/>
          <a:p>
            <a:pPr eaLnBrk="1" hangingPunct="1">
              <a:defRPr/>
            </a:pPr>
            <a:r>
              <a:rPr lang="en-US" dirty="0">
                <a:ea typeface="ＭＳ Ｐゴシック" charset="-128"/>
              </a:rPr>
              <a:t>Cardiogenic shock compliance </a:t>
            </a:r>
            <a:br>
              <a:rPr lang="en-US" dirty="0">
                <a:ea typeface="ＭＳ Ｐゴシック" charset="-128"/>
              </a:rPr>
            </a:br>
            <a:r>
              <a:rPr lang="en-US" dirty="0">
                <a:ea typeface="ＭＳ Ｐゴシック" charset="-128"/>
              </a:rPr>
              <a:t>curve</a:t>
            </a:r>
          </a:p>
        </p:txBody>
      </p:sp>
      <p:sp>
        <p:nvSpPr>
          <p:cNvPr id="310275" name="Freeform 3">
            <a:extLst>
              <a:ext uri="{FF2B5EF4-FFF2-40B4-BE49-F238E27FC236}">
                <a16:creationId xmlns:a16="http://schemas.microsoft.com/office/drawing/2014/main" id="{D529BF64-E8DA-4A4E-B922-D088AD70EF05}"/>
              </a:ext>
            </a:extLst>
          </p:cNvPr>
          <p:cNvSpPr>
            <a:spLocks/>
          </p:cNvSpPr>
          <p:nvPr/>
        </p:nvSpPr>
        <p:spPr bwMode="auto">
          <a:xfrm>
            <a:off x="2438400" y="2209800"/>
            <a:ext cx="1588" cy="2905125"/>
          </a:xfrm>
          <a:custGeom>
            <a:avLst/>
            <a:gdLst>
              <a:gd name="T0" fmla="*/ 0 w 1"/>
              <a:gd name="T1" fmla="*/ 0 h 1830"/>
              <a:gd name="T2" fmla="*/ 1588 w 1"/>
              <a:gd name="T3" fmla="*/ 2905125 h 1830"/>
              <a:gd name="T4" fmla="*/ 0 60000 65536"/>
              <a:gd name="T5" fmla="*/ 0 60000 65536"/>
            </a:gdLst>
            <a:ahLst/>
            <a:cxnLst>
              <a:cxn ang="T4">
                <a:pos x="T0" y="T1"/>
              </a:cxn>
              <a:cxn ang="T5">
                <a:pos x="T2" y="T3"/>
              </a:cxn>
            </a:cxnLst>
            <a:rect l="0" t="0" r="r" b="b"/>
            <a:pathLst>
              <a:path w="1" h="1830">
                <a:moveTo>
                  <a:pt x="0" y="0"/>
                </a:moveTo>
                <a:lnTo>
                  <a:pt x="1" y="1830"/>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endParaRPr lang="en-AU"/>
          </a:p>
        </p:txBody>
      </p:sp>
      <p:sp>
        <p:nvSpPr>
          <p:cNvPr id="310276" name="Line 4">
            <a:extLst>
              <a:ext uri="{FF2B5EF4-FFF2-40B4-BE49-F238E27FC236}">
                <a16:creationId xmlns:a16="http://schemas.microsoft.com/office/drawing/2014/main" id="{4CED23BB-DB47-4D5D-94C6-62A9CD42486C}"/>
              </a:ext>
            </a:extLst>
          </p:cNvPr>
          <p:cNvSpPr>
            <a:spLocks noChangeShapeType="1"/>
          </p:cNvSpPr>
          <p:nvPr/>
        </p:nvSpPr>
        <p:spPr bwMode="auto">
          <a:xfrm>
            <a:off x="2438400" y="5114925"/>
            <a:ext cx="42672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310277" name="Text Box 5">
            <a:extLst>
              <a:ext uri="{FF2B5EF4-FFF2-40B4-BE49-F238E27FC236}">
                <a16:creationId xmlns:a16="http://schemas.microsoft.com/office/drawing/2014/main" id="{A32D8B60-173E-4F0F-8304-3CF90B0BD4EA}"/>
              </a:ext>
            </a:extLst>
          </p:cNvPr>
          <p:cNvSpPr txBox="1">
            <a:spLocks noChangeArrowheads="1"/>
          </p:cNvSpPr>
          <p:nvPr/>
        </p:nvSpPr>
        <p:spPr bwMode="auto">
          <a:xfrm>
            <a:off x="3200400" y="5405438"/>
            <a:ext cx="24765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a:latin typeface="Lucida Sans Unicode" charset="0"/>
                <a:ea typeface="ＭＳ Ｐゴシック" charset="0"/>
                <a:cs typeface="Arial" charset="0"/>
              </a:rPr>
              <a:t>End diastolic volume</a:t>
            </a:r>
          </a:p>
        </p:txBody>
      </p:sp>
      <p:sp>
        <p:nvSpPr>
          <p:cNvPr id="310278" name="Text Box 6">
            <a:extLst>
              <a:ext uri="{FF2B5EF4-FFF2-40B4-BE49-F238E27FC236}">
                <a16:creationId xmlns:a16="http://schemas.microsoft.com/office/drawing/2014/main" id="{F11136FC-24B0-48CE-B023-2EAF430773A5}"/>
              </a:ext>
            </a:extLst>
          </p:cNvPr>
          <p:cNvSpPr txBox="1">
            <a:spLocks noChangeArrowheads="1"/>
          </p:cNvSpPr>
          <p:nvPr/>
        </p:nvSpPr>
        <p:spPr bwMode="auto">
          <a:xfrm rot="16200000">
            <a:off x="699294" y="3386932"/>
            <a:ext cx="26289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a:latin typeface="Lucida Sans Unicode" charset="0"/>
                <a:ea typeface="ＭＳ Ｐゴシック" charset="0"/>
                <a:cs typeface="Arial" charset="0"/>
              </a:rPr>
              <a:t>End diastolic pressure</a:t>
            </a:r>
          </a:p>
        </p:txBody>
      </p:sp>
      <p:sp>
        <p:nvSpPr>
          <p:cNvPr id="310279" name="Freeform 7">
            <a:extLst>
              <a:ext uri="{FF2B5EF4-FFF2-40B4-BE49-F238E27FC236}">
                <a16:creationId xmlns:a16="http://schemas.microsoft.com/office/drawing/2014/main" id="{064CBC25-9190-4F13-A15C-695404D9CE20}"/>
              </a:ext>
            </a:extLst>
          </p:cNvPr>
          <p:cNvSpPr>
            <a:spLocks/>
          </p:cNvSpPr>
          <p:nvPr/>
        </p:nvSpPr>
        <p:spPr bwMode="auto">
          <a:xfrm>
            <a:off x="2590800" y="2371725"/>
            <a:ext cx="3505200" cy="2530475"/>
          </a:xfrm>
          <a:custGeom>
            <a:avLst/>
            <a:gdLst>
              <a:gd name="T0" fmla="*/ 0 w 2208"/>
              <a:gd name="T1" fmla="*/ 2514600 h 1594"/>
              <a:gd name="T2" fmla="*/ 1295400 w 2208"/>
              <a:gd name="T3" fmla="*/ 2514600 h 1594"/>
              <a:gd name="T4" fmla="*/ 1762125 w 2208"/>
              <a:gd name="T5" fmla="*/ 2486025 h 1594"/>
              <a:gd name="T6" fmla="*/ 2466975 w 2208"/>
              <a:gd name="T7" fmla="*/ 2247900 h 1594"/>
              <a:gd name="T8" fmla="*/ 3200400 w 2208"/>
              <a:gd name="T9" fmla="*/ 1447800 h 1594"/>
              <a:gd name="T10" fmla="*/ 3505200 w 2208"/>
              <a:gd name="T11" fmla="*/ 0 h 15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8" h="1594">
                <a:moveTo>
                  <a:pt x="0" y="1584"/>
                </a:moveTo>
                <a:cubicBezTo>
                  <a:pt x="320" y="1584"/>
                  <a:pt x="631" y="1587"/>
                  <a:pt x="816" y="1584"/>
                </a:cubicBezTo>
                <a:cubicBezTo>
                  <a:pt x="1001" y="1581"/>
                  <a:pt x="987" y="1594"/>
                  <a:pt x="1110" y="1566"/>
                </a:cubicBezTo>
                <a:cubicBezTo>
                  <a:pt x="1233" y="1538"/>
                  <a:pt x="1403" y="1525"/>
                  <a:pt x="1554" y="1416"/>
                </a:cubicBezTo>
                <a:cubicBezTo>
                  <a:pt x="1705" y="1307"/>
                  <a:pt x="1907" y="1148"/>
                  <a:pt x="2016" y="912"/>
                </a:cubicBezTo>
                <a:cubicBezTo>
                  <a:pt x="2125" y="676"/>
                  <a:pt x="2168" y="332"/>
                  <a:pt x="2208" y="0"/>
                </a:cubicBezTo>
              </a:path>
            </a:pathLst>
          </a:custGeom>
          <a:noFill/>
          <a:ln w="28575" cap="flat" cmpd="sng">
            <a:solidFill>
              <a:srgbClr val="FF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endParaRPr lang="en-AU"/>
          </a:p>
        </p:txBody>
      </p:sp>
      <p:sp>
        <p:nvSpPr>
          <p:cNvPr id="310280" name="Line 8">
            <a:extLst>
              <a:ext uri="{FF2B5EF4-FFF2-40B4-BE49-F238E27FC236}">
                <a16:creationId xmlns:a16="http://schemas.microsoft.com/office/drawing/2014/main" id="{71BE36DA-1456-46E1-A68B-6B80ADF15FD3}"/>
              </a:ext>
            </a:extLst>
          </p:cNvPr>
          <p:cNvSpPr>
            <a:spLocks noChangeShapeType="1"/>
          </p:cNvSpPr>
          <p:nvPr/>
        </p:nvSpPr>
        <p:spPr bwMode="auto">
          <a:xfrm>
            <a:off x="2438400" y="4200525"/>
            <a:ext cx="4267200"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310281" name="Text Box 9">
            <a:extLst>
              <a:ext uri="{FF2B5EF4-FFF2-40B4-BE49-F238E27FC236}">
                <a16:creationId xmlns:a16="http://schemas.microsoft.com/office/drawing/2014/main" id="{49941BC5-9FC0-4594-B391-603DFCCC9D7F}"/>
              </a:ext>
            </a:extLst>
          </p:cNvPr>
          <p:cNvSpPr txBox="1">
            <a:spLocks noChangeArrowheads="1"/>
          </p:cNvSpPr>
          <p:nvPr/>
        </p:nvSpPr>
        <p:spPr bwMode="auto">
          <a:xfrm>
            <a:off x="6765925" y="3971925"/>
            <a:ext cx="1463675"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en-US">
                <a:latin typeface="Lucida Sans Unicode" charset="0"/>
                <a:ea typeface="ＭＳ Ｐゴシック" charset="0"/>
                <a:cs typeface="Arial" charset="0"/>
              </a:rPr>
              <a:t>Pulmonary</a:t>
            </a:r>
            <a:br>
              <a:rPr lang="en-US">
                <a:latin typeface="Lucida Sans Unicode" charset="0"/>
                <a:ea typeface="ＭＳ Ｐゴシック" charset="0"/>
                <a:cs typeface="Arial" charset="0"/>
              </a:rPr>
            </a:br>
            <a:r>
              <a:rPr lang="en-US">
                <a:latin typeface="Lucida Sans Unicode" charset="0"/>
                <a:ea typeface="ＭＳ Ｐゴシック" charset="0"/>
                <a:cs typeface="Arial" charset="0"/>
              </a:rPr>
              <a:t>oedema</a:t>
            </a:r>
          </a:p>
        </p:txBody>
      </p:sp>
      <p:sp>
        <p:nvSpPr>
          <p:cNvPr id="310282" name="Freeform 10">
            <a:extLst>
              <a:ext uri="{FF2B5EF4-FFF2-40B4-BE49-F238E27FC236}">
                <a16:creationId xmlns:a16="http://schemas.microsoft.com/office/drawing/2014/main" id="{7972D616-B172-402C-8851-032C089DBC84}"/>
              </a:ext>
            </a:extLst>
          </p:cNvPr>
          <p:cNvSpPr>
            <a:spLocks/>
          </p:cNvSpPr>
          <p:nvPr/>
        </p:nvSpPr>
        <p:spPr bwMode="auto">
          <a:xfrm>
            <a:off x="2609850" y="2362200"/>
            <a:ext cx="2971800" cy="2098675"/>
          </a:xfrm>
          <a:custGeom>
            <a:avLst/>
            <a:gdLst>
              <a:gd name="T0" fmla="*/ 0 w 1872"/>
              <a:gd name="T1" fmla="*/ 2066925 h 1322"/>
              <a:gd name="T2" fmla="*/ 819150 w 1872"/>
              <a:gd name="T3" fmla="*/ 2066925 h 1322"/>
              <a:gd name="T4" fmla="*/ 1543050 w 1872"/>
              <a:gd name="T5" fmla="*/ 2047875 h 1322"/>
              <a:gd name="T6" fmla="*/ 2152650 w 1872"/>
              <a:gd name="T7" fmla="*/ 1762125 h 1322"/>
              <a:gd name="T8" fmla="*/ 2724150 w 1872"/>
              <a:gd name="T9" fmla="*/ 1000125 h 1322"/>
              <a:gd name="T10" fmla="*/ 2971800 w 1872"/>
              <a:gd name="T11" fmla="*/ 0 h 13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72" h="1322">
                <a:moveTo>
                  <a:pt x="0" y="1302"/>
                </a:moveTo>
                <a:cubicBezTo>
                  <a:pt x="86" y="1303"/>
                  <a:pt x="354" y="1304"/>
                  <a:pt x="516" y="1302"/>
                </a:cubicBezTo>
                <a:cubicBezTo>
                  <a:pt x="678" y="1300"/>
                  <a:pt x="832" y="1322"/>
                  <a:pt x="972" y="1290"/>
                </a:cubicBezTo>
                <a:cubicBezTo>
                  <a:pt x="1112" y="1258"/>
                  <a:pt x="1232" y="1220"/>
                  <a:pt x="1356" y="1110"/>
                </a:cubicBezTo>
                <a:cubicBezTo>
                  <a:pt x="1480" y="1000"/>
                  <a:pt x="1630" y="815"/>
                  <a:pt x="1716" y="630"/>
                </a:cubicBezTo>
                <a:cubicBezTo>
                  <a:pt x="1802" y="445"/>
                  <a:pt x="1840" y="131"/>
                  <a:pt x="1872" y="0"/>
                </a:cubicBezTo>
              </a:path>
            </a:pathLst>
          </a:custGeom>
          <a:noFill/>
          <a:ln w="28575" cap="flat" cmpd="sng">
            <a:solidFill>
              <a:srgbClr val="FFCC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endParaRPr lang="en-AU"/>
          </a:p>
        </p:txBody>
      </p:sp>
      <p:sp>
        <p:nvSpPr>
          <p:cNvPr id="310283" name="Line 11">
            <a:extLst>
              <a:ext uri="{FF2B5EF4-FFF2-40B4-BE49-F238E27FC236}">
                <a16:creationId xmlns:a16="http://schemas.microsoft.com/office/drawing/2014/main" id="{3F87F8BD-C868-42AC-AB53-E4185661EA80}"/>
              </a:ext>
            </a:extLst>
          </p:cNvPr>
          <p:cNvSpPr>
            <a:spLocks noChangeShapeType="1"/>
          </p:cNvSpPr>
          <p:nvPr/>
        </p:nvSpPr>
        <p:spPr bwMode="auto">
          <a:xfrm>
            <a:off x="3581400" y="4429125"/>
            <a:ext cx="0" cy="457200"/>
          </a:xfrm>
          <a:prstGeom prst="line">
            <a:avLst/>
          </a:prstGeom>
          <a:noFill/>
          <a:ln w="12700">
            <a:solidFill>
              <a:schemeClr val="tx1"/>
            </a:solidFill>
            <a:prstDash val="dash"/>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8" name="Rectangle 4">
            <a:extLst>
              <a:ext uri="{FF2B5EF4-FFF2-40B4-BE49-F238E27FC236}">
                <a16:creationId xmlns:a16="http://schemas.microsoft.com/office/drawing/2014/main" id="{82A45791-77D2-488F-9AF7-6C35576CE669}"/>
              </a:ext>
            </a:extLst>
          </p:cNvPr>
          <p:cNvSpPr>
            <a:spLocks noGrp="1" noChangeArrowheads="1"/>
          </p:cNvSpPr>
          <p:nvPr>
            <p:ph type="title"/>
          </p:nvPr>
        </p:nvSpPr>
        <p:spPr/>
        <p:txBody>
          <a:bodyPr/>
          <a:lstStyle/>
          <a:p>
            <a:pPr eaLnBrk="1" hangingPunct="1">
              <a:defRPr/>
            </a:pPr>
            <a:r>
              <a:rPr lang="en-US">
                <a:ea typeface="ＭＳ Ｐゴシック" charset="-128"/>
              </a:rPr>
              <a:t>Shock</a:t>
            </a:r>
          </a:p>
        </p:txBody>
      </p:sp>
      <p:sp>
        <p:nvSpPr>
          <p:cNvPr id="22530" name="Rectangle 5">
            <a:extLst>
              <a:ext uri="{FF2B5EF4-FFF2-40B4-BE49-F238E27FC236}">
                <a16:creationId xmlns:a16="http://schemas.microsoft.com/office/drawing/2014/main" id="{AD598307-4E39-449D-A362-CB399CE58867}"/>
              </a:ext>
            </a:extLst>
          </p:cNvPr>
          <p:cNvSpPr>
            <a:spLocks noGrp="1" noChangeArrowheads="1"/>
          </p:cNvSpPr>
          <p:nvPr>
            <p:ph idx="1"/>
          </p:nvPr>
        </p:nvSpPr>
        <p:spPr/>
        <p:txBody>
          <a:bodyPr/>
          <a:lstStyle/>
          <a:p>
            <a:pPr eaLnBrk="1" hangingPunct="1"/>
            <a:endParaRPr lang="en-US" altLang="en-US"/>
          </a:p>
          <a:p>
            <a:pPr eaLnBrk="1" hangingPunct="1"/>
            <a:endParaRPr lang="en-US" altLang="en-US"/>
          </a:p>
          <a:p>
            <a:pPr eaLnBrk="1" hangingPunct="1"/>
            <a:r>
              <a:rPr lang="en-US" altLang="en-US"/>
              <a:t>State in which there is inadequate blood flow to the tissues to meet demand.</a:t>
            </a:r>
          </a:p>
          <a:p>
            <a:pPr eaLnBrk="1" hangingPunct="1"/>
            <a:r>
              <a:rPr lang="en-US" altLang="en-US" b="1" i="1"/>
              <a:t>Hypotension need not be present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a:extLst>
              <a:ext uri="{FF2B5EF4-FFF2-40B4-BE49-F238E27FC236}">
                <a16:creationId xmlns:a16="http://schemas.microsoft.com/office/drawing/2014/main" id="{134D3279-04B0-4BB3-B1F1-D724A4586C6E}"/>
              </a:ext>
            </a:extLst>
          </p:cNvPr>
          <p:cNvSpPr>
            <a:spLocks noGrp="1" noChangeArrowheads="1"/>
          </p:cNvSpPr>
          <p:nvPr>
            <p:ph type="title"/>
          </p:nvPr>
        </p:nvSpPr>
        <p:spPr/>
        <p:txBody>
          <a:bodyPr/>
          <a:lstStyle/>
          <a:p>
            <a:pPr eaLnBrk="1" hangingPunct="1">
              <a:defRPr/>
            </a:pPr>
            <a:r>
              <a:rPr lang="en-US" sz="4000" dirty="0">
                <a:ea typeface="ＭＳ Ｐゴシック" charset="-128"/>
              </a:rPr>
              <a:t>What if fluids are not enough?</a:t>
            </a:r>
          </a:p>
        </p:txBody>
      </p:sp>
      <p:sp>
        <p:nvSpPr>
          <p:cNvPr id="57346" name="Rectangle 3">
            <a:extLst>
              <a:ext uri="{FF2B5EF4-FFF2-40B4-BE49-F238E27FC236}">
                <a16:creationId xmlns:a16="http://schemas.microsoft.com/office/drawing/2014/main" id="{C8ED666F-7AEC-4F56-92F8-AF7D80CBFC1C}"/>
              </a:ext>
            </a:extLst>
          </p:cNvPr>
          <p:cNvSpPr>
            <a:spLocks noGrp="1" noChangeArrowheads="1"/>
          </p:cNvSpPr>
          <p:nvPr>
            <p:ph idx="1"/>
          </p:nvPr>
        </p:nvSpPr>
        <p:spPr>
          <a:xfrm>
            <a:off x="685800" y="1981200"/>
            <a:ext cx="7772400" cy="4191000"/>
          </a:xfrm>
        </p:spPr>
        <p:txBody>
          <a:bodyPr/>
          <a:lstStyle/>
          <a:p>
            <a:pPr eaLnBrk="1" hangingPunct="1"/>
            <a:r>
              <a:rPr lang="en-US" altLang="en-US">
                <a:cs typeface="Lucida Sans Unicode" panose="020B0602030504020204" pitchFamily="34" charset="0"/>
              </a:rPr>
              <a:t>Inadequate cardiac output</a:t>
            </a:r>
          </a:p>
          <a:p>
            <a:pPr lvl="1" eaLnBrk="1" hangingPunct="1"/>
            <a:r>
              <a:rPr lang="en-US" altLang="en-US">
                <a:cs typeface="Lucida Sans Unicode" panose="020B0602030504020204" pitchFamily="34" charset="0"/>
              </a:rPr>
              <a:t>Inotrope</a:t>
            </a:r>
          </a:p>
          <a:p>
            <a:pPr eaLnBrk="1" hangingPunct="1"/>
            <a:r>
              <a:rPr lang="en-US" altLang="en-US">
                <a:cs typeface="Lucida Sans Unicode" panose="020B0602030504020204" pitchFamily="34" charset="0"/>
              </a:rPr>
              <a:t>Inadequate blood pressure</a:t>
            </a:r>
          </a:p>
          <a:p>
            <a:pPr lvl="1" eaLnBrk="1" hangingPunct="1"/>
            <a:r>
              <a:rPr lang="en-US" altLang="en-US">
                <a:cs typeface="Lucida Sans Unicode" panose="020B0602030504020204" pitchFamily="34" charset="0"/>
              </a:rPr>
              <a:t>Vasopressor</a:t>
            </a:r>
          </a:p>
          <a:p>
            <a:pPr eaLnBrk="1" hangingPunct="1"/>
            <a:endParaRPr lang="en-US" altLang="en-US">
              <a:cs typeface="Lucida Sans Unicode" panose="020B0602030504020204"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a:extLst>
              <a:ext uri="{FF2B5EF4-FFF2-40B4-BE49-F238E27FC236}">
                <a16:creationId xmlns:a16="http://schemas.microsoft.com/office/drawing/2014/main" id="{593AFC4C-72BD-45E4-8538-15F7F8ADB6AB}"/>
              </a:ext>
            </a:extLst>
          </p:cNvPr>
          <p:cNvSpPr>
            <a:spLocks noGrp="1" noChangeArrowheads="1"/>
          </p:cNvSpPr>
          <p:nvPr>
            <p:ph type="title"/>
          </p:nvPr>
        </p:nvSpPr>
        <p:spPr/>
        <p:txBody>
          <a:bodyPr/>
          <a:lstStyle/>
          <a:p>
            <a:pPr eaLnBrk="1" hangingPunct="1">
              <a:defRPr/>
            </a:pPr>
            <a:r>
              <a:rPr lang="en-US">
                <a:ea typeface="ＭＳ Ｐゴシック" charset="-128"/>
              </a:rPr>
              <a:t>Cardiogenic</a:t>
            </a:r>
          </a:p>
        </p:txBody>
      </p:sp>
      <p:sp>
        <p:nvSpPr>
          <p:cNvPr id="59394" name="Rectangle 3">
            <a:extLst>
              <a:ext uri="{FF2B5EF4-FFF2-40B4-BE49-F238E27FC236}">
                <a16:creationId xmlns:a16="http://schemas.microsoft.com/office/drawing/2014/main" id="{B286AD03-D176-46D2-9BBC-39B1EE80931B}"/>
              </a:ext>
            </a:extLst>
          </p:cNvPr>
          <p:cNvSpPr>
            <a:spLocks noGrp="1" noChangeArrowheads="1"/>
          </p:cNvSpPr>
          <p:nvPr>
            <p:ph idx="1"/>
          </p:nvPr>
        </p:nvSpPr>
        <p:spPr/>
        <p:txBody>
          <a:bodyPr/>
          <a:lstStyle/>
          <a:p>
            <a:pPr eaLnBrk="1" hangingPunct="1"/>
            <a:r>
              <a:rPr lang="en-US" altLang="en-US" sz="2800"/>
              <a:t>Aims:</a:t>
            </a:r>
          </a:p>
          <a:p>
            <a:pPr lvl="1" eaLnBrk="1" hangingPunct="1"/>
            <a:r>
              <a:rPr lang="en-US" altLang="en-US" sz="2400"/>
              <a:t>Adequate diastolic pressure without tachycardia</a:t>
            </a:r>
          </a:p>
          <a:p>
            <a:pPr lvl="1" eaLnBrk="1" hangingPunct="1"/>
            <a:r>
              <a:rPr lang="en-US" altLang="en-US" sz="2400"/>
              <a:t>Increase cardiac output</a:t>
            </a:r>
          </a:p>
          <a:p>
            <a:pPr eaLnBrk="1" hangingPunct="1"/>
            <a:r>
              <a:rPr lang="en-US" altLang="en-US" sz="2800"/>
              <a:t>Normotensive patient with poor peripheral perfusion</a:t>
            </a:r>
          </a:p>
          <a:p>
            <a:pPr lvl="1" eaLnBrk="1" hangingPunct="1"/>
            <a:r>
              <a:rPr lang="en-US" altLang="en-US" sz="2400"/>
              <a:t>Dobutamine infusion</a:t>
            </a:r>
          </a:p>
          <a:p>
            <a:pPr eaLnBrk="1" hangingPunct="1"/>
            <a:r>
              <a:rPr lang="en-US" altLang="en-US" sz="2800"/>
              <a:t>Hypotensive patient</a:t>
            </a:r>
          </a:p>
          <a:p>
            <a:pPr lvl="1" eaLnBrk="1" hangingPunct="1"/>
            <a:r>
              <a:rPr lang="en-US" altLang="en-US" sz="2400"/>
              <a:t>Norepinephrine infusion</a:t>
            </a:r>
          </a:p>
          <a:p>
            <a:pPr lvl="1" eaLnBrk="1" hangingPunct="1"/>
            <a:endParaRPr lang="en-US" altLang="en-US" sz="2400"/>
          </a:p>
          <a:p>
            <a:pPr lvl="1" eaLnBrk="1" hangingPunct="1"/>
            <a:endParaRPr lang="en-US" altLang="en-US" sz="240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a:extLst>
              <a:ext uri="{FF2B5EF4-FFF2-40B4-BE49-F238E27FC236}">
                <a16:creationId xmlns:a16="http://schemas.microsoft.com/office/drawing/2014/main" id="{62E93055-7A07-499C-B154-DB78A5611DDD}"/>
              </a:ext>
            </a:extLst>
          </p:cNvPr>
          <p:cNvSpPr>
            <a:spLocks noGrp="1" noChangeArrowheads="1"/>
          </p:cNvSpPr>
          <p:nvPr>
            <p:ph type="title"/>
          </p:nvPr>
        </p:nvSpPr>
        <p:spPr/>
        <p:txBody>
          <a:bodyPr/>
          <a:lstStyle/>
          <a:p>
            <a:pPr eaLnBrk="1" hangingPunct="1">
              <a:defRPr/>
            </a:pPr>
            <a:r>
              <a:rPr lang="en-US" dirty="0">
                <a:ea typeface="ＭＳ Ｐゴシック" charset="-128"/>
              </a:rPr>
              <a:t>Dobutamine</a:t>
            </a:r>
          </a:p>
        </p:txBody>
      </p:sp>
      <p:sp>
        <p:nvSpPr>
          <p:cNvPr id="63490" name="Rectangle 3">
            <a:extLst>
              <a:ext uri="{FF2B5EF4-FFF2-40B4-BE49-F238E27FC236}">
                <a16:creationId xmlns:a16="http://schemas.microsoft.com/office/drawing/2014/main" id="{CA667BF4-5448-488C-8DFC-74B6AE27FC10}"/>
              </a:ext>
            </a:extLst>
          </p:cNvPr>
          <p:cNvSpPr>
            <a:spLocks noGrp="1" noChangeArrowheads="1"/>
          </p:cNvSpPr>
          <p:nvPr>
            <p:ph idx="1"/>
          </p:nvPr>
        </p:nvSpPr>
        <p:spPr/>
        <p:txBody>
          <a:bodyPr/>
          <a:lstStyle/>
          <a:p>
            <a:pPr eaLnBrk="1" hangingPunct="1"/>
            <a:r>
              <a:rPr lang="en-US" altLang="en-US" dirty="0"/>
              <a:t>A direct acting synthetic catecholamine.</a:t>
            </a:r>
          </a:p>
          <a:p>
            <a:pPr eaLnBrk="1" hangingPunct="1"/>
            <a:r>
              <a:rPr lang="el-GR" altLang="en-US" dirty="0"/>
              <a:t>Β</a:t>
            </a:r>
            <a:r>
              <a:rPr lang="en-US" altLang="en-US" dirty="0"/>
              <a:t>1 effects predominate but it retains a small effect at β2 adrenoreceptors</a:t>
            </a:r>
          </a:p>
          <a:p>
            <a:pPr eaLnBrk="1" hangingPunct="1">
              <a:buFont typeface="Wingdings 2" panose="05020102010507070707" pitchFamily="18" charset="2"/>
              <a:buNone/>
            </a:pPr>
            <a:endParaRPr lang="en-US" altLang="en-US" dirty="0"/>
          </a:p>
          <a:p>
            <a:pPr eaLnBrk="1" hangingPunct="1"/>
            <a:r>
              <a:rPr lang="en-US" altLang="en-US" dirty="0"/>
              <a:t>Used to augment low cardiac output states associated with MI, cardiac surgery and cardiogenic shock. (0.5 -20ug/kg/min)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49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a:extLst>
              <a:ext uri="{FF2B5EF4-FFF2-40B4-BE49-F238E27FC236}">
                <a16:creationId xmlns:a16="http://schemas.microsoft.com/office/drawing/2014/main" id="{DE407BD7-372E-4B1E-82CB-FA42840A367D}"/>
              </a:ext>
            </a:extLst>
          </p:cNvPr>
          <p:cNvSpPr>
            <a:spLocks noGrp="1" noChangeArrowheads="1"/>
          </p:cNvSpPr>
          <p:nvPr>
            <p:ph type="title"/>
          </p:nvPr>
        </p:nvSpPr>
        <p:spPr/>
        <p:txBody>
          <a:bodyPr/>
          <a:lstStyle/>
          <a:p>
            <a:pPr eaLnBrk="1" hangingPunct="1">
              <a:defRPr/>
            </a:pPr>
            <a:r>
              <a:rPr lang="en-US" dirty="0" err="1">
                <a:ea typeface="ＭＳ Ｐゴシック" charset="-128"/>
              </a:rPr>
              <a:t>Dobutamine</a:t>
            </a:r>
            <a:r>
              <a:rPr lang="en-US" dirty="0">
                <a:ea typeface="ＭＳ Ｐゴシック" charset="-128"/>
              </a:rPr>
              <a:t> effects</a:t>
            </a:r>
          </a:p>
        </p:txBody>
      </p:sp>
      <p:sp>
        <p:nvSpPr>
          <p:cNvPr id="63490" name="Rectangle 3">
            <a:extLst>
              <a:ext uri="{FF2B5EF4-FFF2-40B4-BE49-F238E27FC236}">
                <a16:creationId xmlns:a16="http://schemas.microsoft.com/office/drawing/2014/main" id="{CF0ED455-CD48-4A0B-A178-38702AEA5C6E}"/>
              </a:ext>
            </a:extLst>
          </p:cNvPr>
          <p:cNvSpPr>
            <a:spLocks noGrp="1" noChangeArrowheads="1"/>
          </p:cNvSpPr>
          <p:nvPr>
            <p:ph idx="1"/>
          </p:nvPr>
        </p:nvSpPr>
        <p:spPr>
          <a:xfrm>
            <a:off x="457200" y="1493197"/>
            <a:ext cx="8229600" cy="4907604"/>
          </a:xfrm>
        </p:spPr>
        <p:txBody>
          <a:bodyPr/>
          <a:lstStyle/>
          <a:p>
            <a:pPr eaLnBrk="1" hangingPunct="1"/>
            <a:r>
              <a:rPr lang="el-GR" altLang="en-US" sz="3000" dirty="0"/>
              <a:t>Β</a:t>
            </a:r>
            <a:r>
              <a:rPr lang="en-US" altLang="en-US" sz="3000" dirty="0"/>
              <a:t>1 receptor stimulation results in increased contractility(inotropic), heart rate(chronotropic) and myocardial oxygen requirement.</a:t>
            </a:r>
          </a:p>
          <a:p>
            <a:pPr eaLnBrk="1" hangingPunct="1"/>
            <a:r>
              <a:rPr lang="en-US" altLang="en-US" sz="3000" dirty="0"/>
              <a:t>BP may increase despite reduction in SVR via B2 stimulation</a:t>
            </a:r>
          </a:p>
          <a:p>
            <a:pPr eaLnBrk="1" hangingPunct="1"/>
            <a:r>
              <a:rPr lang="en-US" altLang="en-US" sz="3000" dirty="0"/>
              <a:t>Pro arrhythmic – increased AV conduction (dromotropic)</a:t>
            </a:r>
          </a:p>
          <a:p>
            <a:pPr eaLnBrk="1" hangingPunct="1"/>
            <a:r>
              <a:rPr lang="en-US" altLang="en-US" sz="3000" dirty="0"/>
              <a:t>Avoid in cardiac outflow obstruction</a:t>
            </a:r>
          </a:p>
          <a:p>
            <a:pPr eaLnBrk="1" hangingPunct="1"/>
            <a:r>
              <a:rPr lang="en-US" altLang="en-US" sz="3000" dirty="0"/>
              <a:t>No effect on splanchnic blood flow. Urine output may increase from increased CO.  </a:t>
            </a:r>
          </a:p>
          <a:p>
            <a:pPr eaLnBrk="1" hangingPunct="1">
              <a:buFont typeface="Wingdings 2" panose="05020102010507070707" pitchFamily="18" charset="2"/>
              <a:buNone/>
            </a:pPr>
            <a:endParaRPr lang="en-US" altLang="en-US" dirty="0"/>
          </a:p>
          <a:p>
            <a:pPr eaLnBrk="1" hangingPunct="1">
              <a:buFont typeface="Wingdings 2" panose="05020102010507070707" pitchFamily="18" charset="2"/>
              <a:buNone/>
            </a:pPr>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349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349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349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34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a:extLst>
              <a:ext uri="{FF2B5EF4-FFF2-40B4-BE49-F238E27FC236}">
                <a16:creationId xmlns:a16="http://schemas.microsoft.com/office/drawing/2014/main" id="{FB3900F9-F18C-4B37-B04D-348C3873BBF5}"/>
              </a:ext>
            </a:extLst>
          </p:cNvPr>
          <p:cNvSpPr>
            <a:spLocks noGrp="1" noChangeArrowheads="1"/>
          </p:cNvSpPr>
          <p:nvPr>
            <p:ph type="title"/>
          </p:nvPr>
        </p:nvSpPr>
        <p:spPr/>
        <p:txBody>
          <a:bodyPr/>
          <a:lstStyle/>
          <a:p>
            <a:pPr eaLnBrk="1" hangingPunct="1">
              <a:defRPr/>
            </a:pPr>
            <a:r>
              <a:rPr lang="en-US" dirty="0" err="1">
                <a:ea typeface="ＭＳ Ｐゴシック" charset="-128"/>
              </a:rPr>
              <a:t>Dobutamine</a:t>
            </a:r>
            <a:r>
              <a:rPr lang="en-US" dirty="0">
                <a:ea typeface="ＭＳ Ｐゴシック" charset="-128"/>
              </a:rPr>
              <a:t> Kinetics</a:t>
            </a:r>
          </a:p>
        </p:txBody>
      </p:sp>
      <p:sp>
        <p:nvSpPr>
          <p:cNvPr id="63490" name="Rectangle 3">
            <a:extLst>
              <a:ext uri="{FF2B5EF4-FFF2-40B4-BE49-F238E27FC236}">
                <a16:creationId xmlns:a16="http://schemas.microsoft.com/office/drawing/2014/main" id="{BEA5AD3C-070F-4F2E-A6EE-517E28B3AB05}"/>
              </a:ext>
            </a:extLst>
          </p:cNvPr>
          <p:cNvSpPr>
            <a:spLocks noGrp="1" noChangeArrowheads="1"/>
          </p:cNvSpPr>
          <p:nvPr>
            <p:ph idx="1"/>
          </p:nvPr>
        </p:nvSpPr>
        <p:spPr/>
        <p:txBody>
          <a:bodyPr/>
          <a:lstStyle/>
          <a:p>
            <a:pPr eaLnBrk="1" hangingPunct="1">
              <a:buFont typeface="Wingdings 2" charset="0"/>
              <a:buChar char=""/>
              <a:defRPr/>
            </a:pPr>
            <a:r>
              <a:rPr lang="en-AU" dirty="0">
                <a:ea typeface="ＭＳ Ｐゴシック" charset="0"/>
                <a:cs typeface="ＭＳ Ｐゴシック" charset="0"/>
              </a:rPr>
              <a:t>IV</a:t>
            </a:r>
            <a:r>
              <a:rPr lang="en-US" dirty="0">
                <a:ea typeface="ＭＳ Ｐゴシック" charset="0"/>
                <a:cs typeface="ＭＳ Ｐゴシック" charset="0"/>
              </a:rPr>
              <a:t> administration only</a:t>
            </a:r>
          </a:p>
          <a:p>
            <a:pPr eaLnBrk="1" hangingPunct="1">
              <a:buFont typeface="Wingdings 2" charset="0"/>
              <a:buChar char=""/>
              <a:defRPr/>
            </a:pPr>
            <a:r>
              <a:rPr lang="en-US" dirty="0">
                <a:ea typeface="ＭＳ Ｐゴシック" charset="0"/>
                <a:cs typeface="ＭＳ Ｐゴシック" charset="0"/>
              </a:rPr>
              <a:t>Rapidly metabolized by COMT to inactive metabolites that are conjugated and excreted in the urine.</a:t>
            </a:r>
          </a:p>
          <a:p>
            <a:pPr eaLnBrk="1" hangingPunct="1">
              <a:buFont typeface="Wingdings 2" charset="0"/>
              <a:buChar char=""/>
              <a:defRPr/>
            </a:pPr>
            <a:r>
              <a:rPr lang="en-US" dirty="0">
                <a:ea typeface="ＭＳ Ｐゴシック" charset="0"/>
                <a:cs typeface="ＭＳ Ｐゴシック" charset="0"/>
              </a:rPr>
              <a:t>Onset: 1-10 mins (peak – 15 mins)</a:t>
            </a:r>
          </a:p>
          <a:p>
            <a:pPr eaLnBrk="1" hangingPunct="1">
              <a:buFont typeface="Wingdings 2" charset="0"/>
              <a:buChar char=""/>
              <a:defRPr/>
            </a:pPr>
            <a:r>
              <a:rPr lang="en-US" dirty="0">
                <a:ea typeface="ＭＳ Ｐゴシック" charset="0"/>
                <a:cs typeface="ＭＳ Ｐゴシック" charset="0"/>
              </a:rPr>
              <a:t>Duration: 10 mins</a:t>
            </a:r>
          </a:p>
          <a:p>
            <a:pPr eaLnBrk="1" hangingPunct="1">
              <a:buFont typeface="Wingdings 2" charset="0"/>
              <a:buChar char=""/>
              <a:defRPr/>
            </a:pPr>
            <a:r>
              <a:rPr lang="en-US" dirty="0">
                <a:ea typeface="ＭＳ Ｐゴシック" charset="0"/>
                <a:cs typeface="ＭＳ Ｐゴシック" charset="0"/>
              </a:rPr>
              <a:t>Half life of 2 minutes</a:t>
            </a:r>
          </a:p>
          <a:p>
            <a:pPr marL="119062" indent="0" eaLnBrk="1" hangingPunct="1">
              <a:buFont typeface="Wingdings 2" charset="0"/>
              <a:buNone/>
              <a:defRPr/>
            </a:pPr>
            <a:endParaRPr lang="en-US" dirty="0">
              <a:ea typeface="ＭＳ Ｐゴシック" charset="0"/>
              <a:cs typeface="ＭＳ Ｐゴシック" charset="0"/>
            </a:endParaRPr>
          </a:p>
          <a:p>
            <a:pPr marL="119062" indent="0" eaLnBrk="1" hangingPunct="1">
              <a:buFont typeface="Wingdings 2" charset="0"/>
              <a:buNone/>
              <a:defRPr/>
            </a:pPr>
            <a:endParaRPr lang="en-US" dirty="0">
              <a:ea typeface="ＭＳ Ｐゴシック" charset="0"/>
              <a:cs typeface="ＭＳ Ｐゴシック"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a:extLst>
              <a:ext uri="{FF2B5EF4-FFF2-40B4-BE49-F238E27FC236}">
                <a16:creationId xmlns:a16="http://schemas.microsoft.com/office/drawing/2014/main" id="{3F02D925-129E-4027-A4A6-3516BFAE494D}"/>
              </a:ext>
            </a:extLst>
          </p:cNvPr>
          <p:cNvSpPr>
            <a:spLocks noGrp="1" noChangeArrowheads="1"/>
          </p:cNvSpPr>
          <p:nvPr>
            <p:ph type="title"/>
          </p:nvPr>
        </p:nvSpPr>
        <p:spPr/>
        <p:txBody>
          <a:bodyPr/>
          <a:lstStyle/>
          <a:p>
            <a:pPr eaLnBrk="1" hangingPunct="1">
              <a:defRPr/>
            </a:pPr>
            <a:r>
              <a:rPr lang="en-US" dirty="0">
                <a:ea typeface="ＭＳ Ｐゴシック" charset="-128"/>
              </a:rPr>
              <a:t>Norepinephrine</a:t>
            </a:r>
          </a:p>
        </p:txBody>
      </p:sp>
      <p:sp>
        <p:nvSpPr>
          <p:cNvPr id="65538" name="Rectangle 3">
            <a:extLst>
              <a:ext uri="{FF2B5EF4-FFF2-40B4-BE49-F238E27FC236}">
                <a16:creationId xmlns:a16="http://schemas.microsoft.com/office/drawing/2014/main" id="{D16E5B91-62EA-4FBF-80A6-2DBC24F01DBD}"/>
              </a:ext>
            </a:extLst>
          </p:cNvPr>
          <p:cNvSpPr>
            <a:spLocks noGrp="1" noChangeArrowheads="1"/>
          </p:cNvSpPr>
          <p:nvPr>
            <p:ph idx="1"/>
          </p:nvPr>
        </p:nvSpPr>
        <p:spPr/>
        <p:txBody>
          <a:bodyPr/>
          <a:lstStyle/>
          <a:p>
            <a:pPr eaLnBrk="1" hangingPunct="1"/>
            <a:r>
              <a:rPr lang="en-US" altLang="en-US" dirty="0"/>
              <a:t>Vasopressor</a:t>
            </a:r>
          </a:p>
          <a:p>
            <a:pPr eaLnBrk="1" hangingPunct="1"/>
            <a:r>
              <a:rPr lang="en-US" altLang="en-US" dirty="0"/>
              <a:t>Synthesized from dopamine by dopamine B hydroxylase.</a:t>
            </a:r>
          </a:p>
          <a:p>
            <a:pPr eaLnBrk="1" hangingPunct="1"/>
            <a:r>
              <a:rPr lang="en-US" altLang="en-US" dirty="0"/>
              <a:t>Increases cardiac output in hypotensive patients</a:t>
            </a:r>
          </a:p>
          <a:p>
            <a:pPr lvl="1" eaLnBrk="1" hangingPunct="1"/>
            <a:r>
              <a:rPr lang="en-US" altLang="en-US" dirty="0"/>
              <a:t>Increases coronary perfusion and hence cardiac function</a:t>
            </a:r>
          </a:p>
          <a:p>
            <a:pPr lvl="1" eaLnBrk="1" hangingPunct="1">
              <a:buFont typeface="Wingdings" panose="05000000000000000000" pitchFamily="2" charset="2"/>
              <a:buNone/>
            </a:pPr>
            <a:r>
              <a:rPr lang="en-US" altLang="en-US" dirty="0"/>
              <a:t>It’s actions are mediated mainly by stimulation of α1 adrenoreceptors, but also B adrenoreceptors.</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a:extLst>
              <a:ext uri="{FF2B5EF4-FFF2-40B4-BE49-F238E27FC236}">
                <a16:creationId xmlns:a16="http://schemas.microsoft.com/office/drawing/2014/main" id="{C80091BF-6974-4869-80E4-5D8D2104A19A}"/>
              </a:ext>
            </a:extLst>
          </p:cNvPr>
          <p:cNvSpPr>
            <a:spLocks noGrp="1" noChangeArrowheads="1"/>
          </p:cNvSpPr>
          <p:nvPr>
            <p:ph type="title"/>
          </p:nvPr>
        </p:nvSpPr>
        <p:spPr/>
        <p:txBody>
          <a:bodyPr/>
          <a:lstStyle/>
          <a:p>
            <a:pPr eaLnBrk="1" hangingPunct="1">
              <a:defRPr/>
            </a:pPr>
            <a:r>
              <a:rPr lang="en-US" dirty="0">
                <a:ea typeface="ＭＳ Ｐゴシック" charset="-128"/>
              </a:rPr>
              <a:t>Norepinephrine effects</a:t>
            </a:r>
          </a:p>
        </p:txBody>
      </p:sp>
      <p:sp>
        <p:nvSpPr>
          <p:cNvPr id="69634" name="Rectangle 3">
            <a:extLst>
              <a:ext uri="{FF2B5EF4-FFF2-40B4-BE49-F238E27FC236}">
                <a16:creationId xmlns:a16="http://schemas.microsoft.com/office/drawing/2014/main" id="{4FC079B4-32B6-4D2E-9178-60AFF2774081}"/>
              </a:ext>
            </a:extLst>
          </p:cNvPr>
          <p:cNvSpPr>
            <a:spLocks noGrp="1" noChangeArrowheads="1"/>
          </p:cNvSpPr>
          <p:nvPr>
            <p:ph idx="1"/>
          </p:nvPr>
        </p:nvSpPr>
        <p:spPr/>
        <p:txBody>
          <a:bodyPr/>
          <a:lstStyle/>
          <a:p>
            <a:pPr eaLnBrk="1" hangingPunct="1"/>
            <a:r>
              <a:rPr lang="en-US" altLang="en-US"/>
              <a:t>Systemically infused NA has slightly different effects from endogenous NA. </a:t>
            </a:r>
          </a:p>
          <a:p>
            <a:pPr eaLnBrk="1" hangingPunct="1"/>
            <a:r>
              <a:rPr lang="en-US" altLang="en-US"/>
              <a:t>It causes peripheral vasoconstriction, increases systolic and diastolic blood pressure and may cause reflex bradycardia.</a:t>
            </a:r>
          </a:p>
          <a:p>
            <a:pPr eaLnBrk="1" hangingPunct="1"/>
            <a:r>
              <a:rPr lang="en-US" altLang="en-US"/>
              <a:t>Cardiac output effect is variable and myocardial oxygen demand is increased.</a:t>
            </a:r>
          </a:p>
          <a:p>
            <a:pPr eaLnBrk="1" hangingPunct="1"/>
            <a:r>
              <a:rPr lang="en-US" altLang="en-US"/>
              <a:t>PVR may increase and venous return is increased by venoconstriction.</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a:extLst>
              <a:ext uri="{FF2B5EF4-FFF2-40B4-BE49-F238E27FC236}">
                <a16:creationId xmlns:a16="http://schemas.microsoft.com/office/drawing/2014/main" id="{42FDFBB7-2F50-4799-A056-45ED8988773C}"/>
              </a:ext>
            </a:extLst>
          </p:cNvPr>
          <p:cNvSpPr>
            <a:spLocks noGrp="1" noChangeArrowheads="1"/>
          </p:cNvSpPr>
          <p:nvPr>
            <p:ph type="title"/>
          </p:nvPr>
        </p:nvSpPr>
        <p:spPr/>
        <p:txBody>
          <a:bodyPr/>
          <a:lstStyle/>
          <a:p>
            <a:pPr eaLnBrk="1" hangingPunct="1">
              <a:defRPr/>
            </a:pPr>
            <a:r>
              <a:rPr lang="en-US" dirty="0">
                <a:ea typeface="ＭＳ Ｐゴシック" charset="-128"/>
              </a:rPr>
              <a:t>Norepinephrine effects</a:t>
            </a:r>
          </a:p>
        </p:txBody>
      </p:sp>
      <p:sp>
        <p:nvSpPr>
          <p:cNvPr id="71682" name="Rectangle 3">
            <a:extLst>
              <a:ext uri="{FF2B5EF4-FFF2-40B4-BE49-F238E27FC236}">
                <a16:creationId xmlns:a16="http://schemas.microsoft.com/office/drawing/2014/main" id="{BFE85CB2-D38A-4E9B-8DB8-3C6D89BDBE3C}"/>
              </a:ext>
            </a:extLst>
          </p:cNvPr>
          <p:cNvSpPr>
            <a:spLocks noGrp="1" noChangeArrowheads="1"/>
          </p:cNvSpPr>
          <p:nvPr>
            <p:ph sz="half" idx="1"/>
          </p:nvPr>
        </p:nvSpPr>
        <p:spPr>
          <a:xfrm>
            <a:off x="457200" y="1773238"/>
            <a:ext cx="4038600" cy="4624387"/>
          </a:xfrm>
        </p:spPr>
        <p:txBody>
          <a:bodyPr/>
          <a:lstStyle/>
          <a:p>
            <a:pPr eaLnBrk="1" hangingPunct="1"/>
            <a:r>
              <a:rPr lang="en-US" altLang="en-US"/>
              <a:t>Renal + hepatic blood flow fall due to vasoconstriction.</a:t>
            </a:r>
          </a:p>
          <a:p>
            <a:pPr eaLnBrk="1" hangingPunct="1"/>
            <a:r>
              <a:rPr lang="en-US" altLang="en-US"/>
              <a:t>In large doses it produces ++ peripheral vasoconstriction, occasionally leading to ischaemia / gangrene of extremities.</a:t>
            </a:r>
          </a:p>
          <a:p>
            <a:pPr eaLnBrk="1" hangingPunct="1"/>
            <a:r>
              <a:rPr lang="en-US" altLang="en-US"/>
              <a:t>Extravasation can cause tissue necrosis.</a:t>
            </a:r>
          </a:p>
        </p:txBody>
      </p:sp>
      <p:pic>
        <p:nvPicPr>
          <p:cNvPr id="71683" name="Content Placeholder 4" descr="Dopamine extravasation 1">
            <a:extLst>
              <a:ext uri="{FF2B5EF4-FFF2-40B4-BE49-F238E27FC236}">
                <a16:creationId xmlns:a16="http://schemas.microsoft.com/office/drawing/2014/main" id="{11B89B4D-35A7-4080-977F-C69CDFB60936}"/>
              </a:ext>
            </a:extLst>
          </p:cNvPr>
          <p:cNvPicPr>
            <a:picLocks noGrp="1" noChangeAspect="1" noChangeArrowheads="1"/>
          </p:cNvPicPr>
          <p:nvPr>
            <p:ph sz="half" idx="2"/>
          </p:nvPr>
        </p:nvPicPr>
        <p:blipFill>
          <a:blip r:embed="rId3">
            <a:lum bright="30000"/>
            <a:extLst>
              <a:ext uri="{28A0092B-C50C-407E-A947-70E740481C1C}">
                <a14:useLocalDpi xmlns:a14="http://schemas.microsoft.com/office/drawing/2010/main" val="0"/>
              </a:ext>
            </a:extLst>
          </a:blip>
          <a:srcRect l="29224" r="29224"/>
          <a:stretch>
            <a:fillRect/>
          </a:stretch>
        </p:blipFill>
        <p:spPr>
          <a:xfrm>
            <a:off x="4527550" y="1814513"/>
            <a:ext cx="4403725" cy="4624387"/>
          </a:xfrm>
          <a:noFill/>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D17B9-B358-4210-87DD-C0E6BCC38576}"/>
              </a:ext>
            </a:extLst>
          </p:cNvPr>
          <p:cNvSpPr>
            <a:spLocks noGrp="1"/>
          </p:cNvSpPr>
          <p:nvPr>
            <p:ph type="title"/>
          </p:nvPr>
        </p:nvSpPr>
        <p:spPr/>
        <p:txBody>
          <a:bodyPr/>
          <a:lstStyle/>
          <a:p>
            <a:pPr>
              <a:defRPr/>
            </a:pPr>
            <a:r>
              <a:rPr lang="en-US" dirty="0">
                <a:ea typeface="ＭＳ Ｐゴシック" charset="-128"/>
              </a:rPr>
              <a:t>Norepinephrine kinetics</a:t>
            </a:r>
          </a:p>
        </p:txBody>
      </p:sp>
      <p:sp>
        <p:nvSpPr>
          <p:cNvPr id="73730" name="Content Placeholder 2">
            <a:extLst>
              <a:ext uri="{FF2B5EF4-FFF2-40B4-BE49-F238E27FC236}">
                <a16:creationId xmlns:a16="http://schemas.microsoft.com/office/drawing/2014/main" id="{8C22C114-09C2-4ACB-B474-3FE5D383B998}"/>
              </a:ext>
            </a:extLst>
          </p:cNvPr>
          <p:cNvSpPr>
            <a:spLocks noGrp="1"/>
          </p:cNvSpPr>
          <p:nvPr>
            <p:ph idx="1"/>
          </p:nvPr>
        </p:nvSpPr>
        <p:spPr>
          <a:xfrm>
            <a:off x="457200" y="1516063"/>
            <a:ext cx="8229600" cy="4884737"/>
          </a:xfrm>
        </p:spPr>
        <p:txBody>
          <a:bodyPr/>
          <a:lstStyle/>
          <a:p>
            <a:pPr marL="117475" indent="0">
              <a:buFont typeface="Wingdings 2" panose="05020102010507070707" pitchFamily="18" charset="2"/>
              <a:buNone/>
            </a:pPr>
            <a:r>
              <a:rPr lang="en-US" altLang="en-US"/>
              <a:t>Uptake 1(endogenous) – active uptake back into the nerve terminal, where it is metabolized by MAO or recycled.</a:t>
            </a:r>
          </a:p>
          <a:p>
            <a:pPr marL="117475" indent="0">
              <a:buFont typeface="Wingdings 2" panose="05020102010507070707" pitchFamily="18" charset="2"/>
              <a:buNone/>
            </a:pPr>
            <a:r>
              <a:rPr lang="en-US" altLang="en-US"/>
              <a:t>Uptake 2 – diffusion away from the nerve terminal. Less important.</a:t>
            </a:r>
          </a:p>
          <a:p>
            <a:pPr marL="117475" indent="0">
              <a:buFont typeface="Wingdings 2" panose="05020102010507070707" pitchFamily="18" charset="2"/>
              <a:buNone/>
            </a:pPr>
            <a:r>
              <a:rPr lang="en-US" altLang="en-US"/>
              <a:t>Metabolized by COMT(catechol- O-methyl transferase) and MAO to VMA(3 methoxy-4-hydroxymandelic acid) and normetadrenaline – urine.</a:t>
            </a:r>
          </a:p>
          <a:p>
            <a:pPr marL="117475" indent="0">
              <a:buFont typeface="Wingdings 2" panose="05020102010507070707" pitchFamily="18" charset="2"/>
              <a:buNone/>
            </a:pPr>
            <a:r>
              <a:rPr lang="en-US" altLang="en-US"/>
              <a:t>Half life is about 2 minutes.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a:extLst>
              <a:ext uri="{FF2B5EF4-FFF2-40B4-BE49-F238E27FC236}">
                <a16:creationId xmlns:a16="http://schemas.microsoft.com/office/drawing/2014/main" id="{D66F7A6D-CE62-4CC2-A339-BDB48EF70F51}"/>
              </a:ext>
            </a:extLst>
          </p:cNvPr>
          <p:cNvSpPr>
            <a:spLocks noGrp="1" noChangeArrowheads="1"/>
          </p:cNvSpPr>
          <p:nvPr>
            <p:ph type="title"/>
          </p:nvPr>
        </p:nvSpPr>
        <p:spPr/>
        <p:txBody>
          <a:bodyPr/>
          <a:lstStyle/>
          <a:p>
            <a:pPr eaLnBrk="1" hangingPunct="1">
              <a:defRPr/>
            </a:pPr>
            <a:r>
              <a:rPr lang="en-US" dirty="0">
                <a:ea typeface="ＭＳ Ｐゴシック" charset="-128"/>
              </a:rPr>
              <a:t>Dopamine</a:t>
            </a:r>
          </a:p>
        </p:txBody>
      </p:sp>
      <p:sp>
        <p:nvSpPr>
          <p:cNvPr id="74754" name="Rectangle 3">
            <a:extLst>
              <a:ext uri="{FF2B5EF4-FFF2-40B4-BE49-F238E27FC236}">
                <a16:creationId xmlns:a16="http://schemas.microsoft.com/office/drawing/2014/main" id="{D00B304E-FE7C-4DDA-AF63-D1391D85C5B2}"/>
              </a:ext>
            </a:extLst>
          </p:cNvPr>
          <p:cNvSpPr>
            <a:spLocks noGrp="1" noChangeArrowheads="1"/>
          </p:cNvSpPr>
          <p:nvPr>
            <p:ph idx="1"/>
          </p:nvPr>
        </p:nvSpPr>
        <p:spPr>
          <a:xfrm>
            <a:off x="457200" y="1600200"/>
            <a:ext cx="8229600" cy="2514600"/>
          </a:xfrm>
        </p:spPr>
        <p:txBody>
          <a:bodyPr/>
          <a:lstStyle/>
          <a:p>
            <a:pPr eaLnBrk="1" hangingPunct="1">
              <a:lnSpc>
                <a:spcPct val="90000"/>
              </a:lnSpc>
            </a:pPr>
            <a:r>
              <a:rPr lang="en-US" altLang="en-US"/>
              <a:t>Inotrope</a:t>
            </a:r>
          </a:p>
          <a:p>
            <a:pPr eaLnBrk="1" hangingPunct="1">
              <a:lnSpc>
                <a:spcPct val="90000"/>
              </a:lnSpc>
            </a:pPr>
            <a:r>
              <a:rPr lang="en-US" altLang="en-US"/>
              <a:t>Vasopressor</a:t>
            </a:r>
          </a:p>
          <a:p>
            <a:pPr eaLnBrk="1" hangingPunct="1">
              <a:lnSpc>
                <a:spcPct val="90000"/>
              </a:lnSpc>
            </a:pPr>
            <a:r>
              <a:rPr lang="en-US" altLang="en-US"/>
              <a:t>Positive chronotrope</a:t>
            </a:r>
          </a:p>
          <a:p>
            <a:pPr eaLnBrk="1" hangingPunct="1">
              <a:lnSpc>
                <a:spcPct val="90000"/>
              </a:lnSpc>
            </a:pPr>
            <a:r>
              <a:rPr lang="en-US" altLang="en-US"/>
              <a:t>Concentration-dependent effects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23" name="Text Box 11">
            <a:extLst>
              <a:ext uri="{FF2B5EF4-FFF2-40B4-BE49-F238E27FC236}">
                <a16:creationId xmlns:a16="http://schemas.microsoft.com/office/drawing/2014/main" id="{F0BBF6CE-39CC-454F-B8AE-DE18E04B1898}"/>
              </a:ext>
            </a:extLst>
          </p:cNvPr>
          <p:cNvSpPr txBox="1">
            <a:spLocks noChangeArrowheads="1"/>
          </p:cNvSpPr>
          <p:nvPr/>
        </p:nvSpPr>
        <p:spPr bwMode="auto">
          <a:xfrm>
            <a:off x="6207125" y="2057400"/>
            <a:ext cx="525463" cy="304800"/>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1400">
                <a:latin typeface="Lucida Sans Unicode" charset="0"/>
                <a:ea typeface="ＭＳ Ｐゴシック" charset="0"/>
                <a:cs typeface="Arial" charset="0"/>
              </a:rPr>
              <a:t>Low</a:t>
            </a:r>
          </a:p>
        </p:txBody>
      </p:sp>
      <p:sp>
        <p:nvSpPr>
          <p:cNvPr id="371724" name="Text Box 12">
            <a:extLst>
              <a:ext uri="{FF2B5EF4-FFF2-40B4-BE49-F238E27FC236}">
                <a16:creationId xmlns:a16="http://schemas.microsoft.com/office/drawing/2014/main" id="{D650A193-FD2E-421B-825B-2A217573410C}"/>
              </a:ext>
            </a:extLst>
          </p:cNvPr>
          <p:cNvSpPr txBox="1">
            <a:spLocks noChangeArrowheads="1"/>
          </p:cNvSpPr>
          <p:nvPr/>
        </p:nvSpPr>
        <p:spPr bwMode="auto">
          <a:xfrm>
            <a:off x="2286000" y="2057400"/>
            <a:ext cx="677863" cy="304800"/>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sz="1400">
                <a:latin typeface="Lucida Sans Unicode" charset="0"/>
                <a:ea typeface="ＭＳ Ｐゴシック" charset="0"/>
                <a:cs typeface="Arial" charset="0"/>
              </a:rPr>
              <a:t>High</a:t>
            </a:r>
          </a:p>
        </p:txBody>
      </p:sp>
      <p:sp>
        <p:nvSpPr>
          <p:cNvPr id="371714" name="Rectangle 2">
            <a:extLst>
              <a:ext uri="{FF2B5EF4-FFF2-40B4-BE49-F238E27FC236}">
                <a16:creationId xmlns:a16="http://schemas.microsoft.com/office/drawing/2014/main" id="{B9E522D3-B457-4D0E-BF5B-6C8D14B7847F}"/>
              </a:ext>
            </a:extLst>
          </p:cNvPr>
          <p:cNvSpPr>
            <a:spLocks noGrp="1" noChangeArrowheads="1"/>
          </p:cNvSpPr>
          <p:nvPr>
            <p:ph type="title"/>
          </p:nvPr>
        </p:nvSpPr>
        <p:spPr/>
        <p:txBody>
          <a:bodyPr/>
          <a:lstStyle/>
          <a:p>
            <a:pPr eaLnBrk="1" hangingPunct="1">
              <a:defRPr/>
            </a:pPr>
            <a:r>
              <a:rPr lang="en-US">
                <a:ea typeface="ＭＳ Ｐゴシック" charset="-128"/>
              </a:rPr>
              <a:t>Homeostasis</a:t>
            </a:r>
          </a:p>
        </p:txBody>
      </p:sp>
      <p:sp>
        <p:nvSpPr>
          <p:cNvPr id="22532" name="Rectangle 3">
            <a:extLst>
              <a:ext uri="{FF2B5EF4-FFF2-40B4-BE49-F238E27FC236}">
                <a16:creationId xmlns:a16="http://schemas.microsoft.com/office/drawing/2014/main" id="{AA127234-C0A2-4AFB-AFAD-87992D939D76}"/>
              </a:ext>
            </a:extLst>
          </p:cNvPr>
          <p:cNvSpPr>
            <a:spLocks noGrp="1" noChangeArrowheads="1"/>
          </p:cNvSpPr>
          <p:nvPr>
            <p:ph type="body" sz="half" idx="2"/>
          </p:nvPr>
        </p:nvSpPr>
        <p:spPr>
          <a:xfrm>
            <a:off x="457200" y="4281488"/>
            <a:ext cx="8229600" cy="1844675"/>
          </a:xfrm>
        </p:spPr>
        <p:txBody>
          <a:bodyPr/>
          <a:lstStyle/>
          <a:p>
            <a:pPr eaLnBrk="1" hangingPunct="1">
              <a:buFontTx/>
              <a:buNone/>
            </a:pPr>
            <a:r>
              <a:rPr lang="en-US" altLang="en-US" sz="2800"/>
              <a:t>Failure of compensation</a:t>
            </a:r>
          </a:p>
          <a:p>
            <a:pPr lvl="1" eaLnBrk="1" hangingPunct="1">
              <a:buFontTx/>
              <a:buNone/>
            </a:pPr>
            <a:r>
              <a:rPr lang="en-US" altLang="en-US" sz="2400">
                <a:sym typeface="Symbol" panose="05050102010706020507" pitchFamily="18" charset="2"/>
              </a:rPr>
              <a:t> Very severe disease</a:t>
            </a:r>
          </a:p>
        </p:txBody>
      </p:sp>
      <p:sp>
        <p:nvSpPr>
          <p:cNvPr id="371716" name="AutoShape 4">
            <a:extLst>
              <a:ext uri="{FF2B5EF4-FFF2-40B4-BE49-F238E27FC236}">
                <a16:creationId xmlns:a16="http://schemas.microsoft.com/office/drawing/2014/main" id="{F241B5C9-18C5-4768-AB97-B546990D9E99}"/>
              </a:ext>
            </a:extLst>
          </p:cNvPr>
          <p:cNvSpPr>
            <a:spLocks noChangeArrowheads="1"/>
          </p:cNvSpPr>
          <p:nvPr/>
        </p:nvSpPr>
        <p:spPr bwMode="auto">
          <a:xfrm>
            <a:off x="2895600" y="1676400"/>
            <a:ext cx="3352800" cy="1219200"/>
          </a:xfrm>
          <a:prstGeom prst="flowChartDecision">
            <a:avLst/>
          </a:prstGeom>
          <a:solidFill>
            <a:srgbClr val="CC6600"/>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a:solidFill>
                  <a:schemeClr val="bg1"/>
                </a:solidFill>
                <a:latin typeface="Lucida Sans Unicode" charset="0"/>
                <a:ea typeface="ＭＳ Ｐゴシック" charset="0"/>
                <a:cs typeface="Arial" charset="0"/>
              </a:rPr>
              <a:t>Mean arterial pressure?</a:t>
            </a:r>
          </a:p>
        </p:txBody>
      </p:sp>
      <p:sp>
        <p:nvSpPr>
          <p:cNvPr id="371717" name="AutoShape 5">
            <a:extLst>
              <a:ext uri="{FF2B5EF4-FFF2-40B4-BE49-F238E27FC236}">
                <a16:creationId xmlns:a16="http://schemas.microsoft.com/office/drawing/2014/main" id="{5AA4CC26-38AE-4E05-BE0C-B37FB4C912BF}"/>
              </a:ext>
            </a:extLst>
          </p:cNvPr>
          <p:cNvSpPr>
            <a:spLocks noChangeArrowheads="1"/>
          </p:cNvSpPr>
          <p:nvPr/>
        </p:nvSpPr>
        <p:spPr bwMode="auto">
          <a:xfrm>
            <a:off x="6934200" y="1752600"/>
            <a:ext cx="1905000" cy="1066800"/>
          </a:xfrm>
          <a:prstGeom prst="flowChartProcess">
            <a:avLst/>
          </a:prstGeom>
          <a:solidFill>
            <a:srgbClr val="CC6600"/>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a:solidFill>
                  <a:schemeClr val="bg1"/>
                </a:solidFill>
                <a:latin typeface="Lucida Sans Unicode" charset="0"/>
                <a:ea typeface="ＭＳ Ｐゴシック" charset="0"/>
                <a:cs typeface="Arial" charset="0"/>
              </a:rPr>
              <a:t>Vasoconstriction</a:t>
            </a:r>
            <a:br>
              <a:rPr lang="en-US">
                <a:solidFill>
                  <a:schemeClr val="bg1"/>
                </a:solidFill>
                <a:latin typeface="Lucida Sans Unicode" charset="0"/>
                <a:ea typeface="ＭＳ Ｐゴシック" charset="0"/>
                <a:cs typeface="Arial" charset="0"/>
              </a:rPr>
            </a:br>
            <a:r>
              <a:rPr lang="en-US">
                <a:solidFill>
                  <a:schemeClr val="bg1"/>
                </a:solidFill>
                <a:latin typeface="Lucida Sans Unicode" charset="0"/>
                <a:ea typeface="ＭＳ Ｐゴシック" charset="0"/>
                <a:cs typeface="Arial" charset="0"/>
                <a:sym typeface="Symbol" charset="0"/>
              </a:rPr>
              <a:t>HR</a:t>
            </a:r>
            <a:endParaRPr lang="en-US">
              <a:solidFill>
                <a:schemeClr val="bg1"/>
              </a:solidFill>
              <a:latin typeface="Lucida Sans Unicode" charset="0"/>
              <a:ea typeface="ＭＳ Ｐゴシック" charset="0"/>
              <a:cs typeface="Arial" charset="0"/>
            </a:endParaRPr>
          </a:p>
        </p:txBody>
      </p:sp>
      <p:sp>
        <p:nvSpPr>
          <p:cNvPr id="371718" name="AutoShape 6">
            <a:extLst>
              <a:ext uri="{FF2B5EF4-FFF2-40B4-BE49-F238E27FC236}">
                <a16:creationId xmlns:a16="http://schemas.microsoft.com/office/drawing/2014/main" id="{A243D88B-2A88-491D-9F4C-4918ED6D5BF6}"/>
              </a:ext>
            </a:extLst>
          </p:cNvPr>
          <p:cNvSpPr>
            <a:spLocks noChangeArrowheads="1"/>
          </p:cNvSpPr>
          <p:nvPr/>
        </p:nvSpPr>
        <p:spPr bwMode="auto">
          <a:xfrm>
            <a:off x="304800" y="1752600"/>
            <a:ext cx="1905000" cy="1066800"/>
          </a:xfrm>
          <a:prstGeom prst="flowChartProcess">
            <a:avLst/>
          </a:prstGeom>
          <a:solidFill>
            <a:srgbClr val="CC6600"/>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a:solidFill>
                  <a:schemeClr val="bg1"/>
                </a:solidFill>
                <a:latin typeface="Lucida Sans Unicode" charset="0"/>
                <a:ea typeface="ＭＳ Ｐゴシック" charset="0"/>
                <a:cs typeface="Arial" charset="0"/>
              </a:rPr>
              <a:t>Vasodilatation</a:t>
            </a:r>
            <a:br>
              <a:rPr lang="en-US">
                <a:solidFill>
                  <a:schemeClr val="bg1"/>
                </a:solidFill>
                <a:latin typeface="Lucida Sans Unicode" charset="0"/>
                <a:ea typeface="ＭＳ Ｐゴシック" charset="0"/>
                <a:cs typeface="Arial" charset="0"/>
              </a:rPr>
            </a:br>
            <a:r>
              <a:rPr lang="en-US">
                <a:solidFill>
                  <a:schemeClr val="bg1"/>
                </a:solidFill>
                <a:latin typeface="Lucida Sans Unicode" charset="0"/>
                <a:ea typeface="ＭＳ Ｐゴシック" charset="0"/>
                <a:cs typeface="Arial" charset="0"/>
                <a:sym typeface="Symbol" charset="0"/>
              </a:rPr>
              <a:t>HR</a:t>
            </a:r>
            <a:endParaRPr lang="en-US">
              <a:solidFill>
                <a:schemeClr val="bg1"/>
              </a:solidFill>
              <a:latin typeface="Lucida Sans Unicode" charset="0"/>
              <a:ea typeface="ＭＳ Ｐゴシック" charset="0"/>
              <a:cs typeface="Arial" charset="0"/>
            </a:endParaRPr>
          </a:p>
        </p:txBody>
      </p:sp>
      <p:cxnSp>
        <p:nvCxnSpPr>
          <p:cNvPr id="371719" name="AutoShape 7">
            <a:extLst>
              <a:ext uri="{FF2B5EF4-FFF2-40B4-BE49-F238E27FC236}">
                <a16:creationId xmlns:a16="http://schemas.microsoft.com/office/drawing/2014/main" id="{443389E5-6085-49C8-AD6E-93A873562BFA}"/>
              </a:ext>
            </a:extLst>
          </p:cNvPr>
          <p:cNvCxnSpPr>
            <a:cxnSpLocks noChangeShapeType="1"/>
            <a:stCxn id="371716" idx="1"/>
            <a:endCxn id="371718" idx="3"/>
          </p:cNvCxnSpPr>
          <p:nvPr/>
        </p:nvCxnSpPr>
        <p:spPr bwMode="auto">
          <a:xfrm flipH="1">
            <a:off x="2209800" y="2286000"/>
            <a:ext cx="685800" cy="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71720" name="AutoShape 8">
            <a:extLst>
              <a:ext uri="{FF2B5EF4-FFF2-40B4-BE49-F238E27FC236}">
                <a16:creationId xmlns:a16="http://schemas.microsoft.com/office/drawing/2014/main" id="{A26B4EC7-20F0-4D67-97D4-C9A895D1C89E}"/>
              </a:ext>
            </a:extLst>
          </p:cNvPr>
          <p:cNvCxnSpPr>
            <a:cxnSpLocks noChangeShapeType="1"/>
            <a:stCxn id="371716" idx="3"/>
            <a:endCxn id="371717" idx="1"/>
          </p:cNvCxnSpPr>
          <p:nvPr/>
        </p:nvCxnSpPr>
        <p:spPr bwMode="auto">
          <a:xfrm>
            <a:off x="6248400" y="2286000"/>
            <a:ext cx="685800" cy="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71721" name="AutoShape 9">
            <a:extLst>
              <a:ext uri="{FF2B5EF4-FFF2-40B4-BE49-F238E27FC236}">
                <a16:creationId xmlns:a16="http://schemas.microsoft.com/office/drawing/2014/main" id="{4BA7B103-2CF4-4BA9-B731-1EF3A7F5EDAE}"/>
              </a:ext>
            </a:extLst>
          </p:cNvPr>
          <p:cNvCxnSpPr>
            <a:cxnSpLocks noChangeShapeType="1"/>
            <a:stCxn id="371718" idx="2"/>
            <a:endCxn id="371716" idx="2"/>
          </p:cNvCxnSpPr>
          <p:nvPr/>
        </p:nvCxnSpPr>
        <p:spPr bwMode="auto">
          <a:xfrm rot="16200000" flipH="1">
            <a:off x="2876550" y="1200150"/>
            <a:ext cx="76200" cy="3314700"/>
          </a:xfrm>
          <a:prstGeom prst="bentConnector3">
            <a:avLst>
              <a:gd name="adj1" fmla="val 1437495"/>
            </a:avLst>
          </a:prstGeom>
          <a:noFill/>
          <a:ln w="12700">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71722" name="AutoShape 10">
            <a:extLst>
              <a:ext uri="{FF2B5EF4-FFF2-40B4-BE49-F238E27FC236}">
                <a16:creationId xmlns:a16="http://schemas.microsoft.com/office/drawing/2014/main" id="{10645C3B-2202-4929-BDF6-D952BF01E380}"/>
              </a:ext>
            </a:extLst>
          </p:cNvPr>
          <p:cNvCxnSpPr>
            <a:cxnSpLocks noChangeShapeType="1"/>
            <a:stCxn id="371717" idx="2"/>
            <a:endCxn id="371716" idx="2"/>
          </p:cNvCxnSpPr>
          <p:nvPr/>
        </p:nvCxnSpPr>
        <p:spPr bwMode="auto">
          <a:xfrm rot="5400000">
            <a:off x="6191250" y="1200150"/>
            <a:ext cx="76200" cy="3314700"/>
          </a:xfrm>
          <a:prstGeom prst="bentConnector3">
            <a:avLst>
              <a:gd name="adj1" fmla="val 1447912"/>
            </a:avLst>
          </a:prstGeom>
          <a:noFill/>
          <a:ln w="12700">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632F2D6E-E7B4-4BBD-8FC0-009EA7928EF2}"/>
              </a:ext>
            </a:extLst>
          </p:cNvPr>
          <p:cNvSpPr>
            <a:spLocks noGrp="1" noChangeArrowheads="1"/>
          </p:cNvSpPr>
          <p:nvPr>
            <p:ph type="title"/>
          </p:nvPr>
        </p:nvSpPr>
        <p:spPr/>
        <p:txBody>
          <a:bodyPr/>
          <a:lstStyle/>
          <a:p>
            <a:pPr eaLnBrk="1" hangingPunct="1">
              <a:defRPr/>
            </a:pPr>
            <a:r>
              <a:rPr lang="en-US" dirty="0">
                <a:ea typeface="ＭＳ Ｐゴシック" charset="-128"/>
              </a:rPr>
              <a:t>How much?</a:t>
            </a:r>
          </a:p>
        </p:txBody>
      </p:sp>
      <p:sp>
        <p:nvSpPr>
          <p:cNvPr id="400387" name="Rectangle 3">
            <a:extLst>
              <a:ext uri="{FF2B5EF4-FFF2-40B4-BE49-F238E27FC236}">
                <a16:creationId xmlns:a16="http://schemas.microsoft.com/office/drawing/2014/main" id="{BB641221-3A11-42D5-96BA-0CE1A5180807}"/>
              </a:ext>
            </a:extLst>
          </p:cNvPr>
          <p:cNvSpPr>
            <a:spLocks noChangeArrowheads="1"/>
          </p:cNvSpPr>
          <p:nvPr/>
        </p:nvSpPr>
        <p:spPr bwMode="auto">
          <a:xfrm>
            <a:off x="685800" y="1981200"/>
            <a:ext cx="36576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buFontTx/>
              <a:buChar char="•"/>
              <a:defRPr/>
            </a:pPr>
            <a:r>
              <a:rPr lang="en-US" sz="2800" dirty="0">
                <a:latin typeface="Arial" charset="0"/>
                <a:ea typeface="ＭＳ Ｐゴシック" charset="0"/>
                <a:cs typeface="Arial" charset="0"/>
              </a:rPr>
              <a:t>Altered dose-response curve in critically ill, particularly sepsis</a:t>
            </a:r>
          </a:p>
        </p:txBody>
      </p:sp>
      <p:sp>
        <p:nvSpPr>
          <p:cNvPr id="400388" name="Text Box 4">
            <a:extLst>
              <a:ext uri="{FF2B5EF4-FFF2-40B4-BE49-F238E27FC236}">
                <a16:creationId xmlns:a16="http://schemas.microsoft.com/office/drawing/2014/main" id="{7C68BB94-80A8-43D1-AC98-E25C3055F4D2}"/>
              </a:ext>
            </a:extLst>
          </p:cNvPr>
          <p:cNvSpPr txBox="1">
            <a:spLocks noChangeArrowheads="1"/>
          </p:cNvSpPr>
          <p:nvPr/>
        </p:nvSpPr>
        <p:spPr bwMode="auto">
          <a:xfrm>
            <a:off x="6142038" y="5845175"/>
            <a:ext cx="6159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bg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1400">
                <a:latin typeface="Lucida Sans Unicode" charset="0"/>
                <a:ea typeface="ＭＳ Ｐゴシック" charset="0"/>
                <a:cs typeface="Arial" charset="0"/>
              </a:rPr>
              <a:t>Dose</a:t>
            </a:r>
          </a:p>
        </p:txBody>
      </p:sp>
      <p:sp>
        <p:nvSpPr>
          <p:cNvPr id="400389" name="Line 5">
            <a:extLst>
              <a:ext uri="{FF2B5EF4-FFF2-40B4-BE49-F238E27FC236}">
                <a16:creationId xmlns:a16="http://schemas.microsoft.com/office/drawing/2014/main" id="{1D554B7E-4551-459E-A3B6-BCBF5E4B49E5}"/>
              </a:ext>
            </a:extLst>
          </p:cNvPr>
          <p:cNvSpPr>
            <a:spLocks noChangeShapeType="1"/>
          </p:cNvSpPr>
          <p:nvPr/>
        </p:nvSpPr>
        <p:spPr bwMode="auto">
          <a:xfrm>
            <a:off x="5181600" y="2514600"/>
            <a:ext cx="0" cy="32004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400390" name="Line 6">
            <a:extLst>
              <a:ext uri="{FF2B5EF4-FFF2-40B4-BE49-F238E27FC236}">
                <a16:creationId xmlns:a16="http://schemas.microsoft.com/office/drawing/2014/main" id="{A99F9109-2CFF-46D4-AA3A-6DF8B553FEE8}"/>
              </a:ext>
            </a:extLst>
          </p:cNvPr>
          <p:cNvSpPr>
            <a:spLocks noChangeShapeType="1"/>
          </p:cNvSpPr>
          <p:nvPr/>
        </p:nvSpPr>
        <p:spPr bwMode="auto">
          <a:xfrm>
            <a:off x="5181600" y="5715000"/>
            <a:ext cx="28956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400391" name="Freeform 7">
            <a:extLst>
              <a:ext uri="{FF2B5EF4-FFF2-40B4-BE49-F238E27FC236}">
                <a16:creationId xmlns:a16="http://schemas.microsoft.com/office/drawing/2014/main" id="{FE2D6E5B-6D96-4864-946C-8BF00473E935}"/>
              </a:ext>
            </a:extLst>
          </p:cNvPr>
          <p:cNvSpPr>
            <a:spLocks/>
          </p:cNvSpPr>
          <p:nvPr/>
        </p:nvSpPr>
        <p:spPr bwMode="auto">
          <a:xfrm>
            <a:off x="5181600" y="3121025"/>
            <a:ext cx="2936875" cy="2593975"/>
          </a:xfrm>
          <a:custGeom>
            <a:avLst/>
            <a:gdLst>
              <a:gd name="T0" fmla="*/ 0 w 1850"/>
              <a:gd name="T1" fmla="*/ 2593975 h 1634"/>
              <a:gd name="T2" fmla="*/ 762000 w 1850"/>
              <a:gd name="T3" fmla="*/ 2441575 h 1634"/>
              <a:gd name="T4" fmla="*/ 1219200 w 1850"/>
              <a:gd name="T5" fmla="*/ 1828800 h 1634"/>
              <a:gd name="T6" fmla="*/ 1676400 w 1850"/>
              <a:gd name="T7" fmla="*/ 307975 h 1634"/>
              <a:gd name="T8" fmla="*/ 2936875 w 1850"/>
              <a:gd name="T9" fmla="*/ 0 h 16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0" h="1634">
                <a:moveTo>
                  <a:pt x="0" y="1634"/>
                </a:moveTo>
                <a:cubicBezTo>
                  <a:pt x="180" y="1614"/>
                  <a:pt x="352" y="1618"/>
                  <a:pt x="480" y="1538"/>
                </a:cubicBezTo>
                <a:cubicBezTo>
                  <a:pt x="608" y="1458"/>
                  <a:pt x="672" y="1376"/>
                  <a:pt x="768" y="1152"/>
                </a:cubicBezTo>
                <a:cubicBezTo>
                  <a:pt x="864" y="928"/>
                  <a:pt x="876" y="386"/>
                  <a:pt x="1056" y="194"/>
                </a:cubicBezTo>
                <a:cubicBezTo>
                  <a:pt x="1236" y="2"/>
                  <a:pt x="1685" y="40"/>
                  <a:pt x="1850" y="0"/>
                </a:cubicBezTo>
              </a:path>
            </a:pathLst>
          </a:custGeom>
          <a:noFill/>
          <a:ln w="12700" cap="flat" cmpd="sng">
            <a:solidFill>
              <a:schemeClr val="tx1"/>
            </a:solidFill>
            <a:prstDash val="solid"/>
            <a:round/>
            <a:headEnd/>
            <a:tailEnd/>
          </a:ln>
          <a:effectLst/>
          <a:extLst>
            <a:ext uri="{909E8E84-426E-40DD-AFC4-6F175D3DCCD1}">
              <a14:hiddenFill xmlns:a14="http://schemas.microsoft.com/office/drawing/2010/main">
                <a:solidFill>
                  <a:srgbClr val="CC6600"/>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AU"/>
          </a:p>
        </p:txBody>
      </p:sp>
      <p:sp>
        <p:nvSpPr>
          <p:cNvPr id="400392" name="Freeform 8">
            <a:extLst>
              <a:ext uri="{FF2B5EF4-FFF2-40B4-BE49-F238E27FC236}">
                <a16:creationId xmlns:a16="http://schemas.microsoft.com/office/drawing/2014/main" id="{DCE27A88-A9C0-4515-AA3E-57FD69693B44}"/>
              </a:ext>
            </a:extLst>
          </p:cNvPr>
          <p:cNvSpPr>
            <a:spLocks/>
          </p:cNvSpPr>
          <p:nvPr/>
        </p:nvSpPr>
        <p:spPr bwMode="auto">
          <a:xfrm>
            <a:off x="5791200" y="3368675"/>
            <a:ext cx="2327275" cy="2352675"/>
          </a:xfrm>
          <a:custGeom>
            <a:avLst/>
            <a:gdLst>
              <a:gd name="T0" fmla="*/ 0 w 1466"/>
              <a:gd name="T1" fmla="*/ 2346325 h 1482"/>
              <a:gd name="T2" fmla="*/ 750888 w 1466"/>
              <a:gd name="T3" fmla="*/ 2243138 h 1482"/>
              <a:gd name="T4" fmla="*/ 1192213 w 1466"/>
              <a:gd name="T5" fmla="*/ 1692275 h 1482"/>
              <a:gd name="T6" fmla="*/ 1665288 w 1466"/>
              <a:gd name="T7" fmla="*/ 273050 h 1482"/>
              <a:gd name="T8" fmla="*/ 2327275 w 1466"/>
              <a:gd name="T9" fmla="*/ 52388 h 1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6" h="1482">
                <a:moveTo>
                  <a:pt x="0" y="1478"/>
                </a:moveTo>
                <a:cubicBezTo>
                  <a:pt x="79" y="1467"/>
                  <a:pt x="348" y="1482"/>
                  <a:pt x="473" y="1413"/>
                </a:cubicBezTo>
                <a:cubicBezTo>
                  <a:pt x="598" y="1344"/>
                  <a:pt x="655" y="1273"/>
                  <a:pt x="751" y="1066"/>
                </a:cubicBezTo>
                <a:cubicBezTo>
                  <a:pt x="847" y="859"/>
                  <a:pt x="930" y="344"/>
                  <a:pt x="1049" y="172"/>
                </a:cubicBezTo>
                <a:cubicBezTo>
                  <a:pt x="1168" y="0"/>
                  <a:pt x="1379" y="62"/>
                  <a:pt x="1466" y="33"/>
                </a:cubicBezTo>
              </a:path>
            </a:pathLst>
          </a:custGeom>
          <a:noFill/>
          <a:ln w="38100" cap="flat" cmpd="sng">
            <a:solidFill>
              <a:srgbClr val="FFCC00"/>
            </a:solidFill>
            <a:prstDash val="solid"/>
            <a:round/>
            <a:headEnd/>
            <a:tailEnd/>
          </a:ln>
          <a:effectLst/>
          <a:extLst>
            <a:ext uri="{909E8E84-426E-40DD-AFC4-6F175D3DCCD1}">
              <a14:hiddenFill xmlns:a14="http://schemas.microsoft.com/office/drawing/2010/main">
                <a:solidFill>
                  <a:srgbClr val="CC6600"/>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AU"/>
          </a:p>
        </p:txBody>
      </p:sp>
      <p:sp>
        <p:nvSpPr>
          <p:cNvPr id="400393" name="Text Box 9">
            <a:extLst>
              <a:ext uri="{FF2B5EF4-FFF2-40B4-BE49-F238E27FC236}">
                <a16:creationId xmlns:a16="http://schemas.microsoft.com/office/drawing/2014/main" id="{6DA9EB2C-D621-4401-B3DC-C8576FD7BFD0}"/>
              </a:ext>
            </a:extLst>
          </p:cNvPr>
          <p:cNvSpPr txBox="1">
            <a:spLocks noChangeArrowheads="1"/>
          </p:cNvSpPr>
          <p:nvPr/>
        </p:nvSpPr>
        <p:spPr bwMode="auto">
          <a:xfrm rot="16200000">
            <a:off x="4373562" y="3989388"/>
            <a:ext cx="10064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bg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1400">
                <a:latin typeface="Lucida Sans Unicode" charset="0"/>
                <a:ea typeface="ＭＳ Ｐゴシック" charset="0"/>
                <a:cs typeface="Arial" charset="0"/>
              </a:rPr>
              <a:t>Response</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a:extLst>
              <a:ext uri="{FF2B5EF4-FFF2-40B4-BE49-F238E27FC236}">
                <a16:creationId xmlns:a16="http://schemas.microsoft.com/office/drawing/2014/main" id="{B3498216-96B2-4121-87F8-40BC061EEF0C}"/>
              </a:ext>
            </a:extLst>
          </p:cNvPr>
          <p:cNvSpPr>
            <a:spLocks noGrp="1" noChangeArrowheads="1"/>
          </p:cNvSpPr>
          <p:nvPr>
            <p:ph type="title"/>
          </p:nvPr>
        </p:nvSpPr>
        <p:spPr/>
        <p:txBody>
          <a:bodyPr/>
          <a:lstStyle/>
          <a:p>
            <a:pPr eaLnBrk="1" hangingPunct="1">
              <a:defRPr/>
            </a:pPr>
            <a:r>
              <a:rPr lang="en-US">
                <a:ea typeface="ＭＳ Ｐゴシック" charset="-128"/>
              </a:rPr>
              <a:t>Dosage</a:t>
            </a:r>
          </a:p>
        </p:txBody>
      </p:sp>
      <p:sp>
        <p:nvSpPr>
          <p:cNvPr id="78850" name="Rectangle 3">
            <a:extLst>
              <a:ext uri="{FF2B5EF4-FFF2-40B4-BE49-F238E27FC236}">
                <a16:creationId xmlns:a16="http://schemas.microsoft.com/office/drawing/2014/main" id="{C373E540-D371-4F33-A378-098D30033A18}"/>
              </a:ext>
            </a:extLst>
          </p:cNvPr>
          <p:cNvSpPr>
            <a:spLocks noGrp="1" noChangeArrowheads="1"/>
          </p:cNvSpPr>
          <p:nvPr>
            <p:ph idx="1"/>
          </p:nvPr>
        </p:nvSpPr>
        <p:spPr>
          <a:xfrm>
            <a:off x="457200" y="1600200"/>
            <a:ext cx="3873500" cy="4525963"/>
          </a:xfrm>
        </p:spPr>
        <p:txBody>
          <a:bodyPr/>
          <a:lstStyle/>
          <a:p>
            <a:pPr eaLnBrk="1" hangingPunct="1">
              <a:lnSpc>
                <a:spcPct val="90000"/>
              </a:lnSpc>
            </a:pPr>
            <a:r>
              <a:rPr lang="en-US" altLang="en-US" sz="2800"/>
              <a:t>Altered dose-response curve in critically ill, particularly sepsis</a:t>
            </a:r>
          </a:p>
          <a:p>
            <a:pPr eaLnBrk="1" hangingPunct="1">
              <a:lnSpc>
                <a:spcPct val="90000"/>
              </a:lnSpc>
            </a:pPr>
            <a:r>
              <a:rPr lang="en-US" altLang="en-US" sz="2800"/>
              <a:t>Titrate against effect</a:t>
            </a:r>
          </a:p>
          <a:p>
            <a:pPr eaLnBrk="1" hangingPunct="1">
              <a:lnSpc>
                <a:spcPct val="90000"/>
              </a:lnSpc>
            </a:pPr>
            <a:r>
              <a:rPr lang="en-US" altLang="en-US" sz="2800"/>
              <a:t>Short half-life</a:t>
            </a:r>
          </a:p>
          <a:p>
            <a:pPr eaLnBrk="1" hangingPunct="1">
              <a:lnSpc>
                <a:spcPct val="90000"/>
              </a:lnSpc>
            </a:pPr>
            <a:r>
              <a:rPr lang="en-US" altLang="en-US" sz="2800"/>
              <a:t>Frequent assessment</a:t>
            </a:r>
          </a:p>
          <a:p>
            <a:pPr eaLnBrk="1" hangingPunct="1">
              <a:lnSpc>
                <a:spcPct val="90000"/>
              </a:lnSpc>
            </a:pPr>
            <a:endParaRPr lang="en-US" altLang="en-US" sz="2800"/>
          </a:p>
        </p:txBody>
      </p:sp>
      <p:graphicFrame>
        <p:nvGraphicFramePr>
          <p:cNvPr id="78851" name="Object 4">
            <a:extLst>
              <a:ext uri="{FF2B5EF4-FFF2-40B4-BE49-F238E27FC236}">
                <a16:creationId xmlns:a16="http://schemas.microsoft.com/office/drawing/2014/main" id="{38E46244-20DF-4583-97EA-DB99F2550899}"/>
              </a:ext>
            </a:extLst>
          </p:cNvPr>
          <p:cNvGraphicFramePr>
            <a:graphicFrameLocks noChangeAspect="1"/>
          </p:cNvGraphicFramePr>
          <p:nvPr/>
        </p:nvGraphicFramePr>
        <p:xfrm>
          <a:off x="4572000" y="1851025"/>
          <a:ext cx="4191000" cy="4168775"/>
        </p:xfrm>
        <a:graphic>
          <a:graphicData uri="http://schemas.openxmlformats.org/presentationml/2006/ole">
            <mc:AlternateContent xmlns:mc="http://schemas.openxmlformats.org/markup-compatibility/2006">
              <mc:Choice xmlns:v="urn:schemas-microsoft-com:vml" Requires="v">
                <p:oleObj spid="_x0000_s78857" name="Chart" r:id="rId4" imgW="3657600" imgH="3644900" progId="Excel.Chart.8">
                  <p:embed/>
                </p:oleObj>
              </mc:Choice>
              <mc:Fallback>
                <p:oleObj name="Chart" r:id="rId4" imgW="3657600" imgH="3644900"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851025"/>
                        <a:ext cx="4191000" cy="416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18469" name="Text Box 5">
            <a:extLst>
              <a:ext uri="{FF2B5EF4-FFF2-40B4-BE49-F238E27FC236}">
                <a16:creationId xmlns:a16="http://schemas.microsoft.com/office/drawing/2014/main" id="{F90D2FDD-763E-466E-A63A-B86CD7E90C83}"/>
              </a:ext>
            </a:extLst>
          </p:cNvPr>
          <p:cNvSpPr txBox="1">
            <a:spLocks noChangeArrowheads="1"/>
          </p:cNvSpPr>
          <p:nvPr/>
        </p:nvSpPr>
        <p:spPr bwMode="auto">
          <a:xfrm>
            <a:off x="6440488" y="5919788"/>
            <a:ext cx="5334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1200">
                <a:solidFill>
                  <a:srgbClr val="800080"/>
                </a:solidFill>
                <a:latin typeface="Lucida Sans Unicode" charset="0"/>
                <a:ea typeface="ＭＳ Ｐゴシック" charset="0"/>
                <a:cs typeface="Arial" charset="0"/>
              </a:rPr>
              <a:t>Mins</a:t>
            </a:r>
          </a:p>
        </p:txBody>
      </p:sp>
      <p:sp>
        <p:nvSpPr>
          <p:cNvPr id="318470" name="Text Box 6">
            <a:extLst>
              <a:ext uri="{FF2B5EF4-FFF2-40B4-BE49-F238E27FC236}">
                <a16:creationId xmlns:a16="http://schemas.microsoft.com/office/drawing/2014/main" id="{71351421-35AA-43B7-819C-825B3F54478C}"/>
              </a:ext>
            </a:extLst>
          </p:cNvPr>
          <p:cNvSpPr txBox="1">
            <a:spLocks noChangeArrowheads="1"/>
          </p:cNvSpPr>
          <p:nvPr/>
        </p:nvSpPr>
        <p:spPr bwMode="auto">
          <a:xfrm rot="16200000">
            <a:off x="3992562" y="3627438"/>
            <a:ext cx="10064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1400">
                <a:latin typeface="Lucida Sans Unicode" charset="0"/>
                <a:ea typeface="ＭＳ Ｐゴシック" charset="0"/>
                <a:cs typeface="Arial" charset="0"/>
              </a:rPr>
              <a:t>Response</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a:extLst>
              <a:ext uri="{FF2B5EF4-FFF2-40B4-BE49-F238E27FC236}">
                <a16:creationId xmlns:a16="http://schemas.microsoft.com/office/drawing/2014/main" id="{5A844D8D-F6D3-468F-9EAA-532D71AF1BD8}"/>
              </a:ext>
            </a:extLst>
          </p:cNvPr>
          <p:cNvSpPr>
            <a:spLocks noGrp="1" noChangeArrowheads="1"/>
          </p:cNvSpPr>
          <p:nvPr>
            <p:ph type="title"/>
          </p:nvPr>
        </p:nvSpPr>
        <p:spPr/>
        <p:txBody>
          <a:bodyPr/>
          <a:lstStyle/>
          <a:p>
            <a:pPr eaLnBrk="1" hangingPunct="1">
              <a:defRPr/>
            </a:pPr>
            <a:r>
              <a:rPr lang="en-US">
                <a:ea typeface="ＭＳ Ｐゴシック" charset="-128"/>
              </a:rPr>
              <a:t>Titrate</a:t>
            </a:r>
          </a:p>
        </p:txBody>
      </p:sp>
      <p:sp>
        <p:nvSpPr>
          <p:cNvPr id="322564" name="AutoShape 4">
            <a:extLst>
              <a:ext uri="{FF2B5EF4-FFF2-40B4-BE49-F238E27FC236}">
                <a16:creationId xmlns:a16="http://schemas.microsoft.com/office/drawing/2014/main" id="{90C762AC-A8A3-4BAB-B6E2-B2D8148B9DCA}"/>
              </a:ext>
            </a:extLst>
          </p:cNvPr>
          <p:cNvSpPr>
            <a:spLocks noChangeArrowheads="1"/>
          </p:cNvSpPr>
          <p:nvPr/>
        </p:nvSpPr>
        <p:spPr bwMode="auto">
          <a:xfrm>
            <a:off x="3352800" y="3552825"/>
            <a:ext cx="2286000" cy="1066800"/>
          </a:xfrm>
          <a:prstGeom prst="flowChartDecision">
            <a:avLst/>
          </a:prstGeom>
          <a:solidFill>
            <a:srgbClr val="FF9900"/>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a:solidFill>
                  <a:schemeClr val="bg1"/>
                </a:solidFill>
                <a:latin typeface="Lucida Sans Unicode" charset="0"/>
                <a:ea typeface="ＭＳ Ｐゴシック" charset="0"/>
                <a:cs typeface="Arial" charset="0"/>
              </a:rPr>
              <a:t>Target BP?</a:t>
            </a:r>
          </a:p>
        </p:txBody>
      </p:sp>
      <p:sp>
        <p:nvSpPr>
          <p:cNvPr id="322565" name="Rectangle 5">
            <a:extLst>
              <a:ext uri="{FF2B5EF4-FFF2-40B4-BE49-F238E27FC236}">
                <a16:creationId xmlns:a16="http://schemas.microsoft.com/office/drawing/2014/main" id="{7DCCDA81-8378-4C56-AF95-9DAAAA943265}"/>
              </a:ext>
            </a:extLst>
          </p:cNvPr>
          <p:cNvSpPr>
            <a:spLocks noChangeArrowheads="1"/>
          </p:cNvSpPr>
          <p:nvPr/>
        </p:nvSpPr>
        <p:spPr bwMode="auto">
          <a:xfrm>
            <a:off x="762000" y="3657600"/>
            <a:ext cx="1600200" cy="838200"/>
          </a:xfrm>
          <a:prstGeom prst="rect">
            <a:avLst/>
          </a:prstGeom>
          <a:solidFill>
            <a:srgbClr val="FF9900"/>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a:solidFill>
                  <a:schemeClr val="bg1"/>
                </a:solidFill>
                <a:latin typeface="Lucida Sans Unicode" charset="0"/>
                <a:ea typeface="ＭＳ Ｐゴシック" charset="0"/>
                <a:cs typeface="Arial" charset="0"/>
              </a:rPr>
              <a:t>Increase</a:t>
            </a:r>
            <a:br>
              <a:rPr lang="en-US">
                <a:solidFill>
                  <a:schemeClr val="bg1"/>
                </a:solidFill>
                <a:latin typeface="Lucida Sans Unicode" charset="0"/>
                <a:ea typeface="ＭＳ Ｐゴシック" charset="0"/>
                <a:cs typeface="Arial" charset="0"/>
              </a:rPr>
            </a:br>
            <a:r>
              <a:rPr lang="en-US">
                <a:solidFill>
                  <a:schemeClr val="bg1"/>
                </a:solidFill>
                <a:latin typeface="Lucida Sans Unicode" charset="0"/>
                <a:ea typeface="ＭＳ Ｐゴシック" charset="0"/>
                <a:cs typeface="Arial" charset="0"/>
              </a:rPr>
              <a:t>dose</a:t>
            </a:r>
          </a:p>
        </p:txBody>
      </p:sp>
      <p:sp>
        <p:nvSpPr>
          <p:cNvPr id="322566" name="Rectangle 6">
            <a:extLst>
              <a:ext uri="{FF2B5EF4-FFF2-40B4-BE49-F238E27FC236}">
                <a16:creationId xmlns:a16="http://schemas.microsoft.com/office/drawing/2014/main" id="{1BF6426F-D29D-4A8B-AAE0-99B41A062C49}"/>
              </a:ext>
            </a:extLst>
          </p:cNvPr>
          <p:cNvSpPr>
            <a:spLocks noChangeArrowheads="1"/>
          </p:cNvSpPr>
          <p:nvPr/>
        </p:nvSpPr>
        <p:spPr bwMode="auto">
          <a:xfrm>
            <a:off x="6781800" y="3657600"/>
            <a:ext cx="1600200" cy="838200"/>
          </a:xfrm>
          <a:prstGeom prst="rect">
            <a:avLst/>
          </a:prstGeom>
          <a:solidFill>
            <a:srgbClr val="FF9900"/>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a:solidFill>
                  <a:schemeClr val="bg1"/>
                </a:solidFill>
                <a:latin typeface="Lucida Sans Unicode" charset="0"/>
                <a:ea typeface="ＭＳ Ｐゴシック" charset="0"/>
                <a:cs typeface="Arial" charset="0"/>
              </a:rPr>
              <a:t>Decrease</a:t>
            </a:r>
            <a:br>
              <a:rPr lang="en-US">
                <a:solidFill>
                  <a:schemeClr val="bg1"/>
                </a:solidFill>
                <a:latin typeface="Lucida Sans Unicode" charset="0"/>
                <a:ea typeface="ＭＳ Ｐゴシック" charset="0"/>
                <a:cs typeface="Arial" charset="0"/>
              </a:rPr>
            </a:br>
            <a:r>
              <a:rPr lang="en-US">
                <a:solidFill>
                  <a:schemeClr val="bg1"/>
                </a:solidFill>
                <a:latin typeface="Lucida Sans Unicode" charset="0"/>
                <a:ea typeface="ＭＳ Ｐゴシック" charset="0"/>
                <a:cs typeface="Arial" charset="0"/>
              </a:rPr>
              <a:t>dose</a:t>
            </a:r>
          </a:p>
        </p:txBody>
      </p:sp>
      <p:sp>
        <p:nvSpPr>
          <p:cNvPr id="322567" name="Rectangle 7">
            <a:extLst>
              <a:ext uri="{FF2B5EF4-FFF2-40B4-BE49-F238E27FC236}">
                <a16:creationId xmlns:a16="http://schemas.microsoft.com/office/drawing/2014/main" id="{17C23481-9005-4FC0-9391-BFA1563AF336}"/>
              </a:ext>
            </a:extLst>
          </p:cNvPr>
          <p:cNvSpPr>
            <a:spLocks noChangeArrowheads="1"/>
          </p:cNvSpPr>
          <p:nvPr/>
        </p:nvSpPr>
        <p:spPr bwMode="auto">
          <a:xfrm>
            <a:off x="3733800" y="1676400"/>
            <a:ext cx="1524000" cy="838200"/>
          </a:xfrm>
          <a:prstGeom prst="rect">
            <a:avLst/>
          </a:prstGeom>
          <a:solidFill>
            <a:srgbClr val="FF9900"/>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a:solidFill>
                  <a:schemeClr val="bg1"/>
                </a:solidFill>
                <a:latin typeface="Lucida Sans Unicode" charset="0"/>
                <a:ea typeface="ＭＳ Ｐゴシック" charset="0"/>
                <a:cs typeface="Arial" charset="0"/>
              </a:rPr>
              <a:t>Initial</a:t>
            </a:r>
            <a:br>
              <a:rPr lang="en-US">
                <a:solidFill>
                  <a:schemeClr val="bg1"/>
                </a:solidFill>
                <a:latin typeface="Lucida Sans Unicode" charset="0"/>
                <a:ea typeface="ＭＳ Ｐゴシック" charset="0"/>
                <a:cs typeface="Arial" charset="0"/>
              </a:rPr>
            </a:br>
            <a:r>
              <a:rPr lang="en-US">
                <a:solidFill>
                  <a:schemeClr val="bg1"/>
                </a:solidFill>
                <a:latin typeface="Lucida Sans Unicode" charset="0"/>
                <a:ea typeface="ＭＳ Ｐゴシック" charset="0"/>
                <a:cs typeface="Arial" charset="0"/>
              </a:rPr>
              <a:t>dose</a:t>
            </a:r>
          </a:p>
        </p:txBody>
      </p:sp>
      <p:cxnSp>
        <p:nvCxnSpPr>
          <p:cNvPr id="322568" name="AutoShape 8">
            <a:extLst>
              <a:ext uri="{FF2B5EF4-FFF2-40B4-BE49-F238E27FC236}">
                <a16:creationId xmlns:a16="http://schemas.microsoft.com/office/drawing/2014/main" id="{ACE3A30F-C90B-4357-99C1-691A4CCC1C29}"/>
              </a:ext>
            </a:extLst>
          </p:cNvPr>
          <p:cNvCxnSpPr>
            <a:cxnSpLocks noChangeShapeType="1"/>
            <a:stCxn id="322567" idx="2"/>
            <a:endCxn id="322564" idx="0"/>
          </p:cNvCxnSpPr>
          <p:nvPr/>
        </p:nvCxnSpPr>
        <p:spPr bwMode="auto">
          <a:xfrm>
            <a:off x="4495800" y="2514600"/>
            <a:ext cx="0" cy="103822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22569" name="AutoShape 9">
            <a:extLst>
              <a:ext uri="{FF2B5EF4-FFF2-40B4-BE49-F238E27FC236}">
                <a16:creationId xmlns:a16="http://schemas.microsoft.com/office/drawing/2014/main" id="{E4DDAD06-9239-4502-901E-2246AFFED00F}"/>
              </a:ext>
            </a:extLst>
          </p:cNvPr>
          <p:cNvCxnSpPr>
            <a:cxnSpLocks noChangeShapeType="1"/>
            <a:stCxn id="322564" idx="1"/>
            <a:endCxn id="322565" idx="3"/>
          </p:cNvCxnSpPr>
          <p:nvPr/>
        </p:nvCxnSpPr>
        <p:spPr bwMode="auto">
          <a:xfrm flipH="1" flipV="1">
            <a:off x="2362200" y="4076700"/>
            <a:ext cx="990600" cy="952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22570" name="AutoShape 10">
            <a:extLst>
              <a:ext uri="{FF2B5EF4-FFF2-40B4-BE49-F238E27FC236}">
                <a16:creationId xmlns:a16="http://schemas.microsoft.com/office/drawing/2014/main" id="{24C476EA-FE74-4A56-ABC3-173251D6D497}"/>
              </a:ext>
            </a:extLst>
          </p:cNvPr>
          <p:cNvCxnSpPr>
            <a:cxnSpLocks noChangeShapeType="1"/>
            <a:stCxn id="322564" idx="3"/>
            <a:endCxn id="322566" idx="1"/>
          </p:cNvCxnSpPr>
          <p:nvPr/>
        </p:nvCxnSpPr>
        <p:spPr bwMode="auto">
          <a:xfrm flipV="1">
            <a:off x="5638800" y="4076700"/>
            <a:ext cx="1143000" cy="952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22571" name="AutoShape 11">
            <a:extLst>
              <a:ext uri="{FF2B5EF4-FFF2-40B4-BE49-F238E27FC236}">
                <a16:creationId xmlns:a16="http://schemas.microsoft.com/office/drawing/2014/main" id="{D3297A8A-EE0F-4067-B2E0-1E4EEAEFC4EF}"/>
              </a:ext>
            </a:extLst>
          </p:cNvPr>
          <p:cNvCxnSpPr>
            <a:cxnSpLocks noChangeShapeType="1"/>
            <a:stCxn id="322565" idx="2"/>
            <a:endCxn id="322564" idx="2"/>
          </p:cNvCxnSpPr>
          <p:nvPr/>
        </p:nvCxnSpPr>
        <p:spPr bwMode="auto">
          <a:xfrm rot="16200000" flipH="1">
            <a:off x="2967037" y="3090863"/>
            <a:ext cx="123825" cy="2933700"/>
          </a:xfrm>
          <a:prstGeom prst="bentConnector3">
            <a:avLst>
              <a:gd name="adj1" fmla="val 1088458"/>
            </a:avLst>
          </a:prstGeom>
          <a:noFill/>
          <a:ln w="12700">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22572" name="AutoShape 12">
            <a:extLst>
              <a:ext uri="{FF2B5EF4-FFF2-40B4-BE49-F238E27FC236}">
                <a16:creationId xmlns:a16="http://schemas.microsoft.com/office/drawing/2014/main" id="{E69EC753-F295-4698-B8CA-F09A438D5BB3}"/>
              </a:ext>
            </a:extLst>
          </p:cNvPr>
          <p:cNvCxnSpPr>
            <a:cxnSpLocks noChangeShapeType="1"/>
            <a:stCxn id="322566" idx="2"/>
            <a:endCxn id="322564" idx="2"/>
          </p:cNvCxnSpPr>
          <p:nvPr/>
        </p:nvCxnSpPr>
        <p:spPr bwMode="auto">
          <a:xfrm rot="5400000">
            <a:off x="5976937" y="3014663"/>
            <a:ext cx="123825" cy="3086100"/>
          </a:xfrm>
          <a:prstGeom prst="bentConnector3">
            <a:avLst>
              <a:gd name="adj1" fmla="val 1087176"/>
            </a:avLst>
          </a:prstGeom>
          <a:noFill/>
          <a:ln w="12700">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22573" name="Text Box 13">
            <a:extLst>
              <a:ext uri="{FF2B5EF4-FFF2-40B4-BE49-F238E27FC236}">
                <a16:creationId xmlns:a16="http://schemas.microsoft.com/office/drawing/2014/main" id="{1A49E162-99B4-4AA2-817B-E43CA7D7CB52}"/>
              </a:ext>
            </a:extLst>
          </p:cNvPr>
          <p:cNvSpPr txBox="1">
            <a:spLocks noChangeArrowheads="1"/>
          </p:cNvSpPr>
          <p:nvPr/>
        </p:nvSpPr>
        <p:spPr bwMode="auto">
          <a:xfrm>
            <a:off x="5546725" y="3763963"/>
            <a:ext cx="955675" cy="304800"/>
          </a:xfrm>
          <a:prstGeom prst="rect">
            <a:avLst/>
          </a:prstGeom>
          <a:noFill/>
          <a:ln>
            <a:noFill/>
          </a:ln>
          <a:effectLst/>
          <a:extLst>
            <a:ext uri="{909E8E84-426E-40dd-AFC4-6F175D3DCCD1}">
              <a14:hiddenFill xmlns:a14="http://schemas.microsoft.com/office/drawing/2010/main" xmlns="">
                <a:solidFill>
                  <a:srgbClr val="FF9900"/>
                </a:solidFill>
              </a14:hiddenFill>
            </a:ext>
            <a:ext uri="{91240B29-F687-4f45-9708-019B960494DF}">
              <a14:hiddenLine xmlns:a14="http://schemas.microsoft.com/office/drawing/2010/main" xmlns="" w="12700">
                <a:solidFill>
                  <a:srgbClr val="FF99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1400">
                <a:latin typeface="Lucida Sans Unicode" charset="0"/>
                <a:ea typeface="ＭＳ Ｐゴシック" charset="0"/>
                <a:cs typeface="Arial" charset="0"/>
              </a:rPr>
              <a:t>Too high</a:t>
            </a:r>
          </a:p>
        </p:txBody>
      </p:sp>
      <p:sp>
        <p:nvSpPr>
          <p:cNvPr id="322575" name="Text Box 15">
            <a:extLst>
              <a:ext uri="{FF2B5EF4-FFF2-40B4-BE49-F238E27FC236}">
                <a16:creationId xmlns:a16="http://schemas.microsoft.com/office/drawing/2014/main" id="{B986D523-3DE5-41F8-A945-EC6B5F21510E}"/>
              </a:ext>
            </a:extLst>
          </p:cNvPr>
          <p:cNvSpPr txBox="1">
            <a:spLocks noChangeArrowheads="1"/>
          </p:cNvSpPr>
          <p:nvPr/>
        </p:nvSpPr>
        <p:spPr bwMode="auto">
          <a:xfrm>
            <a:off x="2574925" y="3810000"/>
            <a:ext cx="868363" cy="304800"/>
          </a:xfrm>
          <a:prstGeom prst="rect">
            <a:avLst/>
          </a:prstGeom>
          <a:noFill/>
          <a:ln>
            <a:noFill/>
          </a:ln>
          <a:effectLst/>
          <a:extLst>
            <a:ext uri="{909E8E84-426E-40dd-AFC4-6F175D3DCCD1}">
              <a14:hiddenFill xmlns:a14="http://schemas.microsoft.com/office/drawing/2010/main" xmlns="">
                <a:solidFill>
                  <a:srgbClr val="FF9900"/>
                </a:solidFill>
              </a14:hiddenFill>
            </a:ext>
            <a:ext uri="{91240B29-F687-4f45-9708-019B960494DF}">
              <a14:hiddenLine xmlns:a14="http://schemas.microsoft.com/office/drawing/2010/main" xmlns="" w="12700">
                <a:solidFill>
                  <a:srgbClr val="FF99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1400">
                <a:latin typeface="Lucida Sans Unicode" charset="0"/>
                <a:ea typeface="ＭＳ Ｐゴシック" charset="0"/>
                <a:cs typeface="Arial" charset="0"/>
              </a:rPr>
              <a:t>Too low</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a:extLst>
              <a:ext uri="{FF2B5EF4-FFF2-40B4-BE49-F238E27FC236}">
                <a16:creationId xmlns:a16="http://schemas.microsoft.com/office/drawing/2014/main" id="{1984E964-D056-4A20-B2CF-628F7B7E06D9}"/>
              </a:ext>
            </a:extLst>
          </p:cNvPr>
          <p:cNvSpPr>
            <a:spLocks noGrp="1" noChangeArrowheads="1"/>
          </p:cNvSpPr>
          <p:nvPr>
            <p:ph type="title"/>
          </p:nvPr>
        </p:nvSpPr>
        <p:spPr/>
        <p:txBody>
          <a:bodyPr/>
          <a:lstStyle/>
          <a:p>
            <a:pPr eaLnBrk="1" hangingPunct="1">
              <a:defRPr/>
            </a:pPr>
            <a:r>
              <a:rPr lang="en-US" dirty="0">
                <a:ea typeface="ＭＳ Ｐゴシック" charset="-128"/>
              </a:rPr>
              <a:t>Cardiogenic shock case</a:t>
            </a:r>
          </a:p>
        </p:txBody>
      </p:sp>
      <p:sp>
        <p:nvSpPr>
          <p:cNvPr id="83970" name="Rectangle 3">
            <a:extLst>
              <a:ext uri="{FF2B5EF4-FFF2-40B4-BE49-F238E27FC236}">
                <a16:creationId xmlns:a16="http://schemas.microsoft.com/office/drawing/2014/main" id="{A233DEB3-58B8-4997-8CAC-2376968F209F}"/>
              </a:ext>
            </a:extLst>
          </p:cNvPr>
          <p:cNvSpPr>
            <a:spLocks noGrp="1" noChangeArrowheads="1"/>
          </p:cNvSpPr>
          <p:nvPr>
            <p:ph idx="1"/>
          </p:nvPr>
        </p:nvSpPr>
        <p:spPr/>
        <p:txBody>
          <a:bodyPr/>
          <a:lstStyle/>
          <a:p>
            <a:pPr eaLnBrk="1" hangingPunct="1">
              <a:buFont typeface="Wingdings 2" charset="0"/>
              <a:buChar char=""/>
              <a:defRPr/>
            </a:pPr>
            <a:r>
              <a:rPr lang="en-US" dirty="0">
                <a:ea typeface="ＭＳ Ｐゴシック" charset="0"/>
                <a:cs typeface="ＭＳ Ｐゴシック" charset="0"/>
              </a:rPr>
              <a:t>Early referral</a:t>
            </a:r>
          </a:p>
          <a:p>
            <a:pPr lvl="1" eaLnBrk="1" hangingPunct="1">
              <a:buFont typeface="Wingdings" charset="0"/>
              <a:buChar char=""/>
              <a:defRPr/>
            </a:pPr>
            <a:r>
              <a:rPr lang="en-US" dirty="0">
                <a:ea typeface="ＭＳ Ｐゴシック" charset="0"/>
              </a:rPr>
              <a:t>Revascularization</a:t>
            </a:r>
          </a:p>
          <a:p>
            <a:pPr lvl="1" eaLnBrk="1" hangingPunct="1">
              <a:buFont typeface="Wingdings" charset="0"/>
              <a:buChar char=""/>
              <a:defRPr/>
            </a:pPr>
            <a:r>
              <a:rPr lang="en-US" dirty="0">
                <a:ea typeface="ＭＳ Ｐゴシック" charset="0"/>
              </a:rPr>
              <a:t>Intra-aortic balloon pump</a:t>
            </a:r>
          </a:p>
          <a:p>
            <a:pPr eaLnBrk="1" hangingPunct="1">
              <a:buFont typeface="Wingdings 2" charset="0"/>
              <a:buChar char=""/>
              <a:defRPr/>
            </a:pPr>
            <a:endParaRPr lang="en-US" dirty="0">
              <a:ea typeface="ＭＳ Ｐゴシック" charset="0"/>
              <a:cs typeface="ＭＳ Ｐゴシック" charset="0"/>
            </a:endParaRPr>
          </a:p>
          <a:p>
            <a:pPr marL="119062" indent="0" eaLnBrk="1" hangingPunct="1">
              <a:buFont typeface="Wingdings 2" charset="0"/>
              <a:buNone/>
              <a:defRPr/>
            </a:pPr>
            <a:endParaRPr lang="en-US" dirty="0">
              <a:ea typeface="ＭＳ Ｐゴシック" charset="0"/>
              <a:cs typeface="ＭＳ Ｐゴシック"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a:extLst>
              <a:ext uri="{FF2B5EF4-FFF2-40B4-BE49-F238E27FC236}">
                <a16:creationId xmlns:a16="http://schemas.microsoft.com/office/drawing/2014/main" id="{5C450EBD-F7B9-4B5F-8869-4FDA1EF6204B}"/>
              </a:ext>
            </a:extLst>
          </p:cNvPr>
          <p:cNvSpPr>
            <a:spLocks noGrp="1" noChangeArrowheads="1"/>
          </p:cNvSpPr>
          <p:nvPr>
            <p:ph type="title"/>
          </p:nvPr>
        </p:nvSpPr>
        <p:spPr/>
        <p:txBody>
          <a:bodyPr/>
          <a:lstStyle/>
          <a:p>
            <a:pPr eaLnBrk="1" hangingPunct="1">
              <a:defRPr/>
            </a:pPr>
            <a:r>
              <a:rPr lang="en-US">
                <a:ea typeface="ＭＳ Ｐゴシック" charset="-128"/>
              </a:rPr>
              <a:t>Hypovolaemic</a:t>
            </a:r>
          </a:p>
        </p:txBody>
      </p:sp>
      <p:sp>
        <p:nvSpPr>
          <p:cNvPr id="84994" name="Rectangle 3">
            <a:extLst>
              <a:ext uri="{FF2B5EF4-FFF2-40B4-BE49-F238E27FC236}">
                <a16:creationId xmlns:a16="http://schemas.microsoft.com/office/drawing/2014/main" id="{FC39FE1F-8AEB-4946-B8B6-A4FD3BD21EB3}"/>
              </a:ext>
            </a:extLst>
          </p:cNvPr>
          <p:cNvSpPr>
            <a:spLocks noGrp="1" noChangeArrowheads="1"/>
          </p:cNvSpPr>
          <p:nvPr>
            <p:ph idx="1"/>
          </p:nvPr>
        </p:nvSpPr>
        <p:spPr/>
        <p:txBody>
          <a:bodyPr/>
          <a:lstStyle/>
          <a:p>
            <a:pPr eaLnBrk="1" hangingPunct="1"/>
            <a:r>
              <a:rPr lang="en-US" altLang="en-US"/>
              <a:t>Vasopressors</a:t>
            </a:r>
          </a:p>
          <a:p>
            <a:pPr lvl="1" eaLnBrk="1" hangingPunct="1"/>
            <a:r>
              <a:rPr lang="en-US" altLang="en-US"/>
              <a:t>Life threatening hypotension</a:t>
            </a:r>
          </a:p>
          <a:p>
            <a:pPr lvl="1" eaLnBrk="1" hangingPunct="1"/>
            <a:r>
              <a:rPr lang="en-US" altLang="en-US"/>
              <a:t>Distributive shock phase</a:t>
            </a:r>
          </a:p>
          <a:p>
            <a:pPr eaLnBrk="1" hangingPunct="1"/>
            <a:r>
              <a:rPr lang="en-US" altLang="en-US"/>
              <a:t>Treat underlying cause</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2" descr="trauma 2">
            <a:extLst>
              <a:ext uri="{FF2B5EF4-FFF2-40B4-BE49-F238E27FC236}">
                <a16:creationId xmlns:a16="http://schemas.microsoft.com/office/drawing/2014/main" id="{E01341F9-04CC-4FA1-8D89-07127F788CA3}"/>
              </a:ext>
            </a:extLst>
          </p:cNvPr>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61913" y="-71438"/>
            <a:ext cx="9267826" cy="70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675" name="Rectangle 3">
            <a:extLst>
              <a:ext uri="{FF2B5EF4-FFF2-40B4-BE49-F238E27FC236}">
                <a16:creationId xmlns:a16="http://schemas.microsoft.com/office/drawing/2014/main" id="{49FB45A9-756E-4E8C-8594-6CC10925666C}"/>
              </a:ext>
            </a:extLst>
          </p:cNvPr>
          <p:cNvSpPr>
            <a:spLocks noGrp="1" noChangeArrowheads="1"/>
          </p:cNvSpPr>
          <p:nvPr>
            <p:ph type="title"/>
          </p:nvPr>
        </p:nvSpPr>
        <p:spPr/>
        <p:txBody>
          <a:bodyPr/>
          <a:lstStyle/>
          <a:p>
            <a:pPr eaLnBrk="1" hangingPunct="1">
              <a:defRPr/>
            </a:pPr>
            <a:r>
              <a:rPr lang="en-US" dirty="0">
                <a:ea typeface="ＭＳ Ｐゴシック" charset="-128"/>
              </a:rPr>
              <a:t>Obstructive</a:t>
            </a:r>
          </a:p>
        </p:txBody>
      </p:sp>
      <p:sp>
        <p:nvSpPr>
          <p:cNvPr id="87043" name="Rectangle 4">
            <a:extLst>
              <a:ext uri="{FF2B5EF4-FFF2-40B4-BE49-F238E27FC236}">
                <a16:creationId xmlns:a16="http://schemas.microsoft.com/office/drawing/2014/main" id="{2C436D19-E561-4A57-A2D1-A97800748AE4}"/>
              </a:ext>
            </a:extLst>
          </p:cNvPr>
          <p:cNvSpPr>
            <a:spLocks noGrp="1" noChangeArrowheads="1"/>
          </p:cNvSpPr>
          <p:nvPr>
            <p:ph idx="1"/>
          </p:nvPr>
        </p:nvSpPr>
        <p:spPr/>
        <p:txBody>
          <a:bodyPr/>
          <a:lstStyle/>
          <a:p>
            <a:pPr eaLnBrk="1" hangingPunct="1"/>
            <a:r>
              <a:rPr lang="en-US" altLang="en-US"/>
              <a:t>More complicated</a:t>
            </a:r>
          </a:p>
          <a:p>
            <a:pPr eaLnBrk="1" hangingPunct="1"/>
            <a:r>
              <a:rPr lang="en-US" altLang="en-US"/>
              <a:t>Initial treatment depends on pathophysiology of underlying cause</a:t>
            </a:r>
          </a:p>
          <a:p>
            <a:pPr lvl="1" eaLnBrk="1" hangingPunct="1"/>
            <a:r>
              <a:rPr lang="en-US" altLang="en-US"/>
              <a:t>Tension pneumothorax</a:t>
            </a:r>
          </a:p>
          <a:p>
            <a:pPr lvl="2" eaLnBrk="1" hangingPunct="1"/>
            <a:r>
              <a:rPr lang="en-US" altLang="en-US"/>
              <a:t>Emergency thoracostomy</a:t>
            </a:r>
          </a:p>
          <a:p>
            <a:pPr lvl="1" eaLnBrk="1" hangingPunct="1"/>
            <a:r>
              <a:rPr lang="en-US" altLang="en-US"/>
              <a:t>Massive pulmonary embolus</a:t>
            </a:r>
          </a:p>
          <a:p>
            <a:pPr lvl="2" eaLnBrk="1" hangingPunct="1"/>
            <a:r>
              <a:rPr lang="en-US" altLang="en-US"/>
              <a:t>Fluid bolus 100-250 ml</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a:extLst>
              <a:ext uri="{FF2B5EF4-FFF2-40B4-BE49-F238E27FC236}">
                <a16:creationId xmlns:a16="http://schemas.microsoft.com/office/drawing/2014/main" id="{6FBDF389-3866-4066-8524-BF80BCFA04D7}"/>
              </a:ext>
            </a:extLst>
          </p:cNvPr>
          <p:cNvSpPr>
            <a:spLocks noGrp="1" noChangeArrowheads="1"/>
          </p:cNvSpPr>
          <p:nvPr>
            <p:ph type="title"/>
          </p:nvPr>
        </p:nvSpPr>
        <p:spPr/>
        <p:txBody>
          <a:bodyPr/>
          <a:lstStyle/>
          <a:p>
            <a:pPr eaLnBrk="1" hangingPunct="1">
              <a:defRPr/>
            </a:pPr>
            <a:r>
              <a:rPr lang="en-US">
                <a:ea typeface="ＭＳ Ｐゴシック" charset="-128"/>
              </a:rPr>
              <a:t>Obstructive</a:t>
            </a:r>
          </a:p>
        </p:txBody>
      </p:sp>
      <p:sp>
        <p:nvSpPr>
          <p:cNvPr id="89090" name="Rectangle 3">
            <a:extLst>
              <a:ext uri="{FF2B5EF4-FFF2-40B4-BE49-F238E27FC236}">
                <a16:creationId xmlns:a16="http://schemas.microsoft.com/office/drawing/2014/main" id="{F89F8623-557B-40D1-9815-1C96F262C4D0}"/>
              </a:ext>
            </a:extLst>
          </p:cNvPr>
          <p:cNvSpPr>
            <a:spLocks noGrp="1" noChangeArrowheads="1"/>
          </p:cNvSpPr>
          <p:nvPr>
            <p:ph idx="1"/>
          </p:nvPr>
        </p:nvSpPr>
        <p:spPr/>
        <p:txBody>
          <a:bodyPr/>
          <a:lstStyle/>
          <a:p>
            <a:pPr eaLnBrk="1" hangingPunct="1"/>
            <a:r>
              <a:rPr lang="en-US" altLang="en-US"/>
              <a:t>Complex, call for help</a:t>
            </a:r>
          </a:p>
          <a:p>
            <a:pPr eaLnBrk="1" hangingPunct="1"/>
            <a:r>
              <a:rPr lang="en-US" altLang="en-US"/>
              <a:t>Early relief of obstruction</a:t>
            </a:r>
          </a:p>
          <a:p>
            <a:pPr eaLnBrk="1" hangingPunct="1"/>
            <a:r>
              <a:rPr lang="en-US" altLang="en-US"/>
              <a:t>Dobutamine-induced vasodilatation may </a:t>
            </a:r>
            <a:r>
              <a:rPr lang="en-US" altLang="en-US">
                <a:sym typeface="Symbol" panose="05050102010706020507" pitchFamily="18" charset="2"/>
              </a:rPr>
              <a:t> severe hypotension due to relatively fixed cardiac output</a:t>
            </a:r>
          </a:p>
          <a:p>
            <a:pPr eaLnBrk="1" hangingPunct="1"/>
            <a:r>
              <a:rPr lang="en-US" altLang="en-US">
                <a:sym typeface="Symbol" panose="05050102010706020507" pitchFamily="18" charset="2"/>
              </a:rPr>
              <a:t>Norepinephrine probably drug of choice for initial management</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4FCD512B-CCE0-45E2-8C9F-70189931D4E6}"/>
              </a:ext>
            </a:extLst>
          </p:cNvPr>
          <p:cNvSpPr>
            <a:spLocks noGrp="1" noChangeArrowheads="1"/>
          </p:cNvSpPr>
          <p:nvPr>
            <p:ph type="title"/>
          </p:nvPr>
        </p:nvSpPr>
        <p:spPr/>
        <p:txBody>
          <a:bodyPr/>
          <a:lstStyle/>
          <a:p>
            <a:pPr eaLnBrk="1" hangingPunct="1">
              <a:defRPr/>
            </a:pPr>
            <a:r>
              <a:rPr lang="en-US">
                <a:ea typeface="ＭＳ Ｐゴシック" charset="-128"/>
              </a:rPr>
              <a:t>Summary</a:t>
            </a:r>
          </a:p>
        </p:txBody>
      </p:sp>
      <p:sp>
        <p:nvSpPr>
          <p:cNvPr id="91138" name="Rectangle 3">
            <a:extLst>
              <a:ext uri="{FF2B5EF4-FFF2-40B4-BE49-F238E27FC236}">
                <a16:creationId xmlns:a16="http://schemas.microsoft.com/office/drawing/2014/main" id="{498E5A69-A3CA-409B-96C1-2C462BF676A7}"/>
              </a:ext>
            </a:extLst>
          </p:cNvPr>
          <p:cNvSpPr>
            <a:spLocks noGrp="1" noChangeArrowheads="1"/>
          </p:cNvSpPr>
          <p:nvPr>
            <p:ph idx="1"/>
          </p:nvPr>
        </p:nvSpPr>
        <p:spPr/>
        <p:txBody>
          <a:bodyPr/>
          <a:lstStyle/>
          <a:p>
            <a:pPr eaLnBrk="1" hangingPunct="1"/>
            <a:r>
              <a:rPr lang="en-US" altLang="en-US"/>
              <a:t>Resuscitation</a:t>
            </a:r>
          </a:p>
          <a:p>
            <a:pPr lvl="1" eaLnBrk="1" hangingPunct="1"/>
            <a:r>
              <a:rPr lang="en-US" altLang="en-US"/>
              <a:t>Restore tissue perfusion</a:t>
            </a:r>
          </a:p>
          <a:p>
            <a:pPr lvl="2" eaLnBrk="1" hangingPunct="1"/>
            <a:r>
              <a:rPr lang="en-US" altLang="en-US"/>
              <a:t>Conscious state</a:t>
            </a:r>
          </a:p>
          <a:p>
            <a:pPr lvl="2" eaLnBrk="1" hangingPunct="1"/>
            <a:r>
              <a:rPr lang="en-US" altLang="en-US"/>
              <a:t>Temperature of limbs</a:t>
            </a:r>
          </a:p>
          <a:p>
            <a:pPr lvl="2" eaLnBrk="1" hangingPunct="1"/>
            <a:r>
              <a:rPr lang="en-US" altLang="en-US"/>
              <a:t>Skin perfusion</a:t>
            </a:r>
          </a:p>
          <a:p>
            <a:pPr lvl="2" eaLnBrk="1" hangingPunct="1"/>
            <a:r>
              <a:rPr lang="en-US" altLang="en-US"/>
              <a:t>Urine output</a:t>
            </a:r>
          </a:p>
          <a:p>
            <a:pPr lvl="2" eaLnBrk="1" hangingPunct="1"/>
            <a:r>
              <a:rPr lang="en-US" altLang="en-US"/>
              <a:t>pH</a:t>
            </a:r>
          </a:p>
          <a:p>
            <a:pPr lvl="2" eaLnBrk="1" hangingPunct="1"/>
            <a:r>
              <a:rPr lang="en-US" altLang="en-US"/>
              <a:t>Lactate</a:t>
            </a:r>
          </a:p>
          <a:p>
            <a:pPr lvl="2" eaLnBrk="1" hangingPunct="1"/>
            <a:endParaRPr lang="en-US" altLang="en-US"/>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a:extLst>
              <a:ext uri="{FF2B5EF4-FFF2-40B4-BE49-F238E27FC236}">
                <a16:creationId xmlns:a16="http://schemas.microsoft.com/office/drawing/2014/main" id="{A927455C-818B-4061-9043-3F9FD2DB0842}"/>
              </a:ext>
            </a:extLst>
          </p:cNvPr>
          <p:cNvSpPr>
            <a:spLocks noGrp="1" noChangeArrowheads="1"/>
          </p:cNvSpPr>
          <p:nvPr>
            <p:ph type="title"/>
          </p:nvPr>
        </p:nvSpPr>
        <p:spPr/>
        <p:txBody>
          <a:bodyPr/>
          <a:lstStyle/>
          <a:p>
            <a:pPr eaLnBrk="1" hangingPunct="1">
              <a:defRPr/>
            </a:pPr>
            <a:r>
              <a:rPr lang="en-US">
                <a:ea typeface="ＭＳ Ｐゴシック" charset="-128"/>
              </a:rPr>
              <a:t>Summary</a:t>
            </a:r>
          </a:p>
        </p:txBody>
      </p:sp>
      <p:sp>
        <p:nvSpPr>
          <p:cNvPr id="93186" name="Rectangle 3">
            <a:extLst>
              <a:ext uri="{FF2B5EF4-FFF2-40B4-BE49-F238E27FC236}">
                <a16:creationId xmlns:a16="http://schemas.microsoft.com/office/drawing/2014/main" id="{FC20F860-F58F-4B7C-AE58-6C58EC9722DC}"/>
              </a:ext>
            </a:extLst>
          </p:cNvPr>
          <p:cNvSpPr>
            <a:spLocks noGrp="1" noChangeArrowheads="1"/>
          </p:cNvSpPr>
          <p:nvPr>
            <p:ph idx="1"/>
          </p:nvPr>
        </p:nvSpPr>
        <p:spPr/>
        <p:txBody>
          <a:bodyPr/>
          <a:lstStyle/>
          <a:p>
            <a:pPr eaLnBrk="1" hangingPunct="1"/>
            <a:r>
              <a:rPr lang="en-US" altLang="en-US"/>
              <a:t>Resuscitation</a:t>
            </a:r>
          </a:p>
          <a:p>
            <a:pPr lvl="1" eaLnBrk="1" hangingPunct="1"/>
            <a:r>
              <a:rPr lang="en-US" altLang="en-US"/>
              <a:t>Fluid</a:t>
            </a:r>
          </a:p>
          <a:p>
            <a:pPr lvl="1" eaLnBrk="1" hangingPunct="1"/>
            <a:r>
              <a:rPr lang="en-US" altLang="en-US"/>
              <a:t>Vasopressor to restore BP</a:t>
            </a:r>
          </a:p>
          <a:p>
            <a:pPr lvl="1" eaLnBrk="1" hangingPunct="1"/>
            <a:r>
              <a:rPr lang="en-US" altLang="en-US"/>
              <a:t>Inotrope to increase cardiac output</a:t>
            </a:r>
          </a:p>
          <a:p>
            <a:pPr lvl="1" eaLnBrk="1" hangingPunct="1"/>
            <a:r>
              <a:rPr lang="en-US" altLang="en-US"/>
              <a:t>Titrate against patient response</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a:extLst>
              <a:ext uri="{FF2B5EF4-FFF2-40B4-BE49-F238E27FC236}">
                <a16:creationId xmlns:a16="http://schemas.microsoft.com/office/drawing/2014/main" id="{64F24CAD-3A8D-4D51-AB8A-4973B95ADB25}"/>
              </a:ext>
            </a:extLst>
          </p:cNvPr>
          <p:cNvSpPr>
            <a:spLocks noGrp="1" noChangeArrowheads="1"/>
          </p:cNvSpPr>
          <p:nvPr>
            <p:ph type="title"/>
          </p:nvPr>
        </p:nvSpPr>
        <p:spPr/>
        <p:txBody>
          <a:bodyPr/>
          <a:lstStyle/>
          <a:p>
            <a:pPr eaLnBrk="1" hangingPunct="1">
              <a:defRPr/>
            </a:pPr>
            <a:r>
              <a:rPr lang="en-US">
                <a:ea typeface="ＭＳ Ｐゴシック" charset="-128"/>
              </a:rPr>
              <a:t>Summary</a:t>
            </a:r>
          </a:p>
        </p:txBody>
      </p:sp>
      <p:sp>
        <p:nvSpPr>
          <p:cNvPr id="95234" name="Rectangle 3">
            <a:extLst>
              <a:ext uri="{FF2B5EF4-FFF2-40B4-BE49-F238E27FC236}">
                <a16:creationId xmlns:a16="http://schemas.microsoft.com/office/drawing/2014/main" id="{DCF7F5C6-9FBB-4781-AD9B-219EE155AA7A}"/>
              </a:ext>
            </a:extLst>
          </p:cNvPr>
          <p:cNvSpPr>
            <a:spLocks noGrp="1" noChangeArrowheads="1"/>
          </p:cNvSpPr>
          <p:nvPr>
            <p:ph idx="1"/>
          </p:nvPr>
        </p:nvSpPr>
        <p:spPr/>
        <p:txBody>
          <a:bodyPr/>
          <a:lstStyle/>
          <a:p>
            <a:pPr eaLnBrk="1" hangingPunct="1"/>
            <a:r>
              <a:rPr lang="en-US" altLang="en-US"/>
              <a:t>Initial cardiovascular assessment</a:t>
            </a:r>
          </a:p>
          <a:p>
            <a:pPr lvl="1" eaLnBrk="1" hangingPunct="1"/>
            <a:r>
              <a:rPr lang="en-US" altLang="en-US"/>
              <a:t>JVP, peripheries, HR</a:t>
            </a:r>
          </a:p>
          <a:p>
            <a:pPr lvl="1" eaLnBrk="1" hangingPunct="1"/>
            <a:r>
              <a:rPr lang="en-US" altLang="en-US"/>
              <a:t>BP</a:t>
            </a:r>
          </a:p>
          <a:p>
            <a:pPr eaLnBrk="1" hangingPunct="1"/>
            <a:r>
              <a:rPr lang="en-US" altLang="en-US"/>
              <a:t>Treat underlying cause</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Rectangle 4">
            <a:extLst>
              <a:ext uri="{FF2B5EF4-FFF2-40B4-BE49-F238E27FC236}">
                <a16:creationId xmlns:a16="http://schemas.microsoft.com/office/drawing/2014/main" id="{B32167F0-FFD3-49EF-AC9A-8463CD970B5E}"/>
              </a:ext>
            </a:extLst>
          </p:cNvPr>
          <p:cNvSpPr>
            <a:spLocks noGrp="1" noChangeArrowheads="1"/>
          </p:cNvSpPr>
          <p:nvPr>
            <p:ph type="title"/>
          </p:nvPr>
        </p:nvSpPr>
        <p:spPr/>
        <p:txBody>
          <a:bodyPr/>
          <a:lstStyle/>
          <a:p>
            <a:pPr eaLnBrk="1" hangingPunct="1">
              <a:defRPr/>
            </a:pPr>
            <a:r>
              <a:rPr lang="en-US">
                <a:ea typeface="ＭＳ Ｐゴシック" charset="-128"/>
              </a:rPr>
              <a:t>Shock</a:t>
            </a:r>
          </a:p>
        </p:txBody>
      </p:sp>
      <p:sp>
        <p:nvSpPr>
          <p:cNvPr id="24578" name="Rectangle 5">
            <a:extLst>
              <a:ext uri="{FF2B5EF4-FFF2-40B4-BE49-F238E27FC236}">
                <a16:creationId xmlns:a16="http://schemas.microsoft.com/office/drawing/2014/main" id="{2A10489B-A4BD-4143-95EE-FB3B2988E863}"/>
              </a:ext>
            </a:extLst>
          </p:cNvPr>
          <p:cNvSpPr>
            <a:spLocks noGrp="1" noChangeArrowheads="1"/>
          </p:cNvSpPr>
          <p:nvPr>
            <p:ph idx="1"/>
          </p:nvPr>
        </p:nvSpPr>
        <p:spPr>
          <a:xfrm>
            <a:off x="457200" y="1600200"/>
            <a:ext cx="4276725" cy="4525963"/>
          </a:xfrm>
        </p:spPr>
        <p:txBody>
          <a:bodyPr/>
          <a:lstStyle/>
          <a:p>
            <a:pPr eaLnBrk="1" hangingPunct="1"/>
            <a:r>
              <a:rPr lang="en-US" altLang="en-US"/>
              <a:t>Tissue Hypoperfusion</a:t>
            </a:r>
          </a:p>
          <a:p>
            <a:pPr lvl="1" eaLnBrk="1" hangingPunct="1"/>
            <a:r>
              <a:rPr lang="en-US" altLang="en-US"/>
              <a:t>Confusion</a:t>
            </a:r>
          </a:p>
          <a:p>
            <a:pPr lvl="1" eaLnBrk="1" hangingPunct="1"/>
            <a:r>
              <a:rPr lang="en-US" altLang="en-US"/>
              <a:t>Cold peripheries</a:t>
            </a:r>
          </a:p>
          <a:p>
            <a:pPr lvl="1" eaLnBrk="1" hangingPunct="1"/>
            <a:r>
              <a:rPr lang="en-US" altLang="en-US"/>
              <a:t>Mottled skin</a:t>
            </a:r>
          </a:p>
          <a:p>
            <a:pPr lvl="1" eaLnBrk="1" hangingPunct="1"/>
            <a:r>
              <a:rPr lang="en-US" altLang="en-US"/>
              <a:t>Oliguria</a:t>
            </a:r>
          </a:p>
          <a:p>
            <a:pPr lvl="1" eaLnBrk="1" hangingPunct="1"/>
            <a:r>
              <a:rPr lang="en-US" altLang="en-US"/>
              <a:t>Metabolic acidosis</a:t>
            </a:r>
          </a:p>
          <a:p>
            <a:pPr lvl="1" eaLnBrk="1" hangingPunct="1"/>
            <a:r>
              <a:rPr lang="en-US" altLang="en-US"/>
              <a:t>Hyperlactataemia</a:t>
            </a:r>
          </a:p>
        </p:txBody>
      </p:sp>
      <p:pic>
        <p:nvPicPr>
          <p:cNvPr id="24579" name="Picture 7" descr="Skin mottling">
            <a:extLst>
              <a:ext uri="{FF2B5EF4-FFF2-40B4-BE49-F238E27FC236}">
                <a16:creationId xmlns:a16="http://schemas.microsoft.com/office/drawing/2014/main" id="{13797CD1-22EB-4A49-A67D-F9BD92A93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463800"/>
            <a:ext cx="401002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4">
            <a:extLst>
              <a:ext uri="{FF2B5EF4-FFF2-40B4-BE49-F238E27FC236}">
                <a16:creationId xmlns:a16="http://schemas.microsoft.com/office/drawing/2014/main" id="{720234F4-324E-4AF0-9AC2-F795CA69942E}"/>
              </a:ext>
            </a:extLst>
          </p:cNvPr>
          <p:cNvSpPr>
            <a:spLocks noGrp="1" noChangeArrowheads="1"/>
          </p:cNvSpPr>
          <p:nvPr>
            <p:ph type="ctrTitle"/>
          </p:nvPr>
        </p:nvSpPr>
        <p:spPr/>
        <p:txBody>
          <a:bodyPr/>
          <a:lstStyle/>
          <a:p>
            <a:pPr eaLnBrk="1" hangingPunct="1">
              <a:defRPr/>
            </a:pPr>
            <a:br>
              <a:rPr lang="en-US">
                <a:ea typeface="ＭＳ Ｐゴシック" charset="-128"/>
              </a:rPr>
            </a:br>
            <a:r>
              <a:rPr lang="en-US">
                <a:ea typeface="ＭＳ Ｐゴシック" charset="-128"/>
              </a:rPr>
              <a:t>Questions</a:t>
            </a:r>
            <a:r>
              <a:rPr lang="en-US" dirty="0">
                <a:ea typeface="ＭＳ Ｐゴシック" charset="-128"/>
              </a:rPr>
              <a:t>?</a:t>
            </a:r>
          </a:p>
        </p:txBody>
      </p:sp>
      <p:sp>
        <p:nvSpPr>
          <p:cNvPr id="97282" name="Rectangle 5">
            <a:extLst>
              <a:ext uri="{FF2B5EF4-FFF2-40B4-BE49-F238E27FC236}">
                <a16:creationId xmlns:a16="http://schemas.microsoft.com/office/drawing/2014/main" id="{828EE081-AEDD-42A5-A5FE-F1EBCF3B1DC4}"/>
              </a:ext>
            </a:extLst>
          </p:cNvPr>
          <p:cNvSpPr>
            <a:spLocks noGrp="1" noChangeArrowheads="1"/>
          </p:cNvSpPr>
          <p:nvPr>
            <p:ph type="subTitle" idx="1"/>
          </p:nvPr>
        </p:nvSpPr>
        <p:spPr>
          <a:xfrm>
            <a:off x="685800" y="1828800"/>
            <a:ext cx="8077200" cy="1500188"/>
          </a:xfrm>
        </p:spPr>
        <p:txBody>
          <a:bodyPr/>
          <a:lstStyle/>
          <a:p>
            <a:pPr algn="ctr" eaLnBrk="1" hangingPunct="1">
              <a:buFontTx/>
              <a:buNone/>
            </a:pPr>
            <a:r>
              <a:rPr lang="en-US" altLang="en-US" sz="1600">
                <a:solidFill>
                  <a:srgbClr val="C0C0C0"/>
                </a:solidFill>
                <a:latin typeface="Lucida Sans Unicode" panose="020B0602030504020204" pitchFamily="34" charset="0"/>
              </a:rPr>
              <a:t>BASIC is supported globally by</a:t>
            </a:r>
          </a:p>
          <a:p>
            <a:pPr algn="ctr" eaLnBrk="1" hangingPunct="1">
              <a:buFontTx/>
              <a:buNone/>
            </a:pPr>
            <a:r>
              <a:rPr lang="en-US" altLang="en-US" sz="1600">
                <a:solidFill>
                  <a:srgbClr val="C0C0C0"/>
                </a:solidFill>
                <a:latin typeface="Lucida Sans Unicode" panose="020B0602030504020204" pitchFamily="34" charset="0"/>
              </a:rPr>
              <a:t>Dept of Anaesthesia &amp; Intensive Care, The Chinese University of Hong Kong</a:t>
            </a:r>
          </a:p>
          <a:p>
            <a:pPr algn="ctr" eaLnBrk="1" hangingPunct="1">
              <a:buFontTx/>
              <a:buNone/>
            </a:pPr>
            <a:endParaRPr lang="en-US" altLang="en-US" sz="1600">
              <a:solidFill>
                <a:srgbClr val="C0C0C0"/>
              </a:solidFill>
              <a:latin typeface="Lucida Sans Unicode" panose="020B0602030504020204" pitchFamily="34" charset="0"/>
            </a:endParaRPr>
          </a:p>
          <a:p>
            <a:pPr algn="ctr" eaLnBrk="1" hangingPunct="1">
              <a:buFontTx/>
              <a:buNone/>
            </a:pPr>
            <a:endParaRPr lang="en-US" altLang="en-US" sz="1600">
              <a:solidFill>
                <a:srgbClr val="C0C0C0"/>
              </a:solidFill>
              <a:latin typeface="Lucida Sans Unicode" panose="020B0602030504020204" pitchFamily="34" charset="0"/>
            </a:endParaRPr>
          </a:p>
          <a:p>
            <a:pPr algn="ctr" eaLnBrk="1" hangingPunct="1">
              <a:buFontTx/>
              <a:buNone/>
            </a:pPr>
            <a:endParaRPr lang="en-US" altLang="en-US" sz="1600">
              <a:solidFill>
                <a:srgbClr val="C0C0C0"/>
              </a:solidFill>
              <a:latin typeface="Lucida Sans Unicode" panose="020B0602030504020204" pitchFamily="34" charset="0"/>
            </a:endParaRPr>
          </a:p>
          <a:p>
            <a:pPr algn="ctr" eaLnBrk="1" hangingPunct="1">
              <a:buFontTx/>
              <a:buNone/>
            </a:pPr>
            <a:r>
              <a:rPr lang="en-US" altLang="en-US" sz="1600">
                <a:solidFill>
                  <a:srgbClr val="C0C0C0"/>
                </a:solidFill>
                <a:latin typeface="Lucida Sans Unicode" panose="020B0602030504020204" pitchFamily="34" charset="0"/>
              </a:rPr>
              <a:t>And in Europe by the European Society of Intensive Care Medicine</a:t>
            </a:r>
          </a:p>
          <a:p>
            <a:pPr algn="ctr" eaLnBrk="1" hangingPunct="1">
              <a:buFontTx/>
              <a:buNone/>
            </a:pPr>
            <a:endParaRPr lang="en-US" altLang="en-US" sz="1600">
              <a:solidFill>
                <a:srgbClr val="C0C0C0"/>
              </a:solidFill>
              <a:latin typeface="Lucida Sans Unicode" panose="020B0602030504020204" pitchFamily="34" charset="0"/>
            </a:endParaRPr>
          </a:p>
          <a:p>
            <a:pPr algn="ctr" eaLnBrk="1" hangingPunct="1">
              <a:buFontTx/>
              <a:buNone/>
            </a:pPr>
            <a:endParaRPr lang="en-US" altLang="en-US" sz="1600">
              <a:solidFill>
                <a:srgbClr val="C0C0C0"/>
              </a:solidFill>
              <a:latin typeface="Lucida Sans Unicode" panose="020B0602030504020204" pitchFamily="34" charset="0"/>
            </a:endParaRPr>
          </a:p>
        </p:txBody>
      </p:sp>
      <p:pic>
        <p:nvPicPr>
          <p:cNvPr id="97283" name="Picture 8">
            <a:extLst>
              <a:ext uri="{FF2B5EF4-FFF2-40B4-BE49-F238E27FC236}">
                <a16:creationId xmlns:a16="http://schemas.microsoft.com/office/drawing/2014/main" id="{10A62EBB-9F17-436D-953C-BC04EE09E57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8588" y="5181600"/>
            <a:ext cx="12001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7284" name="Picture 5" descr="logoESICM">
            <a:hlinkClick r:id="rId3"/>
            <a:extLst>
              <a:ext uri="{FF2B5EF4-FFF2-40B4-BE49-F238E27FC236}">
                <a16:creationId xmlns:a16="http://schemas.microsoft.com/office/drawing/2014/main" id="{D7CF34D4-2505-4BB4-85D1-6E4361096F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125" y="6384925"/>
            <a:ext cx="10287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a:extLst>
              <a:ext uri="{FF2B5EF4-FFF2-40B4-BE49-F238E27FC236}">
                <a16:creationId xmlns:a16="http://schemas.microsoft.com/office/drawing/2014/main" id="{F7C8C24A-F17B-41B4-9B14-D9C22A161200}"/>
              </a:ext>
            </a:extLst>
          </p:cNvPr>
          <p:cNvSpPr>
            <a:spLocks noGrp="1" noChangeArrowheads="1"/>
          </p:cNvSpPr>
          <p:nvPr>
            <p:ph type="title"/>
          </p:nvPr>
        </p:nvSpPr>
        <p:spPr/>
        <p:txBody>
          <a:bodyPr/>
          <a:lstStyle/>
          <a:p>
            <a:pPr eaLnBrk="1" hangingPunct="1">
              <a:defRPr/>
            </a:pPr>
            <a:r>
              <a:rPr lang="en-US" dirty="0" err="1">
                <a:ea typeface="ＭＳ Ｐゴシック" charset="-128"/>
              </a:rPr>
              <a:t>Haemodynamic</a:t>
            </a:r>
            <a:r>
              <a:rPr lang="en-US" dirty="0">
                <a:ea typeface="ＭＳ Ｐゴシック" charset="-128"/>
              </a:rPr>
              <a:t> relationships</a:t>
            </a:r>
          </a:p>
        </p:txBody>
      </p:sp>
      <p:graphicFrame>
        <p:nvGraphicFramePr>
          <p:cNvPr id="26626" name="Object 4">
            <a:extLst>
              <a:ext uri="{FF2B5EF4-FFF2-40B4-BE49-F238E27FC236}">
                <a16:creationId xmlns:a16="http://schemas.microsoft.com/office/drawing/2014/main" id="{B79753B8-0963-4940-8431-BA2669D061DB}"/>
              </a:ext>
            </a:extLst>
          </p:cNvPr>
          <p:cNvGraphicFramePr>
            <a:graphicFrameLocks noChangeAspect="1"/>
          </p:cNvGraphicFramePr>
          <p:nvPr/>
        </p:nvGraphicFramePr>
        <p:xfrm>
          <a:off x="2133600" y="2514600"/>
          <a:ext cx="4876800" cy="822325"/>
        </p:xfrm>
        <a:graphic>
          <a:graphicData uri="http://schemas.openxmlformats.org/presentationml/2006/ole">
            <mc:AlternateContent xmlns:mc="http://schemas.openxmlformats.org/markup-compatibility/2006">
              <mc:Choice xmlns:v="urn:schemas-microsoft-com:vml" Requires="v">
                <p:oleObj spid="_x0000_s26630" name="Equation" r:id="rId4" imgW="977900" imgH="165100" progId="Equation.3">
                  <p:embed/>
                </p:oleObj>
              </mc:Choice>
              <mc:Fallback>
                <p:oleObj name="Equation" r:id="rId4" imgW="977900" imgH="1651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514600"/>
                        <a:ext cx="48768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3" name="Object 3">
            <a:extLst>
              <a:ext uri="{FF2B5EF4-FFF2-40B4-BE49-F238E27FC236}">
                <a16:creationId xmlns:a16="http://schemas.microsoft.com/office/drawing/2014/main" id="{0CA8B044-65FE-4877-9EC7-FD4FCB095328}"/>
              </a:ext>
            </a:extLst>
          </p:cNvPr>
          <p:cNvGraphicFramePr>
            <a:graphicFrameLocks noChangeAspect="1"/>
          </p:cNvGraphicFramePr>
          <p:nvPr/>
        </p:nvGraphicFramePr>
        <p:xfrm>
          <a:off x="2133600" y="2514600"/>
          <a:ext cx="4876800" cy="822325"/>
        </p:xfrm>
        <a:graphic>
          <a:graphicData uri="http://schemas.openxmlformats.org/presentationml/2006/ole">
            <mc:AlternateContent xmlns:mc="http://schemas.openxmlformats.org/markup-compatibility/2006">
              <mc:Choice xmlns:v="urn:schemas-microsoft-com:vml" Requires="v">
                <p:oleObj spid="_x0000_s28679" name="Equation" r:id="rId4" imgW="977900" imgH="165100" progId="Equation.3">
                  <p:embed/>
                </p:oleObj>
              </mc:Choice>
              <mc:Fallback>
                <p:oleObj name="Equation" r:id="rId4" imgW="977900" imgH="1651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514600"/>
                        <a:ext cx="48768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02084" name="AutoShape 4">
            <a:extLst>
              <a:ext uri="{FF2B5EF4-FFF2-40B4-BE49-F238E27FC236}">
                <a16:creationId xmlns:a16="http://schemas.microsoft.com/office/drawing/2014/main" id="{FDFC1066-FB68-47C6-9E13-B2BD252CD895}"/>
              </a:ext>
            </a:extLst>
          </p:cNvPr>
          <p:cNvSpPr>
            <a:spLocks/>
          </p:cNvSpPr>
          <p:nvPr/>
        </p:nvSpPr>
        <p:spPr bwMode="auto">
          <a:xfrm>
            <a:off x="7391400" y="1744663"/>
            <a:ext cx="1371600" cy="609600"/>
          </a:xfrm>
          <a:prstGeom prst="callout2">
            <a:avLst>
              <a:gd name="adj1" fmla="val 18750"/>
              <a:gd name="adj2" fmla="val -5556"/>
              <a:gd name="adj3" fmla="val 18750"/>
              <a:gd name="adj4" fmla="val -40394"/>
              <a:gd name="adj5" fmla="val 125000"/>
              <a:gd name="adj6" fmla="val -76505"/>
            </a:avLst>
          </a:prstGeom>
          <a:noFill/>
          <a:ln w="12700">
            <a:solidFill>
              <a:srgbClr val="80008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r>
              <a:rPr lang="en-US" dirty="0">
                <a:solidFill>
                  <a:srgbClr val="FF0000"/>
                </a:solidFill>
                <a:latin typeface="Lucida Sans Unicode" charset="0"/>
                <a:ea typeface="ＭＳ Ｐゴシック" charset="0"/>
                <a:cs typeface="Arial" charset="0"/>
              </a:rPr>
              <a:t>Peripheral perfusion</a:t>
            </a:r>
          </a:p>
        </p:txBody>
      </p:sp>
      <p:sp>
        <p:nvSpPr>
          <p:cNvPr id="302086" name="Rectangle 6">
            <a:extLst>
              <a:ext uri="{FF2B5EF4-FFF2-40B4-BE49-F238E27FC236}">
                <a16:creationId xmlns:a16="http://schemas.microsoft.com/office/drawing/2014/main" id="{4B1F5EE9-BAEC-4987-A466-CB4F561D3377}"/>
              </a:ext>
            </a:extLst>
          </p:cNvPr>
          <p:cNvSpPr>
            <a:spLocks noGrp="1" noChangeArrowheads="1"/>
          </p:cNvSpPr>
          <p:nvPr>
            <p:ph type="title"/>
          </p:nvPr>
        </p:nvSpPr>
        <p:spPr/>
        <p:txBody>
          <a:bodyPr/>
          <a:lstStyle/>
          <a:p>
            <a:pPr eaLnBrk="1" hangingPunct="1">
              <a:defRPr/>
            </a:pPr>
            <a:r>
              <a:rPr lang="en-US" dirty="0" err="1">
                <a:ea typeface="ＭＳ Ｐゴシック" charset="-128"/>
              </a:rPr>
              <a:t>Haemodynamic</a:t>
            </a:r>
            <a:r>
              <a:rPr lang="en-US" dirty="0">
                <a:ea typeface="ＭＳ Ｐゴシック" charset="-128"/>
              </a:rPr>
              <a:t> relationships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1" name="Object 3">
            <a:extLst>
              <a:ext uri="{FF2B5EF4-FFF2-40B4-BE49-F238E27FC236}">
                <a16:creationId xmlns:a16="http://schemas.microsoft.com/office/drawing/2014/main" id="{0A98E097-6AE8-439F-A8F9-9F375EF812BA}"/>
              </a:ext>
            </a:extLst>
          </p:cNvPr>
          <p:cNvGraphicFramePr>
            <a:graphicFrameLocks noChangeAspect="1"/>
          </p:cNvGraphicFramePr>
          <p:nvPr/>
        </p:nvGraphicFramePr>
        <p:xfrm>
          <a:off x="2133600" y="2514600"/>
          <a:ext cx="4876800" cy="822325"/>
        </p:xfrm>
        <a:graphic>
          <a:graphicData uri="http://schemas.openxmlformats.org/presentationml/2006/ole">
            <mc:AlternateContent xmlns:mc="http://schemas.openxmlformats.org/markup-compatibility/2006">
              <mc:Choice xmlns:v="urn:schemas-microsoft-com:vml" Requires="v">
                <p:oleObj spid="_x0000_s30733" name="Equation" r:id="rId4" imgW="977900" imgH="165100" progId="Equation.3">
                  <p:embed/>
                </p:oleObj>
              </mc:Choice>
              <mc:Fallback>
                <p:oleObj name="Equation" r:id="rId4" imgW="977900" imgH="1651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514600"/>
                        <a:ext cx="48768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99012" name="AutoShape 4">
            <a:extLst>
              <a:ext uri="{FF2B5EF4-FFF2-40B4-BE49-F238E27FC236}">
                <a16:creationId xmlns:a16="http://schemas.microsoft.com/office/drawing/2014/main" id="{6BB34713-9A74-4EB2-B95F-F707296F08B8}"/>
              </a:ext>
            </a:extLst>
          </p:cNvPr>
          <p:cNvSpPr>
            <a:spLocks/>
          </p:cNvSpPr>
          <p:nvPr/>
        </p:nvSpPr>
        <p:spPr bwMode="auto">
          <a:xfrm>
            <a:off x="7391400" y="1744663"/>
            <a:ext cx="1371600" cy="609600"/>
          </a:xfrm>
          <a:prstGeom prst="callout2">
            <a:avLst>
              <a:gd name="adj1" fmla="val 18750"/>
              <a:gd name="adj2" fmla="val -5556"/>
              <a:gd name="adj3" fmla="val 18750"/>
              <a:gd name="adj4" fmla="val -40394"/>
              <a:gd name="adj5" fmla="val 125000"/>
              <a:gd name="adj6" fmla="val -76505"/>
            </a:avLst>
          </a:prstGeom>
          <a:noFill/>
          <a:ln w="12700">
            <a:solidFill>
              <a:srgbClr val="80008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r>
              <a:rPr lang="en-US" dirty="0">
                <a:solidFill>
                  <a:srgbClr val="FF0000"/>
                </a:solidFill>
                <a:latin typeface="Lucida Sans Unicode" charset="0"/>
                <a:ea typeface="ＭＳ Ｐゴシック" charset="0"/>
                <a:cs typeface="Arial" charset="0"/>
              </a:rPr>
              <a:t>Peripheral perfusion</a:t>
            </a:r>
          </a:p>
        </p:txBody>
      </p:sp>
      <p:graphicFrame>
        <p:nvGraphicFramePr>
          <p:cNvPr id="30723" name="Object 5">
            <a:extLst>
              <a:ext uri="{FF2B5EF4-FFF2-40B4-BE49-F238E27FC236}">
                <a16:creationId xmlns:a16="http://schemas.microsoft.com/office/drawing/2014/main" id="{9DFFB4FC-8021-4E0F-A33B-CA7FAB1A4E19}"/>
              </a:ext>
            </a:extLst>
          </p:cNvPr>
          <p:cNvGraphicFramePr>
            <a:graphicFrameLocks noChangeAspect="1"/>
          </p:cNvGraphicFramePr>
          <p:nvPr/>
        </p:nvGraphicFramePr>
        <p:xfrm>
          <a:off x="3200400" y="3987800"/>
          <a:ext cx="2819400" cy="939800"/>
        </p:xfrm>
        <a:graphic>
          <a:graphicData uri="http://schemas.openxmlformats.org/presentationml/2006/ole">
            <mc:AlternateContent xmlns:mc="http://schemas.openxmlformats.org/markup-compatibility/2006">
              <mc:Choice xmlns:v="urn:schemas-microsoft-com:vml" Requires="v">
                <p:oleObj spid="_x0000_s30734" name="Equation" r:id="rId6" imgW="495300" imgH="165100" progId="Equation.3">
                  <p:embed/>
                </p:oleObj>
              </mc:Choice>
              <mc:Fallback>
                <p:oleObj name="Equation" r:id="rId6" imgW="495300" imgH="1651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3987800"/>
                        <a:ext cx="2819400"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99017" name="Line 9">
            <a:extLst>
              <a:ext uri="{FF2B5EF4-FFF2-40B4-BE49-F238E27FC236}">
                <a16:creationId xmlns:a16="http://schemas.microsoft.com/office/drawing/2014/main" id="{CBAC1AB9-81D0-4E4C-A16C-A6FCC5303C49}"/>
              </a:ext>
            </a:extLst>
          </p:cNvPr>
          <p:cNvSpPr>
            <a:spLocks noChangeShapeType="1"/>
          </p:cNvSpPr>
          <p:nvPr/>
        </p:nvSpPr>
        <p:spPr bwMode="auto">
          <a:xfrm flipH="1">
            <a:off x="4038600" y="3429000"/>
            <a:ext cx="533400" cy="609600"/>
          </a:xfrm>
          <a:prstGeom prst="line">
            <a:avLst/>
          </a:prstGeom>
          <a:noFill/>
          <a:ln w="12700">
            <a:solidFill>
              <a:srgbClr val="80008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299018" name="Line 10">
            <a:extLst>
              <a:ext uri="{FF2B5EF4-FFF2-40B4-BE49-F238E27FC236}">
                <a16:creationId xmlns:a16="http://schemas.microsoft.com/office/drawing/2014/main" id="{CBBA8A3E-9928-4905-A757-35D57BC557AF}"/>
              </a:ext>
            </a:extLst>
          </p:cNvPr>
          <p:cNvSpPr>
            <a:spLocks noChangeShapeType="1"/>
          </p:cNvSpPr>
          <p:nvPr/>
        </p:nvSpPr>
        <p:spPr bwMode="auto">
          <a:xfrm>
            <a:off x="4800600" y="3429000"/>
            <a:ext cx="457200" cy="533400"/>
          </a:xfrm>
          <a:prstGeom prst="line">
            <a:avLst/>
          </a:prstGeom>
          <a:noFill/>
          <a:ln w="12700">
            <a:solidFill>
              <a:srgbClr val="80008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299024" name="Rectangle 16">
            <a:extLst>
              <a:ext uri="{FF2B5EF4-FFF2-40B4-BE49-F238E27FC236}">
                <a16:creationId xmlns:a16="http://schemas.microsoft.com/office/drawing/2014/main" id="{AB6C7E40-405C-40AE-B460-196DE7A5134B}"/>
              </a:ext>
            </a:extLst>
          </p:cNvPr>
          <p:cNvSpPr>
            <a:spLocks noGrp="1" noChangeArrowheads="1"/>
          </p:cNvSpPr>
          <p:nvPr>
            <p:ph type="title"/>
          </p:nvPr>
        </p:nvSpPr>
        <p:spPr/>
        <p:txBody>
          <a:bodyPr>
            <a:normAutofit fontScale="90000"/>
          </a:bodyPr>
          <a:lstStyle/>
          <a:p>
            <a:pPr eaLnBrk="1" hangingPunct="1">
              <a:defRPr/>
            </a:pPr>
            <a:r>
              <a:rPr lang="en-US">
                <a:ea typeface="ＭＳ Ｐゴシック" charset="-128"/>
              </a:rPr>
              <a:t>Global haemodynamic relationships</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69" name="Object 3">
            <a:extLst>
              <a:ext uri="{FF2B5EF4-FFF2-40B4-BE49-F238E27FC236}">
                <a16:creationId xmlns:a16="http://schemas.microsoft.com/office/drawing/2014/main" id="{A8ECF565-1B3C-4F3B-802F-1AC401A6B9F1}"/>
              </a:ext>
            </a:extLst>
          </p:cNvPr>
          <p:cNvGraphicFramePr>
            <a:graphicFrameLocks noChangeAspect="1"/>
          </p:cNvGraphicFramePr>
          <p:nvPr/>
        </p:nvGraphicFramePr>
        <p:xfrm>
          <a:off x="2133600" y="2514600"/>
          <a:ext cx="4876800" cy="822325"/>
        </p:xfrm>
        <a:graphic>
          <a:graphicData uri="http://schemas.openxmlformats.org/presentationml/2006/ole">
            <mc:AlternateContent xmlns:mc="http://schemas.openxmlformats.org/markup-compatibility/2006">
              <mc:Choice xmlns:v="urn:schemas-microsoft-com:vml" Requires="v">
                <p:oleObj spid="_x0000_s32788" name="Equation" r:id="rId4" imgW="977900" imgH="165100" progId="Equation.3">
                  <p:embed/>
                </p:oleObj>
              </mc:Choice>
              <mc:Fallback>
                <p:oleObj name="Equation" r:id="rId4" imgW="977900" imgH="1651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514600"/>
                        <a:ext cx="48768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01060" name="AutoShape 4">
            <a:extLst>
              <a:ext uri="{FF2B5EF4-FFF2-40B4-BE49-F238E27FC236}">
                <a16:creationId xmlns:a16="http://schemas.microsoft.com/office/drawing/2014/main" id="{902416C2-7889-4F74-BEE4-1AAD4D68BF20}"/>
              </a:ext>
            </a:extLst>
          </p:cNvPr>
          <p:cNvSpPr>
            <a:spLocks/>
          </p:cNvSpPr>
          <p:nvPr/>
        </p:nvSpPr>
        <p:spPr bwMode="auto">
          <a:xfrm>
            <a:off x="7391400" y="1744663"/>
            <a:ext cx="1371600" cy="609600"/>
          </a:xfrm>
          <a:prstGeom prst="callout2">
            <a:avLst>
              <a:gd name="adj1" fmla="val 18750"/>
              <a:gd name="adj2" fmla="val -5556"/>
              <a:gd name="adj3" fmla="val 18750"/>
              <a:gd name="adj4" fmla="val -40394"/>
              <a:gd name="adj5" fmla="val 125000"/>
              <a:gd name="adj6" fmla="val -76505"/>
            </a:avLst>
          </a:prstGeom>
          <a:noFill/>
          <a:ln w="12700">
            <a:solidFill>
              <a:schemeClr val="bg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r>
              <a:rPr lang="en-US" dirty="0">
                <a:solidFill>
                  <a:srgbClr val="FF0000"/>
                </a:solidFill>
                <a:latin typeface="Lucida Sans Unicode" charset="0"/>
                <a:ea typeface="ＭＳ Ｐゴシック" charset="0"/>
                <a:cs typeface="Arial" charset="0"/>
              </a:rPr>
              <a:t>Peripheral perfusion</a:t>
            </a:r>
          </a:p>
        </p:txBody>
      </p:sp>
      <p:graphicFrame>
        <p:nvGraphicFramePr>
          <p:cNvPr id="32771" name="Object 5">
            <a:extLst>
              <a:ext uri="{FF2B5EF4-FFF2-40B4-BE49-F238E27FC236}">
                <a16:creationId xmlns:a16="http://schemas.microsoft.com/office/drawing/2014/main" id="{10E12DD7-A331-48CB-ACF3-171E22B9F55B}"/>
              </a:ext>
            </a:extLst>
          </p:cNvPr>
          <p:cNvGraphicFramePr>
            <a:graphicFrameLocks noChangeAspect="1"/>
          </p:cNvGraphicFramePr>
          <p:nvPr/>
        </p:nvGraphicFramePr>
        <p:xfrm>
          <a:off x="3200400" y="3987800"/>
          <a:ext cx="2819400" cy="939800"/>
        </p:xfrm>
        <a:graphic>
          <a:graphicData uri="http://schemas.openxmlformats.org/presentationml/2006/ole">
            <mc:AlternateContent xmlns:mc="http://schemas.openxmlformats.org/markup-compatibility/2006">
              <mc:Choice xmlns:v="urn:schemas-microsoft-com:vml" Requires="v">
                <p:oleObj spid="_x0000_s32789" name="Equation" r:id="rId6" imgW="495300" imgH="165100" progId="Equation.3">
                  <p:embed/>
                </p:oleObj>
              </mc:Choice>
              <mc:Fallback>
                <p:oleObj name="Equation" r:id="rId6" imgW="495300" imgH="1651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3987800"/>
                        <a:ext cx="2819400"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01062" name="Text Box 6">
            <a:extLst>
              <a:ext uri="{FF2B5EF4-FFF2-40B4-BE49-F238E27FC236}">
                <a16:creationId xmlns:a16="http://schemas.microsoft.com/office/drawing/2014/main" id="{40620E9C-D7A1-49E3-859E-D7A0D7054EA6}"/>
              </a:ext>
            </a:extLst>
          </p:cNvPr>
          <p:cNvSpPr txBox="1">
            <a:spLocks noChangeArrowheads="1"/>
          </p:cNvSpPr>
          <p:nvPr/>
        </p:nvSpPr>
        <p:spPr bwMode="auto">
          <a:xfrm>
            <a:off x="2879725" y="5864225"/>
            <a:ext cx="12842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2400" dirty="0">
                <a:solidFill>
                  <a:srgbClr val="FF0000"/>
                </a:solidFill>
                <a:latin typeface="Lucida Sans Unicode" charset="0"/>
                <a:ea typeface="ＭＳ Ｐゴシック" charset="0"/>
                <a:cs typeface="Arial" charset="0"/>
              </a:rPr>
              <a:t>Preload</a:t>
            </a:r>
          </a:p>
        </p:txBody>
      </p:sp>
      <p:sp>
        <p:nvSpPr>
          <p:cNvPr id="301063" name="Text Box 7">
            <a:extLst>
              <a:ext uri="{FF2B5EF4-FFF2-40B4-BE49-F238E27FC236}">
                <a16:creationId xmlns:a16="http://schemas.microsoft.com/office/drawing/2014/main" id="{FAA88CC3-A020-4FD6-96CA-DC2A1504C199}"/>
              </a:ext>
            </a:extLst>
          </p:cNvPr>
          <p:cNvSpPr txBox="1">
            <a:spLocks noChangeArrowheads="1"/>
          </p:cNvSpPr>
          <p:nvPr/>
        </p:nvSpPr>
        <p:spPr bwMode="auto">
          <a:xfrm>
            <a:off x="4191000" y="5867400"/>
            <a:ext cx="1676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sz="2400" dirty="0">
                <a:solidFill>
                  <a:srgbClr val="FF0000"/>
                </a:solidFill>
                <a:latin typeface="Lucida Sans Unicode" charset="0"/>
                <a:ea typeface="ＭＳ Ｐゴシック" charset="0"/>
                <a:cs typeface="Arial" charset="0"/>
              </a:rPr>
              <a:t>Afterload</a:t>
            </a:r>
          </a:p>
        </p:txBody>
      </p:sp>
      <p:sp>
        <p:nvSpPr>
          <p:cNvPr id="301064" name="Text Box 8">
            <a:extLst>
              <a:ext uri="{FF2B5EF4-FFF2-40B4-BE49-F238E27FC236}">
                <a16:creationId xmlns:a16="http://schemas.microsoft.com/office/drawing/2014/main" id="{0D083BF4-BBCD-4C08-A3D2-B05439D4A545}"/>
              </a:ext>
            </a:extLst>
          </p:cNvPr>
          <p:cNvSpPr txBox="1">
            <a:spLocks noChangeArrowheads="1"/>
          </p:cNvSpPr>
          <p:nvPr/>
        </p:nvSpPr>
        <p:spPr bwMode="auto">
          <a:xfrm>
            <a:off x="5715000" y="5867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sz="2400" dirty="0">
                <a:solidFill>
                  <a:srgbClr val="FF0000"/>
                </a:solidFill>
                <a:latin typeface="Lucida Sans Unicode" charset="0"/>
                <a:ea typeface="ＭＳ Ｐゴシック" charset="0"/>
                <a:cs typeface="Arial" charset="0"/>
              </a:rPr>
              <a:t>Contractility</a:t>
            </a:r>
          </a:p>
        </p:txBody>
      </p:sp>
      <p:sp>
        <p:nvSpPr>
          <p:cNvPr id="301065" name="Line 9">
            <a:extLst>
              <a:ext uri="{FF2B5EF4-FFF2-40B4-BE49-F238E27FC236}">
                <a16:creationId xmlns:a16="http://schemas.microsoft.com/office/drawing/2014/main" id="{F5E820C5-6C37-40B1-9194-96ECDEAB9A0F}"/>
              </a:ext>
            </a:extLst>
          </p:cNvPr>
          <p:cNvSpPr>
            <a:spLocks noChangeShapeType="1"/>
          </p:cNvSpPr>
          <p:nvPr/>
        </p:nvSpPr>
        <p:spPr bwMode="auto">
          <a:xfrm flipH="1">
            <a:off x="4038600" y="3429000"/>
            <a:ext cx="533400" cy="609600"/>
          </a:xfrm>
          <a:prstGeom prst="line">
            <a:avLst/>
          </a:prstGeom>
          <a:noFill/>
          <a:ln w="12700">
            <a:solidFill>
              <a:srgbClr val="80008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301066" name="Line 10">
            <a:extLst>
              <a:ext uri="{FF2B5EF4-FFF2-40B4-BE49-F238E27FC236}">
                <a16:creationId xmlns:a16="http://schemas.microsoft.com/office/drawing/2014/main" id="{002D0E1C-7177-4C3F-B8E4-2C01CF30952A}"/>
              </a:ext>
            </a:extLst>
          </p:cNvPr>
          <p:cNvSpPr>
            <a:spLocks noChangeShapeType="1"/>
          </p:cNvSpPr>
          <p:nvPr/>
        </p:nvSpPr>
        <p:spPr bwMode="auto">
          <a:xfrm>
            <a:off x="4800600" y="3429000"/>
            <a:ext cx="457200" cy="533400"/>
          </a:xfrm>
          <a:prstGeom prst="line">
            <a:avLst/>
          </a:prstGeom>
          <a:noFill/>
          <a:ln w="12700">
            <a:solidFill>
              <a:srgbClr val="80008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301067" name="Line 11">
            <a:extLst>
              <a:ext uri="{FF2B5EF4-FFF2-40B4-BE49-F238E27FC236}">
                <a16:creationId xmlns:a16="http://schemas.microsoft.com/office/drawing/2014/main" id="{EB5E5B9B-5E9B-4022-BACB-019615F75CD1}"/>
              </a:ext>
            </a:extLst>
          </p:cNvPr>
          <p:cNvSpPr>
            <a:spLocks noChangeShapeType="1"/>
          </p:cNvSpPr>
          <p:nvPr/>
        </p:nvSpPr>
        <p:spPr bwMode="auto">
          <a:xfrm flipH="1">
            <a:off x="3962400" y="4876800"/>
            <a:ext cx="1143000" cy="838200"/>
          </a:xfrm>
          <a:prstGeom prst="line">
            <a:avLst/>
          </a:prstGeom>
          <a:noFill/>
          <a:ln w="12700">
            <a:solidFill>
              <a:srgbClr val="80008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301068" name="Line 12">
            <a:extLst>
              <a:ext uri="{FF2B5EF4-FFF2-40B4-BE49-F238E27FC236}">
                <a16:creationId xmlns:a16="http://schemas.microsoft.com/office/drawing/2014/main" id="{FC5F8DF1-CB79-4659-876F-D32744E8B786}"/>
              </a:ext>
            </a:extLst>
          </p:cNvPr>
          <p:cNvSpPr>
            <a:spLocks noChangeShapeType="1"/>
          </p:cNvSpPr>
          <p:nvPr/>
        </p:nvSpPr>
        <p:spPr bwMode="auto">
          <a:xfrm>
            <a:off x="5257800" y="4953000"/>
            <a:ext cx="0" cy="914400"/>
          </a:xfrm>
          <a:prstGeom prst="line">
            <a:avLst/>
          </a:prstGeom>
          <a:noFill/>
          <a:ln w="12700">
            <a:solidFill>
              <a:srgbClr val="80008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301069" name="Line 13">
            <a:extLst>
              <a:ext uri="{FF2B5EF4-FFF2-40B4-BE49-F238E27FC236}">
                <a16:creationId xmlns:a16="http://schemas.microsoft.com/office/drawing/2014/main" id="{D5D5D296-6662-447F-BA23-09AF6F707592}"/>
              </a:ext>
            </a:extLst>
          </p:cNvPr>
          <p:cNvSpPr>
            <a:spLocks noChangeShapeType="1"/>
          </p:cNvSpPr>
          <p:nvPr/>
        </p:nvSpPr>
        <p:spPr bwMode="auto">
          <a:xfrm>
            <a:off x="5562600" y="4876800"/>
            <a:ext cx="914400" cy="838200"/>
          </a:xfrm>
          <a:prstGeom prst="line">
            <a:avLst/>
          </a:prstGeom>
          <a:noFill/>
          <a:ln w="12700">
            <a:solidFill>
              <a:srgbClr val="80008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301071" name="AutoShape 15">
            <a:extLst>
              <a:ext uri="{FF2B5EF4-FFF2-40B4-BE49-F238E27FC236}">
                <a16:creationId xmlns:a16="http://schemas.microsoft.com/office/drawing/2014/main" id="{74C9F9BD-A3E7-4CE0-8F28-DED66D0E941D}"/>
              </a:ext>
            </a:extLst>
          </p:cNvPr>
          <p:cNvSpPr>
            <a:spLocks/>
          </p:cNvSpPr>
          <p:nvPr/>
        </p:nvSpPr>
        <p:spPr bwMode="auto">
          <a:xfrm>
            <a:off x="838200" y="5219700"/>
            <a:ext cx="1219200" cy="609600"/>
          </a:xfrm>
          <a:prstGeom prst="callout2">
            <a:avLst>
              <a:gd name="adj1" fmla="val 18750"/>
              <a:gd name="adj2" fmla="val 106250"/>
              <a:gd name="adj3" fmla="val 18750"/>
              <a:gd name="adj4" fmla="val 139972"/>
              <a:gd name="adj5" fmla="val 106250"/>
              <a:gd name="adj6" fmla="val 175000"/>
            </a:avLst>
          </a:prstGeom>
          <a:noFill/>
          <a:ln w="12700">
            <a:solidFill>
              <a:srgbClr val="800080"/>
            </a:solidFill>
            <a:miter lim="800000"/>
            <a:headEnd/>
            <a:tailEnd/>
          </a:ln>
          <a:effectLst/>
          <a:extLst>
            <a:ext uri="{909E8E84-426E-40dd-AFC4-6F175D3DCCD1}">
              <a14:hiddenFill xmlns:a14="http://schemas.microsoft.com/office/drawing/2010/main" xmlns="">
                <a:solidFill>
                  <a:srgbClr val="CC66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r" eaLnBrk="0" hangingPunct="0">
              <a:defRPr/>
            </a:pPr>
            <a:r>
              <a:rPr lang="en-US" dirty="0">
                <a:solidFill>
                  <a:srgbClr val="FF0000"/>
                </a:solidFill>
                <a:latin typeface="Lucida Sans Unicode" charset="0"/>
                <a:ea typeface="ＭＳ Ｐゴシック" charset="0"/>
                <a:cs typeface="Arial" charset="0"/>
              </a:rPr>
              <a:t>JVP,CVP, PAOP</a:t>
            </a:r>
          </a:p>
        </p:txBody>
      </p:sp>
      <p:sp>
        <p:nvSpPr>
          <p:cNvPr id="301079" name="Rectangle 23">
            <a:extLst>
              <a:ext uri="{FF2B5EF4-FFF2-40B4-BE49-F238E27FC236}">
                <a16:creationId xmlns:a16="http://schemas.microsoft.com/office/drawing/2014/main" id="{1F67DDDA-FD59-4CB7-9B68-927B0B233A99}"/>
              </a:ext>
            </a:extLst>
          </p:cNvPr>
          <p:cNvSpPr>
            <a:spLocks noGrp="1" noChangeArrowheads="1"/>
          </p:cNvSpPr>
          <p:nvPr>
            <p:ph type="title"/>
          </p:nvPr>
        </p:nvSpPr>
        <p:spPr/>
        <p:txBody>
          <a:bodyPr>
            <a:normAutofit fontScale="90000"/>
          </a:bodyPr>
          <a:lstStyle/>
          <a:p>
            <a:pPr eaLnBrk="1" hangingPunct="1">
              <a:defRPr/>
            </a:pPr>
            <a:r>
              <a:rPr lang="en-US">
                <a:ea typeface="ＭＳ Ｐゴシック" charset="-128"/>
              </a:rPr>
              <a:t>Global haemodynamic relationships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a:extLst>
              <a:ext uri="{FF2B5EF4-FFF2-40B4-BE49-F238E27FC236}">
                <a16:creationId xmlns:a16="http://schemas.microsoft.com/office/drawing/2014/main" id="{73ABF1AD-32D9-492D-A2D3-2185ADC3ADEF}"/>
              </a:ext>
            </a:extLst>
          </p:cNvPr>
          <p:cNvSpPr>
            <a:spLocks noGrp="1" noChangeArrowheads="1"/>
          </p:cNvSpPr>
          <p:nvPr>
            <p:ph type="title"/>
          </p:nvPr>
        </p:nvSpPr>
        <p:spPr/>
        <p:txBody>
          <a:bodyPr/>
          <a:lstStyle/>
          <a:p>
            <a:pPr eaLnBrk="1" hangingPunct="1">
              <a:defRPr/>
            </a:pPr>
            <a:r>
              <a:rPr lang="en-US">
                <a:ea typeface="ＭＳ Ｐゴシック" charset="-128"/>
              </a:rPr>
              <a:t>Causes of shock</a:t>
            </a:r>
          </a:p>
        </p:txBody>
      </p:sp>
      <p:graphicFrame>
        <p:nvGraphicFramePr>
          <p:cNvPr id="277555" name="Group 51">
            <a:extLst>
              <a:ext uri="{FF2B5EF4-FFF2-40B4-BE49-F238E27FC236}">
                <a16:creationId xmlns:a16="http://schemas.microsoft.com/office/drawing/2014/main" id="{290B3F92-79E8-4B88-A021-14C4EC77BA6F}"/>
              </a:ext>
            </a:extLst>
          </p:cNvPr>
          <p:cNvGraphicFramePr>
            <a:graphicFrameLocks noGrp="1"/>
          </p:cNvGraphicFramePr>
          <p:nvPr>
            <p:ph type="tbl" idx="1"/>
          </p:nvPr>
        </p:nvGraphicFramePr>
        <p:xfrm>
          <a:off x="457200" y="1600200"/>
          <a:ext cx="8229600" cy="4525964"/>
        </p:xfrm>
        <a:graphic>
          <a:graphicData uri="http://schemas.openxmlformats.org/drawingml/2006/table">
            <a:tbl>
              <a:tblPr/>
              <a:tblGrid>
                <a:gridCol w="2420938">
                  <a:extLst>
                    <a:ext uri="{9D8B030D-6E8A-4147-A177-3AD203B41FA5}">
                      <a16:colId xmlns:a16="http://schemas.microsoft.com/office/drawing/2014/main" val="1692537245"/>
                    </a:ext>
                  </a:extLst>
                </a:gridCol>
                <a:gridCol w="1935162">
                  <a:extLst>
                    <a:ext uri="{9D8B030D-6E8A-4147-A177-3AD203B41FA5}">
                      <a16:colId xmlns:a16="http://schemas.microsoft.com/office/drawing/2014/main" val="4108491813"/>
                    </a:ext>
                  </a:extLst>
                </a:gridCol>
                <a:gridCol w="1936750">
                  <a:extLst>
                    <a:ext uri="{9D8B030D-6E8A-4147-A177-3AD203B41FA5}">
                      <a16:colId xmlns:a16="http://schemas.microsoft.com/office/drawing/2014/main" val="1226161097"/>
                    </a:ext>
                  </a:extLst>
                </a:gridCol>
                <a:gridCol w="1936750">
                  <a:extLst>
                    <a:ext uri="{9D8B030D-6E8A-4147-A177-3AD203B41FA5}">
                      <a16:colId xmlns:a16="http://schemas.microsoft.com/office/drawing/2014/main" val="3806185675"/>
                    </a:ext>
                  </a:extLst>
                </a:gridCol>
              </a:tblGrid>
              <a:tr h="904875">
                <a:tc>
                  <a:txBody>
                    <a:bodyPr/>
                    <a:lstStyle>
                      <a:lvl1pPr eaLnBrk="0" hangingPunct="0">
                        <a:buClr>
                          <a:schemeClr val="accent1"/>
                        </a:buClr>
                        <a:buSzPct val="80000"/>
                        <a:buFont typeface="Wingdings 2" panose="05020102010507070707" pitchFamily="18" charset="2"/>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lr>
                          <a:srgbClr val="9BBB59"/>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lr>
                          <a:srgbClr val="8064A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rgbClr val="FF0000"/>
                        </a:solidFill>
                        <a:effectLst/>
                        <a:latin typeface="Arial" panose="020B0604020202020204" pitchFamily="34" charset="0"/>
                        <a:ea typeface="MS PGothic" panose="020B0600070205080204" pitchFamily="34" charset="-128"/>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Clr>
                          <a:schemeClr val="accent1"/>
                        </a:buClr>
                        <a:buSzPct val="80000"/>
                        <a:buFont typeface="Wingdings 2" panose="05020102010507070707" pitchFamily="18" charset="2"/>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lr>
                          <a:srgbClr val="9BBB59"/>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lr>
                          <a:srgbClr val="8064A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0000"/>
                          </a:solidFill>
                          <a:effectLst/>
                          <a:latin typeface="Arial" panose="020B0604020202020204" pitchFamily="34" charset="0"/>
                          <a:ea typeface="MS PGothic" panose="020B0600070205080204" pitchFamily="34" charset="-128"/>
                          <a:cs typeface="Arial" panose="020B0604020202020204" pitchFamily="34" charset="0"/>
                        </a:rPr>
                        <a:t>HR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Clr>
                          <a:schemeClr val="accent1"/>
                        </a:buClr>
                        <a:buSzPct val="80000"/>
                        <a:buFont typeface="Wingdings 2" panose="05020102010507070707" pitchFamily="18" charset="2"/>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lr>
                          <a:srgbClr val="9BBB59"/>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lr>
                          <a:srgbClr val="8064A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0000"/>
                          </a:solidFill>
                          <a:effectLst/>
                          <a:latin typeface="Arial" panose="020B0604020202020204" pitchFamily="34" charset="0"/>
                          <a:ea typeface="MS PGothic" panose="020B0600070205080204" pitchFamily="34" charset="-128"/>
                          <a:cs typeface="Arial" panose="020B0604020202020204" pitchFamily="34" charset="0"/>
                        </a:rPr>
                        <a:t>JVP or CVP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Clr>
                          <a:schemeClr val="accent1"/>
                        </a:buClr>
                        <a:buSzPct val="80000"/>
                        <a:buFont typeface="Wingdings 2" panose="05020102010507070707" pitchFamily="18" charset="2"/>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lr>
                          <a:srgbClr val="9BBB59"/>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lr>
                          <a:srgbClr val="8064A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0000"/>
                          </a:solidFill>
                          <a:effectLst/>
                          <a:latin typeface="Arial" panose="020B0604020202020204" pitchFamily="34" charset="0"/>
                          <a:ea typeface="MS PGothic" panose="020B0600070205080204" pitchFamily="34" charset="-128"/>
                          <a:cs typeface="Arial" panose="020B0604020202020204" pitchFamily="34" charset="0"/>
                        </a:rPr>
                        <a:t>Peripheries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45364925"/>
                  </a:ext>
                </a:extLst>
              </a:tr>
              <a:tr h="906463">
                <a:tc>
                  <a:txBody>
                    <a:bodyPr/>
                    <a:lstStyle>
                      <a:lvl1pPr eaLnBrk="0" hangingPunct="0">
                        <a:buClr>
                          <a:schemeClr val="accent1"/>
                        </a:buClr>
                        <a:buSzPct val="80000"/>
                        <a:buFont typeface="Wingdings 2" panose="05020102010507070707" pitchFamily="18" charset="2"/>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lr>
                          <a:srgbClr val="9BBB59"/>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lr>
                          <a:srgbClr val="8064A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0000"/>
                          </a:solidFill>
                          <a:effectLst/>
                          <a:latin typeface="Arial" panose="020B0604020202020204" pitchFamily="34" charset="0"/>
                          <a:ea typeface="MS PGothic" panose="020B0600070205080204" pitchFamily="34" charset="-128"/>
                          <a:cs typeface="Arial" panose="020B0604020202020204" pitchFamily="34" charset="0"/>
                        </a:rPr>
                        <a:t>Cardiac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Clr>
                          <a:schemeClr val="accent1"/>
                        </a:buClr>
                        <a:buSzPct val="80000"/>
                        <a:buFont typeface="Wingdings 2" panose="05020102010507070707" pitchFamily="18" charset="2"/>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lr>
                          <a:srgbClr val="9BBB59"/>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lr>
                          <a:srgbClr val="8064A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 or  or </a:t>
                      </a:r>
                      <a:endParaRPr kumimoji="0" lang="en-US" altLang="en-US" sz="2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Clr>
                          <a:schemeClr val="accent1"/>
                        </a:buClr>
                        <a:buSzPct val="80000"/>
                        <a:buFont typeface="Wingdings 2" panose="05020102010507070707" pitchFamily="18" charset="2"/>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lr>
                          <a:srgbClr val="9BBB59"/>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lr>
                          <a:srgbClr val="8064A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Clr>
                          <a:schemeClr val="accent1"/>
                        </a:buClr>
                        <a:buSzPct val="80000"/>
                        <a:buFont typeface="Wingdings 2" panose="05020102010507070707" pitchFamily="18" charset="2"/>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lr>
                          <a:srgbClr val="9BBB59"/>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lr>
                          <a:srgbClr val="8064A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Cold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30987219"/>
                  </a:ext>
                </a:extLst>
              </a:tr>
              <a:tr h="903288">
                <a:tc>
                  <a:txBody>
                    <a:bodyPr/>
                    <a:lstStyle>
                      <a:lvl1pPr eaLnBrk="0" hangingPunct="0">
                        <a:buClr>
                          <a:schemeClr val="accent1"/>
                        </a:buClr>
                        <a:buSzPct val="80000"/>
                        <a:buFont typeface="Wingdings 2" panose="05020102010507070707" pitchFamily="18" charset="2"/>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lr>
                          <a:srgbClr val="9BBB59"/>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lr>
                          <a:srgbClr val="8064A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0000"/>
                          </a:solidFill>
                          <a:effectLst/>
                          <a:latin typeface="Arial" panose="020B0604020202020204" pitchFamily="34" charset="0"/>
                          <a:ea typeface="MS PGothic" panose="020B0600070205080204" pitchFamily="34" charset="-128"/>
                          <a:cs typeface="Arial" panose="020B0604020202020204" pitchFamily="34" charset="0"/>
                        </a:rPr>
                        <a:t>Hypovolaemic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Clr>
                          <a:schemeClr val="accent1"/>
                        </a:buClr>
                        <a:buSzPct val="80000"/>
                        <a:buFont typeface="Wingdings 2" panose="05020102010507070707" pitchFamily="18" charset="2"/>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lr>
                          <a:srgbClr val="9BBB59"/>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lr>
                          <a:srgbClr val="8064A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Clr>
                          <a:schemeClr val="accent1"/>
                        </a:buClr>
                        <a:buSzPct val="80000"/>
                        <a:buFont typeface="Wingdings 2" panose="05020102010507070707" pitchFamily="18" charset="2"/>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lr>
                          <a:srgbClr val="9BBB59"/>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lr>
                          <a:srgbClr val="8064A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Clr>
                          <a:schemeClr val="accent1"/>
                        </a:buClr>
                        <a:buSzPct val="80000"/>
                        <a:buFont typeface="Wingdings 2" panose="05020102010507070707" pitchFamily="18" charset="2"/>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lr>
                          <a:srgbClr val="9BBB59"/>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lr>
                          <a:srgbClr val="8064A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Cold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56094336"/>
                  </a:ext>
                </a:extLst>
              </a:tr>
              <a:tr h="906463">
                <a:tc>
                  <a:txBody>
                    <a:bodyPr/>
                    <a:lstStyle>
                      <a:lvl1pPr eaLnBrk="0" hangingPunct="0">
                        <a:buClr>
                          <a:schemeClr val="accent1"/>
                        </a:buClr>
                        <a:buSzPct val="80000"/>
                        <a:buFont typeface="Wingdings 2" panose="05020102010507070707" pitchFamily="18" charset="2"/>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lr>
                          <a:srgbClr val="9BBB59"/>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lr>
                          <a:srgbClr val="8064A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0000"/>
                          </a:solidFill>
                          <a:effectLst/>
                          <a:latin typeface="Arial" panose="020B0604020202020204" pitchFamily="34" charset="0"/>
                          <a:ea typeface="MS PGothic" panose="020B0600070205080204" pitchFamily="34" charset="-128"/>
                          <a:cs typeface="Arial" panose="020B0604020202020204" pitchFamily="34" charset="0"/>
                        </a:rPr>
                        <a:t>Distributive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Clr>
                          <a:schemeClr val="accent1"/>
                        </a:buClr>
                        <a:buSzPct val="80000"/>
                        <a:buFont typeface="Wingdings 2" panose="05020102010507070707" pitchFamily="18" charset="2"/>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lr>
                          <a:srgbClr val="9BBB59"/>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lr>
                          <a:srgbClr val="8064A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Clr>
                          <a:schemeClr val="accent1"/>
                        </a:buClr>
                        <a:buSzPct val="80000"/>
                        <a:buFont typeface="Wingdings 2" panose="05020102010507070707" pitchFamily="18" charset="2"/>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lr>
                          <a:srgbClr val="9BBB59"/>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lr>
                          <a:srgbClr val="8064A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Clr>
                          <a:schemeClr val="accent1"/>
                        </a:buClr>
                        <a:buSzPct val="80000"/>
                        <a:buFont typeface="Wingdings 2" panose="05020102010507070707" pitchFamily="18" charset="2"/>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lr>
                          <a:srgbClr val="9BBB59"/>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lr>
                          <a:srgbClr val="8064A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Warm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3555874"/>
                  </a:ext>
                </a:extLst>
              </a:tr>
              <a:tr h="904875">
                <a:tc>
                  <a:txBody>
                    <a:bodyPr/>
                    <a:lstStyle>
                      <a:lvl1pPr eaLnBrk="0" hangingPunct="0">
                        <a:buClr>
                          <a:schemeClr val="accent1"/>
                        </a:buClr>
                        <a:buSzPct val="80000"/>
                        <a:buFont typeface="Wingdings 2" panose="05020102010507070707" pitchFamily="18" charset="2"/>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lr>
                          <a:srgbClr val="9BBB59"/>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lr>
                          <a:srgbClr val="8064A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0000"/>
                          </a:solidFill>
                          <a:effectLst/>
                          <a:latin typeface="Arial" panose="020B0604020202020204" pitchFamily="34" charset="0"/>
                          <a:ea typeface="MS PGothic" panose="020B0600070205080204" pitchFamily="34" charset="-128"/>
                          <a:cs typeface="Arial" panose="020B0604020202020204" pitchFamily="34" charset="0"/>
                        </a:rPr>
                        <a:t>Obstructive*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Clr>
                          <a:schemeClr val="accent1"/>
                        </a:buClr>
                        <a:buSzPct val="80000"/>
                        <a:buFont typeface="Wingdings 2" panose="05020102010507070707" pitchFamily="18" charset="2"/>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lr>
                          <a:srgbClr val="9BBB59"/>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lr>
                          <a:srgbClr val="8064A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Clr>
                          <a:schemeClr val="accent1"/>
                        </a:buClr>
                        <a:buSzPct val="80000"/>
                        <a:buFont typeface="Wingdings 2" panose="05020102010507070707" pitchFamily="18" charset="2"/>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lr>
                          <a:srgbClr val="9BBB59"/>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lr>
                          <a:srgbClr val="8064A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Clr>
                          <a:schemeClr val="accent1"/>
                        </a:buClr>
                        <a:buSzPct val="80000"/>
                        <a:buFont typeface="Wingdings 2" panose="05020102010507070707" pitchFamily="18" charset="2"/>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lr>
                          <a:srgbClr val="9BBB59"/>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lr>
                          <a:srgbClr val="8064A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Wingdings 3" panose="05040102010807070707" pitchFamily="18" charset="2"/>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Cold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14204365"/>
                  </a:ext>
                </a:extLst>
              </a:tr>
            </a:tbl>
          </a:graphicData>
        </a:graphic>
      </p:graphicFrame>
      <p:sp>
        <p:nvSpPr>
          <p:cNvPr id="277556" name="Text Box 52">
            <a:extLst>
              <a:ext uri="{FF2B5EF4-FFF2-40B4-BE49-F238E27FC236}">
                <a16:creationId xmlns:a16="http://schemas.microsoft.com/office/drawing/2014/main" id="{95A12387-499A-45FB-A19B-60A7F7C04AA4}"/>
              </a:ext>
            </a:extLst>
          </p:cNvPr>
          <p:cNvSpPr txBox="1">
            <a:spLocks noChangeArrowheads="1"/>
          </p:cNvSpPr>
          <p:nvPr/>
        </p:nvSpPr>
        <p:spPr bwMode="auto">
          <a:xfrm>
            <a:off x="517525" y="6278563"/>
            <a:ext cx="7570788" cy="307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1400" dirty="0">
                <a:solidFill>
                  <a:srgbClr val="800080"/>
                </a:solidFill>
                <a:latin typeface="Lucida Sans Unicode" charset="0"/>
                <a:ea typeface="ＭＳ Ｐゴシック" charset="0"/>
                <a:cs typeface="Arial" charset="0"/>
              </a:rPr>
              <a:t>* </a:t>
            </a:r>
            <a:r>
              <a:rPr lang="en-US" sz="1400" dirty="0">
                <a:solidFill>
                  <a:srgbClr val="FF0000"/>
                </a:solidFill>
                <a:latin typeface="Lucida Sans Unicode" charset="0"/>
                <a:ea typeface="ＭＳ Ｐゴシック" charset="0"/>
                <a:cs typeface="Arial" charset="0"/>
              </a:rPr>
              <a:t>Obstructive shock due to cardiac </a:t>
            </a:r>
            <a:r>
              <a:rPr lang="en-US" sz="1400" dirty="0" err="1">
                <a:solidFill>
                  <a:srgbClr val="FF0000"/>
                </a:solidFill>
                <a:latin typeface="Lucida Sans Unicode" charset="0"/>
                <a:ea typeface="ＭＳ Ｐゴシック" charset="0"/>
                <a:cs typeface="Arial" charset="0"/>
              </a:rPr>
              <a:t>tamponade</a:t>
            </a:r>
            <a:r>
              <a:rPr lang="en-US" sz="1400" dirty="0">
                <a:solidFill>
                  <a:srgbClr val="FF0000"/>
                </a:solidFill>
                <a:latin typeface="Lucida Sans Unicode" charset="0"/>
                <a:ea typeface="ＭＳ Ｐゴシック" charset="0"/>
                <a:cs typeface="Arial" charset="0"/>
              </a:rPr>
              <a:t>, tension pneumothorax or massive PE</a:t>
            </a:r>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po">
      <a:majorFont>
        <a:latin typeface="Calibri"/>
        <a:ea typeface=""/>
        <a:cs typeface=""/>
        <a:font script="Jpan" typeface="ＭＳ ゴシック"/>
      </a:majorFont>
      <a:minorFont>
        <a:latin typeface="Calibri"/>
        <a:ea typeface=""/>
        <a:cs typeface=""/>
        <a:font script="Jpan" typeface="ＭＳ ゴシック"/>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4040</TotalTime>
  <Words>2981</Words>
  <Application>Microsoft Office PowerPoint</Application>
  <PresentationFormat>Letter Paper (8.5x11 in)</PresentationFormat>
  <Paragraphs>283</Paragraphs>
  <Slides>40</Slides>
  <Notes>38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40</vt:i4>
      </vt:variant>
    </vt:vector>
  </HeadingPairs>
  <TitlesOfParts>
    <vt:vector size="54" baseType="lpstr">
      <vt:lpstr>Arial</vt:lpstr>
      <vt:lpstr>MS PGothic</vt:lpstr>
      <vt:lpstr>Calibri</vt:lpstr>
      <vt:lpstr>Wingdings 2</vt:lpstr>
      <vt:lpstr>Wingdings</vt:lpstr>
      <vt:lpstr>Wingdings 3</vt:lpstr>
      <vt:lpstr>Times New Roman</vt:lpstr>
      <vt:lpstr>Century Gothic</vt:lpstr>
      <vt:lpstr>Lucida Sans Unicode</vt:lpstr>
      <vt:lpstr>Symbol</vt:lpstr>
      <vt:lpstr>Default Theme</vt:lpstr>
      <vt:lpstr>Microsoft Equation</vt:lpstr>
      <vt:lpstr>Microsoft Equation 3.0</vt:lpstr>
      <vt:lpstr>Microsoft Office Excel Chart</vt:lpstr>
      <vt:lpstr>  Shock Assessment and Vasoactive Therapy</vt:lpstr>
      <vt:lpstr>Shock</vt:lpstr>
      <vt:lpstr>Homeostasis</vt:lpstr>
      <vt:lpstr>Shock</vt:lpstr>
      <vt:lpstr>Haemodynamic relationships</vt:lpstr>
      <vt:lpstr>Haemodynamic relationships</vt:lpstr>
      <vt:lpstr>Global haemodynamic relationships</vt:lpstr>
      <vt:lpstr>Global haemodynamic relationships</vt:lpstr>
      <vt:lpstr>Causes of shock</vt:lpstr>
      <vt:lpstr>Case</vt:lpstr>
      <vt:lpstr>Case </vt:lpstr>
      <vt:lpstr>Case </vt:lpstr>
      <vt:lpstr>Treatment goals</vt:lpstr>
      <vt:lpstr>Treatment goals</vt:lpstr>
      <vt:lpstr>Immediate resuscitation of the shocked patient</vt:lpstr>
      <vt:lpstr>Case </vt:lpstr>
      <vt:lpstr>PowerPoint Presentation</vt:lpstr>
      <vt:lpstr>Increasing cardiac output</vt:lpstr>
      <vt:lpstr>Cardiogenic shock compliance  curve</vt:lpstr>
      <vt:lpstr>What if fluids are not enough?</vt:lpstr>
      <vt:lpstr>Cardiogenic</vt:lpstr>
      <vt:lpstr>Dobutamine</vt:lpstr>
      <vt:lpstr>Dobutamine effects</vt:lpstr>
      <vt:lpstr>Dobutamine Kinetics</vt:lpstr>
      <vt:lpstr>Norepinephrine</vt:lpstr>
      <vt:lpstr>Norepinephrine effects</vt:lpstr>
      <vt:lpstr>Norepinephrine effects</vt:lpstr>
      <vt:lpstr>Norepinephrine kinetics</vt:lpstr>
      <vt:lpstr>Dopamine</vt:lpstr>
      <vt:lpstr>How much?</vt:lpstr>
      <vt:lpstr>Dosage</vt:lpstr>
      <vt:lpstr>Titrate</vt:lpstr>
      <vt:lpstr>Cardiogenic shock case</vt:lpstr>
      <vt:lpstr>Hypovolaemic</vt:lpstr>
      <vt:lpstr>Obstructive</vt:lpstr>
      <vt:lpstr>Obstructive</vt:lpstr>
      <vt:lpstr>Summary</vt:lpstr>
      <vt:lpstr>Summary</vt:lpstr>
      <vt:lpstr>Summary</vt:lpstr>
      <vt:lpstr> Questions?</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Haemodynamic monitoring</dc:title>
  <dc:creator>Charles</dc:creator>
  <cp:lastModifiedBy>Oonagh Duff</cp:lastModifiedBy>
  <cp:revision>127</cp:revision>
  <dcterms:created xsi:type="dcterms:W3CDTF">1998-08-23T12:15:44Z</dcterms:created>
  <dcterms:modified xsi:type="dcterms:W3CDTF">2018-01-29T13:48:34Z</dcterms:modified>
</cp:coreProperties>
</file>