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4" r:id="rId3"/>
    <p:sldMasterId id="2147483711" r:id="rId4"/>
    <p:sldMasterId id="2147483728" r:id="rId5"/>
    <p:sldMasterId id="2147483745" r:id="rId6"/>
  </p:sldMasterIdLst>
  <p:notesMasterIdLst>
    <p:notesMasterId r:id="rId14"/>
  </p:notesMasterIdLst>
  <p:sldIdLst>
    <p:sldId id="256" r:id="rId7"/>
    <p:sldId id="259" r:id="rId8"/>
    <p:sldId id="258" r:id="rId9"/>
    <p:sldId id="261" r:id="rId10"/>
    <p:sldId id="260"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9A18F-69E7-4367-A187-C3A3FADC66D4}" type="datetimeFigureOut">
              <a:rPr lang="en-AU" smtClean="0"/>
              <a:t>11/01/2016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1A831-C5B4-49FF-91AC-D8D9E3460F3D}" type="slidenum">
              <a:rPr lang="en-AU" smtClean="0"/>
              <a:t>‹#›</a:t>
            </a:fld>
            <a:endParaRPr lang="en-AU"/>
          </a:p>
        </p:txBody>
      </p:sp>
    </p:spTree>
    <p:extLst>
      <p:ext uri="{BB962C8B-B14F-4D97-AF65-F5344CB8AC3E}">
        <p14:creationId xmlns:p14="http://schemas.microsoft.com/office/powerpoint/2010/main" val="15846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mtClean="0">
                <a:latin typeface="Arial" charset="0"/>
                <a:ea typeface="Gothic" charset="0"/>
                <a:cs typeface="Gothic" charset="0"/>
              </a:rPr>
              <a:t>Table 1 Diagnostic Criteria for Sepsis, Severe Sepsis, and Septic Shock.</a:t>
            </a:r>
            <a:endParaRPr lang="en-GB" dirty="0">
              <a:latin typeface="Arial" charset="0"/>
              <a:ea typeface="Gothic" charset="0"/>
              <a:cs typeface="Gothic" charset="0"/>
            </a:endParaRPr>
          </a:p>
        </p:txBody>
      </p:sp>
    </p:spTree>
    <p:extLst>
      <p:ext uri="{BB962C8B-B14F-4D97-AF65-F5344CB8AC3E}">
        <p14:creationId xmlns:p14="http://schemas.microsoft.com/office/powerpoint/2010/main" val="820014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mtClean="0">
                <a:latin typeface="Arial" charset="0"/>
                <a:ea typeface="Gothic" charset="0"/>
                <a:cs typeface="Gothic" charset="0"/>
              </a:rPr>
              <a:t>Figure 1 The Host Response in Severe Sepsis. The host response to sepsis is characterized by both proinflammatory responses (top of panel, in red) and antiinflammatory immunosuppressive responses (bottom of panel, in blue). The direction, extent, and duration of these reactions are determined by both host factors (e.g., genetic characteristics, age, coexisting illnesses, and medications) and pathogen factors (e.g., microbial load and virulence). Inflammatory responses are initiated by interaction between pathogen-associated molecular patterns expressed by pathogens and pattern-recognition receptors expressed by host cells at the cell surface (toll-like receptors [TLRs] and C-type lectin receptors [CLRs]), in the endosome (TLRs), or in the cytoplasm (retinoic acid inducible gene 1–like receptors [RLRs] and nucleotide-binding oligomerization domain–like receptors [NLRs]). The consequence of exaggerated inflammation is collateral tissue damage and necrotic cell death, which results in the release of damage-associated molecular patterns, so-called danger molecules that perpetuate inflammation at least in part by acting on the same pattern-recognition receptors that are triggered by pathogens.</a:t>
            </a:r>
            <a:endParaRPr lang="en-GB" dirty="0">
              <a:latin typeface="Arial" charset="0"/>
              <a:ea typeface="Gothic" charset="0"/>
              <a:cs typeface="Gothic" charset="0"/>
            </a:endParaRPr>
          </a:p>
        </p:txBody>
      </p:sp>
    </p:spTree>
    <p:extLst>
      <p:ext uri="{BB962C8B-B14F-4D97-AF65-F5344CB8AC3E}">
        <p14:creationId xmlns:p14="http://schemas.microsoft.com/office/powerpoint/2010/main" val="318743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mtClean="0">
                <a:latin typeface="Arial" charset="0"/>
                <a:ea typeface="Gothic" charset="0"/>
                <a:cs typeface="Gothic" charset="0"/>
              </a:rPr>
              <a:t>Figure 2 Organ Failure in Severe Sepsis and Dysfunction of the Vascular Endothelium and Mitochondria. Sepsis is associated with microvascular thrombosis caused by concurrent activation of coagulation (mediated by tissue factor) and impairment of anticoagulant mechanisms as a consequence of reduced activity of endogenous anticoagulant pathways (mediated by activated protein C, antithrombin, and tissue factor pathway inhibitor), plus impaired fibrinolysis owing to enhanced release of plasminogen activator inhibitor type 1 (PAI-1). The capacity to generate activated protein C is impaired at least in part by reduced expression of two endothelial receptors: thrombomodulin (TM) and the endothelial protein C receptor. Thrombus formation is further facilitated by neutrophil extracellular traps (NETs) released from dying neutrophils. Thrombus formation results in tissue hypoperfusion, which is aggravated by vasodilatation, hypotension, and reduced red-cell deformability. Tissue oxygenation is further impaired by the loss of barrier function of the endothelium owing to a loss of function of vascular endothelial (VE) cadherin, alterations in endothelial cell-to-cell tight junctions, high levels of angiopoietin 2, and a disturbed balance between sphingosine-1 phosphate receptor 1 (S1P1) and S1P3 within the vascular wall, which is at least in part due to preferential induction of S1P3 through protease activated receptor 1 (PAR1) as a result of a reduced ratio of activated protein C to thrombin. Oxygen use is impaired at the subcellular level because of damage to mitochondria from oxidative stress.</a:t>
            </a:r>
            <a:endParaRPr lang="en-GB" dirty="0">
              <a:latin typeface="Arial" charset="0"/>
              <a:ea typeface="Gothic" charset="0"/>
              <a:cs typeface="Gothic" charset="0"/>
            </a:endParaRPr>
          </a:p>
        </p:txBody>
      </p:sp>
    </p:spTree>
    <p:extLst>
      <p:ext uri="{BB962C8B-B14F-4D97-AF65-F5344CB8AC3E}">
        <p14:creationId xmlns:p14="http://schemas.microsoft.com/office/powerpoint/2010/main" val="30309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60227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92349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315479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35637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423063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927953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3902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12104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88944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27023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09127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883481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6466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915162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20934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623135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07590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27494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101784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614967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5285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00388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447832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31980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46292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890715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822727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203942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3894410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1768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114162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39692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38186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46660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93283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125371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09498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967286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00489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4078768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78344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71958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14962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1215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786666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8773441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7769748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739940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419216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30015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552433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006526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13788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816205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78069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813602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554960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889377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44809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94731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724298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289902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693976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6238453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625133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7070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2659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014294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1798952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018258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238164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9179264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6922219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3604546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718568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802801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4005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5657305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672099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18715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193698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189726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8265625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24915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696096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4940302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698303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9641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318262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5662564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897580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6370500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6838297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466132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640007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3163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1/11/2016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3267857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1/11/2016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160572544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1/11/2016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9262646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1/11/2016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17096134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1/11/2016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406666797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1/11/2016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27354298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5.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BASIC</a:t>
            </a:r>
            <a:endParaRPr lang="en-AU" dirty="0"/>
          </a:p>
        </p:txBody>
      </p:sp>
      <p:sp>
        <p:nvSpPr>
          <p:cNvPr id="3" name="Subtitle 2"/>
          <p:cNvSpPr>
            <a:spLocks noGrp="1"/>
          </p:cNvSpPr>
          <p:nvPr>
            <p:ph type="subTitle" idx="1"/>
          </p:nvPr>
        </p:nvSpPr>
        <p:spPr/>
        <p:txBody>
          <a:bodyPr/>
          <a:lstStyle/>
          <a:p>
            <a:r>
              <a:rPr lang="en-AU" dirty="0" smtClean="0"/>
              <a:t>Sepsis and Septic Shock</a:t>
            </a:r>
          </a:p>
          <a:p>
            <a:r>
              <a:rPr lang="en-AU" dirty="0" smtClean="0"/>
              <a:t>Dr Corynn Goh</a:t>
            </a:r>
            <a:endParaRPr lang="en-AU" dirty="0"/>
          </a:p>
        </p:txBody>
      </p:sp>
    </p:spTree>
    <p:extLst>
      <p:ext uri="{BB962C8B-B14F-4D97-AF65-F5344CB8AC3E}">
        <p14:creationId xmlns:p14="http://schemas.microsoft.com/office/powerpoint/2010/main" val="26136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899411" y="381639"/>
            <a:ext cx="2533338" cy="650178"/>
          </a:xfrm>
          <a:prstGeom prst="rect">
            <a:avLst/>
          </a:prstGeom>
          <a:noFill/>
          <a:ln w="9525">
            <a:noFill/>
            <a:miter lim="800000"/>
            <a:headEnd/>
            <a:tailEnd/>
          </a:ln>
        </p:spPr>
        <p:txBody>
          <a:bodyPr wrap="square" lIns="0" tIns="0" rIns="0" bIns="0">
            <a:spAutoFit/>
          </a:bodyPr>
          <a:lstStyle/>
          <a:p>
            <a:pPr algn="ctr" defTabSz="457200">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1452" b="1" dirty="0" err="1">
                <a:solidFill>
                  <a:prstClr val="black"/>
                </a:solidFill>
                <a:latin typeface="Arial" charset="0"/>
              </a:rPr>
              <a:t>Diagnostic Criteria for Sepsis, Severe Sepsis, and Septic Shock.</a:t>
            </a:r>
            <a:endParaRPr lang="en-GB" sz="1452" b="1" dirty="0">
              <a:solidFill>
                <a:prstClr val="black"/>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8896315" y="6270419"/>
            <a:ext cx="2566349" cy="432045"/>
          </a:xfrm>
          <a:prstGeom prst="rect">
            <a:avLst/>
          </a:prstGeom>
          <a:noFill/>
        </p:spPr>
      </p:pic>
      <p:sp>
        <p:nvSpPr>
          <p:cNvPr id="5124" name="Text Box 4"/>
          <p:cNvSpPr txBox="1">
            <a:spLocks noChangeArrowheads="1"/>
          </p:cNvSpPr>
          <p:nvPr/>
        </p:nvSpPr>
        <p:spPr bwMode="auto">
          <a:xfrm>
            <a:off x="4204570" y="5972308"/>
            <a:ext cx="3762698" cy="162609"/>
          </a:xfrm>
          <a:prstGeom prst="rect">
            <a:avLst/>
          </a:prstGeom>
          <a:noFill/>
          <a:ln w="9525">
            <a:noFill/>
            <a:miter lim="800000"/>
            <a:headEnd/>
            <a:tailEnd/>
          </a:ln>
        </p:spPr>
        <p:txBody>
          <a:bodyPr lIns="0" tIns="0" rIns="0" bIns="0">
            <a:spAutoFit/>
          </a:bodyPr>
          <a:lstStyle/>
          <a:p>
            <a:pPr defTabSz="457200">
              <a:lnSpc>
                <a:spcPct val="97000"/>
              </a:lnSpc>
              <a:buClr>
                <a:srgbClr val="FFFFFF"/>
              </a:buClr>
              <a:buSzPct val="45000"/>
              <a:tabLst>
                <a:tab pos="656722" algn="l"/>
                <a:tab pos="1313444" algn="l"/>
                <a:tab pos="1970166" algn="l"/>
                <a:tab pos="2626888" algn="l"/>
                <a:tab pos="3283610" algn="l"/>
              </a:tabLst>
            </a:pPr>
            <a:r>
              <a:rPr lang="en-GB" sz="1089" b="1">
                <a:solidFill>
                  <a:srgbClr val="FFFFFF"/>
                </a:solidFill>
                <a:latin typeface="Arial" charset="0"/>
              </a:rPr>
              <a:t>Angus DC, van der Poll T. N Engl J Med 2013;369:840-851</a:t>
            </a:r>
            <a:endParaRPr lang="en-GB" sz="1089"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3664924" y="89679"/>
            <a:ext cx="4999216" cy="6612785"/>
          </a:xfrm>
          <a:prstGeom prst="rect">
            <a:avLst/>
          </a:prstGeom>
        </p:spPr>
      </p:pic>
    </p:spTree>
    <p:extLst>
      <p:ext uri="{BB962C8B-B14F-4D97-AF65-F5344CB8AC3E}">
        <p14:creationId xmlns:p14="http://schemas.microsoft.com/office/powerpoint/2010/main" val="301518835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848995" y="381641"/>
            <a:ext cx="8495452" cy="216726"/>
          </a:xfrm>
          <a:prstGeom prst="rect">
            <a:avLst/>
          </a:prstGeom>
          <a:noFill/>
          <a:ln w="9525">
            <a:noFill/>
            <a:miter lim="800000"/>
            <a:headEnd/>
            <a:tailEnd/>
          </a:ln>
        </p:spPr>
        <p:txBody>
          <a:bodyPr lIns="0" tIns="0" rIns="0" bIns="0">
            <a:spAutoFit/>
          </a:bodyPr>
          <a:lstStyle/>
          <a:p>
            <a:pPr algn="ctr" defTabSz="457200">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1452" b="1" dirty="0">
                <a:solidFill>
                  <a:prstClr val="black"/>
                </a:solidFill>
                <a:latin typeface="Arial" charset="0"/>
              </a:rPr>
              <a:t>The Host Response in Severe Sepsis</a:t>
            </a:r>
            <a:r>
              <a:rPr lang="en-GB" sz="1452" b="1" dirty="0">
                <a:solidFill>
                  <a:srgbClr val="FFFFFF"/>
                </a:solidFill>
                <a:latin typeface="Arial" charset="0"/>
              </a:rPr>
              <a:t>.</a:t>
            </a:r>
          </a:p>
        </p:txBody>
      </p:sp>
      <p:pic>
        <p:nvPicPr>
          <p:cNvPr id="5122" name="Picture 2"/>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
        <p:nvSpPr>
          <p:cNvPr id="5124" name="Text Box 4"/>
          <p:cNvSpPr txBox="1">
            <a:spLocks noChangeArrowheads="1"/>
          </p:cNvSpPr>
          <p:nvPr/>
        </p:nvSpPr>
        <p:spPr bwMode="auto">
          <a:xfrm>
            <a:off x="2767811" y="5972308"/>
            <a:ext cx="6636217" cy="162609"/>
          </a:xfrm>
          <a:prstGeom prst="rect">
            <a:avLst/>
          </a:prstGeom>
          <a:noFill/>
          <a:ln w="9525">
            <a:noFill/>
            <a:miter lim="800000"/>
            <a:headEnd/>
            <a:tailEnd/>
          </a:ln>
        </p:spPr>
        <p:txBody>
          <a:bodyPr lIns="0" tIns="0" rIns="0" bIns="0">
            <a:spAutoFit/>
          </a:bodyPr>
          <a:lstStyle/>
          <a:p>
            <a:pPr defTabSz="457200">
              <a:lnSpc>
                <a:spcPct val="97000"/>
              </a:lnSpc>
              <a:buClr>
                <a:srgbClr val="FFFFFF"/>
              </a:buClr>
              <a:buSzPct val="45000"/>
              <a:tabLst>
                <a:tab pos="656722" algn="l"/>
                <a:tab pos="1313444" algn="l"/>
                <a:tab pos="1970166" algn="l"/>
                <a:tab pos="2626888" algn="l"/>
                <a:tab pos="3283610" algn="l"/>
              </a:tabLst>
            </a:pPr>
            <a:r>
              <a:rPr lang="en-GB" sz="1089" b="1">
                <a:solidFill>
                  <a:srgbClr val="FFFFFF"/>
                </a:solidFill>
                <a:latin typeface="Arial" charset="0"/>
              </a:rPr>
              <a:t>Angus DC, van der Poll T. N Engl J Med 2013;369:840-851</a:t>
            </a:r>
            <a:endParaRPr lang="en-GB" sz="1089"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1334125" y="650036"/>
            <a:ext cx="8069903" cy="6052428"/>
          </a:xfrm>
          <a:prstGeom prst="rect">
            <a:avLst/>
          </a:prstGeom>
        </p:spPr>
      </p:pic>
    </p:spTree>
    <p:extLst>
      <p:ext uri="{BB962C8B-B14F-4D97-AF65-F5344CB8AC3E}">
        <p14:creationId xmlns:p14="http://schemas.microsoft.com/office/powerpoint/2010/main" val="18353651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848995" y="381641"/>
            <a:ext cx="8495452" cy="216726"/>
          </a:xfrm>
          <a:prstGeom prst="rect">
            <a:avLst/>
          </a:prstGeom>
          <a:noFill/>
          <a:ln w="9525">
            <a:noFill/>
            <a:miter lim="800000"/>
            <a:headEnd/>
            <a:tailEnd/>
          </a:ln>
        </p:spPr>
        <p:txBody>
          <a:bodyPr lIns="0" tIns="0" rIns="0" bIns="0">
            <a:spAutoFit/>
          </a:bodyPr>
          <a:lstStyle/>
          <a:p>
            <a:pPr algn="ctr" defTabSz="457200">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1452" b="1" dirty="0" err="1">
                <a:solidFill>
                  <a:prstClr val="black"/>
                </a:solidFill>
                <a:latin typeface="Arial" charset="0"/>
              </a:rPr>
              <a:t>Organ Failure in Severe Sepsis and Dysfunction of the Vascular Endothelium and Mitochondria</a:t>
            </a:r>
            <a:r>
              <a:rPr lang="en-GB" sz="1452" b="1" dirty="0" err="1">
                <a:solidFill>
                  <a:srgbClr val="FFFFFF"/>
                </a:solidFill>
                <a:latin typeface="Arial" charset="0"/>
              </a:rPr>
              <a:t>.</a:t>
            </a:r>
            <a:endParaRPr lang="en-GB" sz="1452"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9450763" y="6158860"/>
            <a:ext cx="2566349" cy="432045"/>
          </a:xfrm>
          <a:prstGeom prst="rect">
            <a:avLst/>
          </a:prstGeom>
          <a:noFill/>
        </p:spPr>
      </p:pic>
      <p:sp>
        <p:nvSpPr>
          <p:cNvPr id="5124" name="Text Box 4"/>
          <p:cNvSpPr txBox="1">
            <a:spLocks noChangeArrowheads="1"/>
          </p:cNvSpPr>
          <p:nvPr/>
        </p:nvSpPr>
        <p:spPr bwMode="auto">
          <a:xfrm>
            <a:off x="2721078" y="5972308"/>
            <a:ext cx="6729685" cy="162609"/>
          </a:xfrm>
          <a:prstGeom prst="rect">
            <a:avLst/>
          </a:prstGeom>
          <a:noFill/>
          <a:ln w="9525">
            <a:noFill/>
            <a:miter lim="800000"/>
            <a:headEnd/>
            <a:tailEnd/>
          </a:ln>
        </p:spPr>
        <p:txBody>
          <a:bodyPr lIns="0" tIns="0" rIns="0" bIns="0">
            <a:spAutoFit/>
          </a:bodyPr>
          <a:lstStyle/>
          <a:p>
            <a:pPr defTabSz="457200">
              <a:lnSpc>
                <a:spcPct val="97000"/>
              </a:lnSpc>
              <a:buClr>
                <a:srgbClr val="FFFFFF"/>
              </a:buClr>
              <a:buSzPct val="45000"/>
              <a:tabLst>
                <a:tab pos="656722" algn="l"/>
                <a:tab pos="1313444" algn="l"/>
                <a:tab pos="1970166" algn="l"/>
                <a:tab pos="2626888" algn="l"/>
                <a:tab pos="3283610" algn="l"/>
              </a:tabLst>
            </a:pPr>
            <a:r>
              <a:rPr lang="en-GB" sz="1089" b="1">
                <a:solidFill>
                  <a:srgbClr val="FFFFFF"/>
                </a:solidFill>
                <a:latin typeface="Arial" charset="0"/>
              </a:rPr>
              <a:t>Angus DC, van der Poll T. N Engl J Med 2013;369:840-851</a:t>
            </a:r>
            <a:endParaRPr lang="en-GB" sz="1089"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1019331" y="709925"/>
            <a:ext cx="7951747" cy="5880980"/>
          </a:xfrm>
          <a:prstGeom prst="rect">
            <a:avLst/>
          </a:prstGeom>
        </p:spPr>
      </p:pic>
    </p:spTree>
    <p:extLst>
      <p:ext uri="{BB962C8B-B14F-4D97-AF65-F5344CB8AC3E}">
        <p14:creationId xmlns:p14="http://schemas.microsoft.com/office/powerpoint/2010/main" val="398913978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Common causes of sepsis in ICU</a:t>
            </a:r>
            <a:endParaRPr lang="en-AU" dirty="0"/>
          </a:p>
        </p:txBody>
      </p:sp>
      <p:graphicFrame>
        <p:nvGraphicFramePr>
          <p:cNvPr id="4" name="Content Placeholder 3"/>
          <p:cNvGraphicFramePr>
            <a:graphicFrameLocks noGrp="1"/>
          </p:cNvGraphicFramePr>
          <p:nvPr>
            <p:ph idx="1"/>
            <p:extLst/>
          </p:nvPr>
        </p:nvGraphicFramePr>
        <p:xfrm>
          <a:off x="677691" y="1456051"/>
          <a:ext cx="8596311" cy="4485640"/>
        </p:xfrm>
        <a:graphic>
          <a:graphicData uri="http://schemas.openxmlformats.org/drawingml/2006/table">
            <a:tbl>
              <a:tblPr firstRow="1" bandRow="1">
                <a:tableStyleId>{5C22544A-7EE6-4342-B048-85BDC9FD1C3A}</a:tableStyleId>
              </a:tblPr>
              <a:tblGrid>
                <a:gridCol w="2865437"/>
                <a:gridCol w="2865437"/>
                <a:gridCol w="2865437"/>
              </a:tblGrid>
              <a:tr h="370840">
                <a:tc>
                  <a:txBody>
                    <a:bodyPr/>
                    <a:lstStyle/>
                    <a:p>
                      <a:r>
                        <a:rPr lang="en-AU" dirty="0" smtClean="0"/>
                        <a:t>Organism</a:t>
                      </a:r>
                      <a:endParaRPr lang="en-AU" dirty="0"/>
                    </a:p>
                  </a:txBody>
                  <a:tcPr/>
                </a:tc>
                <a:tc>
                  <a:txBody>
                    <a:bodyPr/>
                    <a:lstStyle/>
                    <a:p>
                      <a:r>
                        <a:rPr lang="en-AU" dirty="0" smtClean="0"/>
                        <a:t>Subgroup</a:t>
                      </a:r>
                      <a:endParaRPr lang="en-AU" dirty="0"/>
                    </a:p>
                  </a:txBody>
                  <a:tcPr/>
                </a:tc>
                <a:tc>
                  <a:txBody>
                    <a:bodyPr/>
                    <a:lstStyle/>
                    <a:p>
                      <a:r>
                        <a:rPr lang="en-AU" dirty="0" smtClean="0"/>
                        <a:t>prevalence</a:t>
                      </a:r>
                      <a:endParaRPr lang="en-AU" dirty="0"/>
                    </a:p>
                  </a:txBody>
                  <a:tcPr/>
                </a:tc>
              </a:tr>
              <a:tr h="370840">
                <a:tc>
                  <a:txBody>
                    <a:bodyPr/>
                    <a:lstStyle/>
                    <a:p>
                      <a:r>
                        <a:rPr lang="en-AU" dirty="0" smtClean="0"/>
                        <a:t>Gram positive (65%)</a:t>
                      </a:r>
                      <a:endParaRPr lang="en-AU" dirty="0"/>
                    </a:p>
                  </a:txBody>
                  <a:tcPr/>
                </a:tc>
                <a:tc>
                  <a:txBody>
                    <a:bodyPr/>
                    <a:lstStyle/>
                    <a:p>
                      <a:r>
                        <a:rPr lang="en-AU" dirty="0" smtClean="0"/>
                        <a:t>Coagulase –</a:t>
                      </a:r>
                      <a:r>
                        <a:rPr lang="en-AU" dirty="0" err="1" smtClean="0"/>
                        <a:t>ve</a:t>
                      </a:r>
                      <a:r>
                        <a:rPr lang="en-AU" dirty="0" smtClean="0"/>
                        <a:t> Staph</a:t>
                      </a:r>
                    </a:p>
                    <a:p>
                      <a:r>
                        <a:rPr lang="en-AU" dirty="0" smtClean="0"/>
                        <a:t>Staph aureus</a:t>
                      </a:r>
                    </a:p>
                    <a:p>
                      <a:r>
                        <a:rPr lang="en-AU" dirty="0" smtClean="0"/>
                        <a:t>enterococci</a:t>
                      </a:r>
                      <a:endParaRPr lang="en-AU" dirty="0"/>
                    </a:p>
                  </a:txBody>
                  <a:tcPr/>
                </a:tc>
                <a:tc>
                  <a:txBody>
                    <a:bodyPr/>
                    <a:lstStyle/>
                    <a:p>
                      <a:r>
                        <a:rPr lang="en-AU" dirty="0" smtClean="0"/>
                        <a:t>36%</a:t>
                      </a:r>
                    </a:p>
                    <a:p>
                      <a:r>
                        <a:rPr lang="en-AU" dirty="0" smtClean="0"/>
                        <a:t>17%</a:t>
                      </a:r>
                    </a:p>
                    <a:p>
                      <a:r>
                        <a:rPr lang="en-AU" dirty="0" smtClean="0"/>
                        <a:t>10%</a:t>
                      </a:r>
                      <a:endParaRPr lang="en-AU" dirty="0"/>
                    </a:p>
                  </a:txBody>
                  <a:tcPr/>
                </a:tc>
              </a:tr>
              <a:tr h="370840">
                <a:tc>
                  <a:txBody>
                    <a:bodyPr/>
                    <a:lstStyle/>
                    <a:p>
                      <a:r>
                        <a:rPr lang="en-AU" dirty="0" smtClean="0"/>
                        <a:t>Gram negative (25%)</a:t>
                      </a:r>
                      <a:endParaRPr lang="en-AU" dirty="0"/>
                    </a:p>
                  </a:txBody>
                  <a:tcPr/>
                </a:tc>
                <a:tc>
                  <a:txBody>
                    <a:bodyPr/>
                    <a:lstStyle/>
                    <a:p>
                      <a:r>
                        <a:rPr lang="en-AU" dirty="0" smtClean="0"/>
                        <a:t>E coli</a:t>
                      </a:r>
                    </a:p>
                    <a:p>
                      <a:r>
                        <a:rPr lang="en-AU" dirty="0" err="1" smtClean="0"/>
                        <a:t>Klebsiella</a:t>
                      </a:r>
                      <a:r>
                        <a:rPr lang="en-AU" dirty="0" smtClean="0"/>
                        <a:t> </a:t>
                      </a:r>
                      <a:r>
                        <a:rPr lang="en-AU" dirty="0" err="1" smtClean="0"/>
                        <a:t>sp</a:t>
                      </a:r>
                      <a:endParaRPr lang="en-AU" dirty="0" smtClean="0"/>
                    </a:p>
                    <a:p>
                      <a:r>
                        <a:rPr lang="en-AU" dirty="0" smtClean="0"/>
                        <a:t>Pseudomonas aeruginosa</a:t>
                      </a:r>
                    </a:p>
                    <a:p>
                      <a:r>
                        <a:rPr lang="en-AU" dirty="0" err="1" smtClean="0"/>
                        <a:t>Enterobacter</a:t>
                      </a:r>
                      <a:endParaRPr lang="en-AU" dirty="0" smtClean="0"/>
                    </a:p>
                    <a:p>
                      <a:r>
                        <a:rPr lang="en-AU" dirty="0" err="1" smtClean="0"/>
                        <a:t>Serratia</a:t>
                      </a:r>
                      <a:endParaRPr lang="en-AU" dirty="0" smtClean="0"/>
                    </a:p>
                    <a:p>
                      <a:r>
                        <a:rPr lang="en-AU" dirty="0" err="1" smtClean="0"/>
                        <a:t>acinetobacter</a:t>
                      </a:r>
                      <a:endParaRPr lang="en-AU" dirty="0"/>
                    </a:p>
                  </a:txBody>
                  <a:tcPr/>
                </a:tc>
                <a:tc>
                  <a:txBody>
                    <a:bodyPr/>
                    <a:lstStyle/>
                    <a:p>
                      <a:r>
                        <a:rPr lang="en-AU" dirty="0" smtClean="0"/>
                        <a:t>4%</a:t>
                      </a:r>
                    </a:p>
                    <a:p>
                      <a:r>
                        <a:rPr lang="en-AU" dirty="0" smtClean="0"/>
                        <a:t>4%</a:t>
                      </a:r>
                    </a:p>
                    <a:p>
                      <a:r>
                        <a:rPr lang="en-AU" dirty="0" smtClean="0"/>
                        <a:t>5%</a:t>
                      </a:r>
                    </a:p>
                    <a:p>
                      <a:r>
                        <a:rPr lang="en-AU" dirty="0" smtClean="0"/>
                        <a:t>5%</a:t>
                      </a:r>
                    </a:p>
                    <a:p>
                      <a:r>
                        <a:rPr lang="en-AU" dirty="0" smtClean="0"/>
                        <a:t>2%</a:t>
                      </a:r>
                    </a:p>
                    <a:p>
                      <a:r>
                        <a:rPr lang="en-AU" dirty="0" smtClean="0"/>
                        <a:t>2%</a:t>
                      </a:r>
                      <a:endParaRPr lang="en-AU" dirty="0"/>
                    </a:p>
                  </a:txBody>
                  <a:tcPr/>
                </a:tc>
              </a:tr>
              <a:tr h="370840">
                <a:tc>
                  <a:txBody>
                    <a:bodyPr/>
                    <a:lstStyle/>
                    <a:p>
                      <a:r>
                        <a:rPr lang="en-AU" dirty="0" smtClean="0"/>
                        <a:t>Fungi (9%)</a:t>
                      </a:r>
                      <a:endParaRPr lang="en-AU" dirty="0"/>
                    </a:p>
                  </a:txBody>
                  <a:tcPr/>
                </a:tc>
                <a:tc>
                  <a:txBody>
                    <a:bodyPr/>
                    <a:lstStyle/>
                    <a:p>
                      <a:r>
                        <a:rPr lang="en-AU" dirty="0" smtClean="0"/>
                        <a:t>Primarily candida</a:t>
                      </a:r>
                    </a:p>
                    <a:p>
                      <a:r>
                        <a:rPr lang="en-AU" dirty="0" err="1" smtClean="0"/>
                        <a:t>Albicans</a:t>
                      </a:r>
                      <a:endParaRPr lang="en-AU" dirty="0" smtClean="0"/>
                    </a:p>
                    <a:p>
                      <a:r>
                        <a:rPr lang="en-AU" dirty="0" err="1" smtClean="0"/>
                        <a:t>Glabrata</a:t>
                      </a:r>
                      <a:endParaRPr lang="en-AU" dirty="0" smtClean="0"/>
                    </a:p>
                    <a:p>
                      <a:r>
                        <a:rPr lang="en-AU" dirty="0" err="1" smtClean="0"/>
                        <a:t>Parapsilosis</a:t>
                      </a:r>
                      <a:endParaRPr lang="en-AU" dirty="0" smtClean="0"/>
                    </a:p>
                    <a:p>
                      <a:r>
                        <a:rPr lang="en-AU" dirty="0" err="1" smtClean="0"/>
                        <a:t>tropicalis</a:t>
                      </a:r>
                      <a:endParaRPr lang="en-AU" dirty="0"/>
                    </a:p>
                  </a:txBody>
                  <a:tcPr/>
                </a:tc>
                <a:tc>
                  <a:txBody>
                    <a:bodyPr/>
                    <a:lstStyle/>
                    <a:p>
                      <a:endParaRPr lang="en-AU" dirty="0" smtClean="0"/>
                    </a:p>
                    <a:p>
                      <a:r>
                        <a:rPr lang="en-AU" dirty="0" smtClean="0"/>
                        <a:t>54%</a:t>
                      </a:r>
                    </a:p>
                    <a:p>
                      <a:r>
                        <a:rPr lang="en-AU" dirty="0" smtClean="0"/>
                        <a:t>19%</a:t>
                      </a:r>
                    </a:p>
                    <a:p>
                      <a:r>
                        <a:rPr lang="en-AU" dirty="0" smtClean="0"/>
                        <a:t>11%</a:t>
                      </a:r>
                    </a:p>
                    <a:p>
                      <a:r>
                        <a:rPr lang="en-AU" dirty="0" smtClean="0"/>
                        <a:t>11%</a:t>
                      </a:r>
                      <a:endParaRPr lang="en-AU" dirty="0"/>
                    </a:p>
                  </a:txBody>
                  <a:tcPr/>
                </a:tc>
              </a:tr>
            </a:tbl>
          </a:graphicData>
        </a:graphic>
      </p:graphicFrame>
    </p:spTree>
    <p:extLst>
      <p:ext uri="{BB962C8B-B14F-4D97-AF65-F5344CB8AC3E}">
        <p14:creationId xmlns:p14="http://schemas.microsoft.com/office/powerpoint/2010/main" val="4076661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74230"/>
          </a:xfrm>
        </p:spPr>
        <p:txBody>
          <a:bodyPr>
            <a:normAutofit fontScale="90000"/>
          </a:bodyPr>
          <a:lstStyle/>
          <a:p>
            <a:r>
              <a:rPr lang="en-AU" dirty="0" smtClean="0"/>
              <a:t>Clinical signs and symptoms suggestive of sepsis and septic shock</a:t>
            </a:r>
            <a:endParaRPr lang="en-AU" dirty="0"/>
          </a:p>
        </p:txBody>
      </p:sp>
      <p:graphicFrame>
        <p:nvGraphicFramePr>
          <p:cNvPr id="3" name="Table 2"/>
          <p:cNvGraphicFramePr>
            <a:graphicFrameLocks noGrp="1"/>
          </p:cNvGraphicFramePr>
          <p:nvPr>
            <p:extLst/>
          </p:nvPr>
        </p:nvGraphicFramePr>
        <p:xfrm>
          <a:off x="1027659" y="1948859"/>
          <a:ext cx="8128000" cy="4399280"/>
        </p:xfrm>
        <a:graphic>
          <a:graphicData uri="http://schemas.openxmlformats.org/drawingml/2006/table">
            <a:tbl>
              <a:tblPr firstRow="1" bandRow="1">
                <a:tableStyleId>{5C22544A-7EE6-4342-B048-85BDC9FD1C3A}</a:tableStyleId>
              </a:tblPr>
              <a:tblGrid>
                <a:gridCol w="2554990"/>
                <a:gridCol w="5573010"/>
              </a:tblGrid>
              <a:tr h="370840">
                <a:tc>
                  <a:txBody>
                    <a:bodyPr/>
                    <a:lstStyle/>
                    <a:p>
                      <a:r>
                        <a:rPr lang="en-AU" dirty="0" smtClean="0"/>
                        <a:t>Organ system</a:t>
                      </a:r>
                      <a:endParaRPr lang="en-AU" dirty="0"/>
                    </a:p>
                  </a:txBody>
                  <a:tcPr/>
                </a:tc>
                <a:tc>
                  <a:txBody>
                    <a:bodyPr/>
                    <a:lstStyle/>
                    <a:p>
                      <a:r>
                        <a:rPr lang="en-AU" dirty="0" smtClean="0"/>
                        <a:t>Symptoms/signs</a:t>
                      </a:r>
                      <a:endParaRPr lang="en-AU" dirty="0"/>
                    </a:p>
                  </a:txBody>
                  <a:tcPr/>
                </a:tc>
              </a:tr>
              <a:tr h="370840">
                <a:tc>
                  <a:txBody>
                    <a:bodyPr/>
                    <a:lstStyle/>
                    <a:p>
                      <a:r>
                        <a:rPr lang="en-AU" dirty="0" smtClean="0"/>
                        <a:t>Cardiovascular</a:t>
                      </a:r>
                      <a:endParaRPr lang="en-AU" dirty="0"/>
                    </a:p>
                  </a:txBody>
                  <a:tcPr/>
                </a:tc>
                <a:tc>
                  <a:txBody>
                    <a:bodyPr/>
                    <a:lstStyle/>
                    <a:p>
                      <a:r>
                        <a:rPr lang="en-AU" dirty="0" smtClean="0"/>
                        <a:t>Hypotension requiring vasopressors</a:t>
                      </a:r>
                    </a:p>
                    <a:p>
                      <a:r>
                        <a:rPr lang="en-AU" dirty="0" smtClean="0"/>
                        <a:t>Chest pain, pulmonary oedema</a:t>
                      </a:r>
                    </a:p>
                    <a:p>
                      <a:r>
                        <a:rPr lang="en-AU" dirty="0" smtClean="0"/>
                        <a:t>Cardiac</a:t>
                      </a:r>
                      <a:r>
                        <a:rPr lang="en-AU" baseline="0" dirty="0" smtClean="0"/>
                        <a:t> index &lt;2.5, decreased SVRI</a:t>
                      </a:r>
                    </a:p>
                    <a:p>
                      <a:r>
                        <a:rPr lang="en-AU" baseline="0" dirty="0" smtClean="0"/>
                        <a:t>Tachycardia, increased cardiac output</a:t>
                      </a:r>
                      <a:endParaRPr lang="en-AU" dirty="0"/>
                    </a:p>
                  </a:txBody>
                  <a:tcPr/>
                </a:tc>
              </a:tr>
              <a:tr h="370840">
                <a:tc>
                  <a:txBody>
                    <a:bodyPr/>
                    <a:lstStyle/>
                    <a:p>
                      <a:r>
                        <a:rPr lang="en-AU" dirty="0" smtClean="0"/>
                        <a:t>Respiratory</a:t>
                      </a:r>
                      <a:endParaRPr lang="en-AU" dirty="0"/>
                    </a:p>
                  </a:txBody>
                  <a:tcPr/>
                </a:tc>
                <a:tc>
                  <a:txBody>
                    <a:bodyPr/>
                    <a:lstStyle/>
                    <a:p>
                      <a:r>
                        <a:rPr lang="en-AU" dirty="0" smtClean="0"/>
                        <a:t>Cyanosis, tachypnoea, orthopnoea</a:t>
                      </a:r>
                    </a:p>
                    <a:p>
                      <a:r>
                        <a:rPr lang="en-AU" dirty="0" smtClean="0"/>
                        <a:t>Increased sputum</a:t>
                      </a:r>
                    </a:p>
                    <a:p>
                      <a:r>
                        <a:rPr lang="en-AU" dirty="0" err="1" smtClean="0"/>
                        <a:t>Hypoxaemia</a:t>
                      </a:r>
                      <a:r>
                        <a:rPr lang="en-AU" dirty="0" smtClean="0"/>
                        <a:t>(PaO2/FiO2&lt;300)</a:t>
                      </a:r>
                    </a:p>
                    <a:p>
                      <a:r>
                        <a:rPr lang="en-AU" dirty="0" smtClean="0"/>
                        <a:t>SaO2</a:t>
                      </a:r>
                      <a:r>
                        <a:rPr lang="en-AU" baseline="0" dirty="0" smtClean="0"/>
                        <a:t> &lt;90%</a:t>
                      </a:r>
                      <a:endParaRPr lang="en-AU" dirty="0"/>
                    </a:p>
                  </a:txBody>
                  <a:tcPr/>
                </a:tc>
              </a:tr>
              <a:tr h="370840">
                <a:tc>
                  <a:txBody>
                    <a:bodyPr/>
                    <a:lstStyle/>
                    <a:p>
                      <a:r>
                        <a:rPr lang="en-AU" dirty="0" smtClean="0"/>
                        <a:t>Neurologic</a:t>
                      </a:r>
                      <a:endParaRPr lang="en-AU" dirty="0"/>
                    </a:p>
                  </a:txBody>
                  <a:tcPr/>
                </a:tc>
                <a:tc>
                  <a:txBody>
                    <a:bodyPr/>
                    <a:lstStyle/>
                    <a:p>
                      <a:r>
                        <a:rPr lang="en-AU" dirty="0" smtClean="0"/>
                        <a:t>Weakness, confusion, psychosis, seizures, delirium</a:t>
                      </a:r>
                      <a:endParaRPr lang="en-AU" dirty="0"/>
                    </a:p>
                  </a:txBody>
                  <a:tcPr/>
                </a:tc>
              </a:tr>
              <a:tr h="370840">
                <a:tc>
                  <a:txBody>
                    <a:bodyPr/>
                    <a:lstStyle/>
                    <a:p>
                      <a:r>
                        <a:rPr lang="en-AU" dirty="0" smtClean="0"/>
                        <a:t>Renal</a:t>
                      </a:r>
                      <a:endParaRPr lang="en-AU" dirty="0"/>
                    </a:p>
                  </a:txBody>
                  <a:tcPr/>
                </a:tc>
                <a:tc>
                  <a:txBody>
                    <a:bodyPr/>
                    <a:lstStyle/>
                    <a:p>
                      <a:r>
                        <a:rPr lang="en-AU" dirty="0" smtClean="0"/>
                        <a:t>UO &lt;0.5ml/hr, abnormal UE, acidosis, increasing base deficit</a:t>
                      </a:r>
                      <a:endParaRPr lang="en-AU" dirty="0"/>
                    </a:p>
                  </a:txBody>
                  <a:tcPr/>
                </a:tc>
              </a:tr>
              <a:tr h="370840">
                <a:tc>
                  <a:txBody>
                    <a:bodyPr/>
                    <a:lstStyle/>
                    <a:p>
                      <a:r>
                        <a:rPr lang="en-AU" dirty="0" smtClean="0"/>
                        <a:t>Hepatic</a:t>
                      </a:r>
                      <a:endParaRPr lang="en-AU" dirty="0"/>
                    </a:p>
                  </a:txBody>
                  <a:tcPr/>
                </a:tc>
                <a:tc>
                  <a:txBody>
                    <a:bodyPr/>
                    <a:lstStyle/>
                    <a:p>
                      <a:r>
                        <a:rPr lang="en-AU" dirty="0" smtClean="0"/>
                        <a:t>Abnormal LFTs, abnormal INR, </a:t>
                      </a:r>
                      <a:r>
                        <a:rPr lang="en-AU" dirty="0" err="1" smtClean="0"/>
                        <a:t>asterixix</a:t>
                      </a:r>
                      <a:r>
                        <a:rPr lang="en-AU" dirty="0" smtClean="0"/>
                        <a:t>, encephalopathy</a:t>
                      </a:r>
                      <a:endParaRPr lang="en-AU" dirty="0"/>
                    </a:p>
                  </a:txBody>
                  <a:tcPr/>
                </a:tc>
              </a:tr>
            </a:tbl>
          </a:graphicData>
        </a:graphic>
      </p:graphicFrame>
    </p:spTree>
    <p:extLst>
      <p:ext uri="{BB962C8B-B14F-4D97-AF65-F5344CB8AC3E}">
        <p14:creationId xmlns:p14="http://schemas.microsoft.com/office/powerpoint/2010/main" val="3690831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44249"/>
          </a:xfrm>
        </p:spPr>
        <p:txBody>
          <a:bodyPr>
            <a:normAutofit fontScale="90000"/>
          </a:bodyPr>
          <a:lstStyle/>
          <a:p>
            <a:r>
              <a:rPr lang="en-AU" dirty="0"/>
              <a:t>Clinical signs and symptoms suggestive of sepsis and septic shock</a:t>
            </a:r>
          </a:p>
        </p:txBody>
      </p:sp>
      <p:graphicFrame>
        <p:nvGraphicFramePr>
          <p:cNvPr id="4" name="Content Placeholder 3"/>
          <p:cNvGraphicFramePr>
            <a:graphicFrameLocks noGrp="1"/>
          </p:cNvGraphicFramePr>
          <p:nvPr>
            <p:ph idx="1"/>
            <p:extLst/>
          </p:nvPr>
        </p:nvGraphicFramePr>
        <p:xfrm>
          <a:off x="677690" y="1753849"/>
          <a:ext cx="8596312" cy="4947920"/>
        </p:xfrm>
        <a:graphic>
          <a:graphicData uri="http://schemas.openxmlformats.org/drawingml/2006/table">
            <a:tbl>
              <a:tblPr firstRow="1" bandRow="1">
                <a:tableStyleId>{5C22544A-7EE6-4342-B048-85BDC9FD1C3A}</a:tableStyleId>
              </a:tblPr>
              <a:tblGrid>
                <a:gridCol w="4298156"/>
                <a:gridCol w="4298156"/>
              </a:tblGrid>
              <a:tr h="370840">
                <a:tc>
                  <a:txBody>
                    <a:bodyPr/>
                    <a:lstStyle/>
                    <a:p>
                      <a:r>
                        <a:rPr lang="en-AU" dirty="0" smtClean="0"/>
                        <a:t>Organ System</a:t>
                      </a:r>
                      <a:endParaRPr lang="en-AU" dirty="0"/>
                    </a:p>
                  </a:txBody>
                  <a:tcPr/>
                </a:tc>
                <a:tc>
                  <a:txBody>
                    <a:bodyPr/>
                    <a:lstStyle/>
                    <a:p>
                      <a:r>
                        <a:rPr lang="en-AU" dirty="0" smtClean="0"/>
                        <a:t>Symptoms/signs</a:t>
                      </a:r>
                      <a:endParaRPr lang="en-AU" dirty="0"/>
                    </a:p>
                  </a:txBody>
                  <a:tcPr/>
                </a:tc>
              </a:tr>
              <a:tr h="370840">
                <a:tc>
                  <a:txBody>
                    <a:bodyPr/>
                    <a:lstStyle/>
                    <a:p>
                      <a:r>
                        <a:rPr lang="en-AU" dirty="0" smtClean="0"/>
                        <a:t>Immunologic</a:t>
                      </a:r>
                      <a:endParaRPr lang="en-AU" dirty="0"/>
                    </a:p>
                  </a:txBody>
                  <a:tcPr/>
                </a:tc>
                <a:tc>
                  <a:txBody>
                    <a:bodyPr/>
                    <a:lstStyle/>
                    <a:p>
                      <a:r>
                        <a:rPr lang="en-AU" dirty="0" smtClean="0"/>
                        <a:t>Hyper/hypothermia</a:t>
                      </a:r>
                    </a:p>
                    <a:p>
                      <a:r>
                        <a:rPr lang="en-AU" dirty="0" smtClean="0"/>
                        <a:t>High WCC with/without left shift</a:t>
                      </a:r>
                    </a:p>
                    <a:p>
                      <a:r>
                        <a:rPr lang="en-AU" dirty="0" err="1" smtClean="0"/>
                        <a:t>Neutropaenia</a:t>
                      </a:r>
                      <a:endParaRPr lang="en-AU" dirty="0"/>
                    </a:p>
                  </a:txBody>
                  <a:tcPr/>
                </a:tc>
              </a:tr>
              <a:tr h="370840">
                <a:tc>
                  <a:txBody>
                    <a:bodyPr/>
                    <a:lstStyle/>
                    <a:p>
                      <a:r>
                        <a:rPr lang="en-AU" dirty="0" err="1" smtClean="0"/>
                        <a:t>Haematologic</a:t>
                      </a:r>
                      <a:endParaRPr lang="en-AU" dirty="0"/>
                    </a:p>
                  </a:txBody>
                  <a:tcPr/>
                </a:tc>
                <a:tc>
                  <a:txBody>
                    <a:bodyPr/>
                    <a:lstStyle/>
                    <a:p>
                      <a:r>
                        <a:rPr lang="en-AU" dirty="0" smtClean="0"/>
                        <a:t>Easy bruising, </a:t>
                      </a:r>
                      <a:r>
                        <a:rPr lang="en-AU" dirty="0" err="1" smtClean="0"/>
                        <a:t>petechaie</a:t>
                      </a:r>
                      <a:endParaRPr lang="en-AU" dirty="0" smtClean="0"/>
                    </a:p>
                    <a:p>
                      <a:r>
                        <a:rPr lang="en-AU" dirty="0" smtClean="0"/>
                        <a:t>Spontaneous bleeding</a:t>
                      </a:r>
                    </a:p>
                    <a:p>
                      <a:r>
                        <a:rPr lang="en-AU" dirty="0" smtClean="0"/>
                        <a:t>Anaemia</a:t>
                      </a:r>
                    </a:p>
                    <a:p>
                      <a:r>
                        <a:rPr lang="en-AU" dirty="0" smtClean="0"/>
                        <a:t>Raised INR, APTT</a:t>
                      </a:r>
                    </a:p>
                    <a:p>
                      <a:r>
                        <a:rPr lang="en-AU" dirty="0" smtClean="0"/>
                        <a:t>DIC</a:t>
                      </a:r>
                      <a:r>
                        <a:rPr lang="en-AU" baseline="0" dirty="0" smtClean="0"/>
                        <a:t> – low fibrinogen, high D-dimer</a:t>
                      </a:r>
                      <a:endParaRPr lang="en-AU" dirty="0"/>
                    </a:p>
                  </a:txBody>
                  <a:tcPr/>
                </a:tc>
              </a:tr>
              <a:tr h="370840">
                <a:tc>
                  <a:txBody>
                    <a:bodyPr/>
                    <a:lstStyle/>
                    <a:p>
                      <a:r>
                        <a:rPr lang="en-AU" dirty="0" smtClean="0"/>
                        <a:t>GIT</a:t>
                      </a:r>
                      <a:endParaRPr lang="en-AU" dirty="0"/>
                    </a:p>
                  </a:txBody>
                  <a:tcPr/>
                </a:tc>
                <a:tc>
                  <a:txBody>
                    <a:bodyPr/>
                    <a:lstStyle/>
                    <a:p>
                      <a:r>
                        <a:rPr lang="en-AU" dirty="0" smtClean="0"/>
                        <a:t>Anorexia, ileus, nausea, vomiting</a:t>
                      </a:r>
                    </a:p>
                    <a:p>
                      <a:r>
                        <a:rPr lang="en-AU" dirty="0" smtClean="0"/>
                        <a:t>Inability to tolerate NG feeding</a:t>
                      </a:r>
                    </a:p>
                    <a:p>
                      <a:r>
                        <a:rPr lang="en-AU" dirty="0" smtClean="0"/>
                        <a:t>Low serum albumin</a:t>
                      </a:r>
                      <a:endParaRPr lang="en-AU" dirty="0"/>
                    </a:p>
                  </a:txBody>
                  <a:tcPr/>
                </a:tc>
              </a:tr>
              <a:tr h="370840">
                <a:tc>
                  <a:txBody>
                    <a:bodyPr/>
                    <a:lstStyle/>
                    <a:p>
                      <a:r>
                        <a:rPr lang="en-AU" dirty="0" smtClean="0"/>
                        <a:t>Endocrine</a:t>
                      </a:r>
                      <a:endParaRPr lang="en-AU" dirty="0"/>
                    </a:p>
                  </a:txBody>
                  <a:tcPr/>
                </a:tc>
                <a:tc>
                  <a:txBody>
                    <a:bodyPr/>
                    <a:lstStyle/>
                    <a:p>
                      <a:r>
                        <a:rPr lang="en-AU" dirty="0" smtClean="0"/>
                        <a:t>Hyperglycaemia/hypoglycaemia</a:t>
                      </a:r>
                    </a:p>
                    <a:p>
                      <a:r>
                        <a:rPr lang="en-AU" dirty="0" smtClean="0"/>
                        <a:t>Adrenal insufficiency</a:t>
                      </a:r>
                    </a:p>
                    <a:p>
                      <a:r>
                        <a:rPr lang="en-AU" dirty="0" smtClean="0"/>
                        <a:t>Catabolism/weight loss</a:t>
                      </a:r>
                      <a:endParaRPr lang="en-AU" dirty="0"/>
                    </a:p>
                  </a:txBody>
                  <a:tcPr/>
                </a:tc>
              </a:tr>
              <a:tr h="370840">
                <a:tc>
                  <a:txBody>
                    <a:bodyPr/>
                    <a:lstStyle/>
                    <a:p>
                      <a:r>
                        <a:rPr lang="en-AU" dirty="0" smtClean="0"/>
                        <a:t>Metabolic</a:t>
                      </a:r>
                      <a:endParaRPr lang="en-AU" dirty="0"/>
                    </a:p>
                  </a:txBody>
                  <a:tcPr/>
                </a:tc>
                <a:tc>
                  <a:txBody>
                    <a:bodyPr/>
                    <a:lstStyle/>
                    <a:p>
                      <a:r>
                        <a:rPr lang="en-AU" dirty="0" smtClean="0"/>
                        <a:t>Raised serum lactate</a:t>
                      </a:r>
                      <a:endParaRPr lang="en-AU" dirty="0"/>
                    </a:p>
                  </a:txBody>
                  <a:tcPr/>
                </a:tc>
              </a:tr>
            </a:tbl>
          </a:graphicData>
        </a:graphic>
      </p:graphicFrame>
    </p:spTree>
    <p:extLst>
      <p:ext uri="{BB962C8B-B14F-4D97-AF65-F5344CB8AC3E}">
        <p14:creationId xmlns:p14="http://schemas.microsoft.com/office/powerpoint/2010/main" val="3944894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765</Words>
  <Application>Microsoft Office PowerPoint</Application>
  <PresentationFormat>Widescreen</PresentationFormat>
  <Paragraphs>89</Paragraphs>
  <Slides>7</Slides>
  <Notes>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7</vt:i4>
      </vt:variant>
    </vt:vector>
  </HeadingPairs>
  <TitlesOfParts>
    <vt:vector size="19" baseType="lpstr">
      <vt:lpstr>Arial</vt:lpstr>
      <vt:lpstr>Calibri</vt:lpstr>
      <vt:lpstr>Gothic</vt:lpstr>
      <vt:lpstr>StarSymbol</vt:lpstr>
      <vt:lpstr>Trebuchet MS</vt:lpstr>
      <vt:lpstr>Wingdings 3</vt:lpstr>
      <vt:lpstr>Facet</vt:lpstr>
      <vt:lpstr>1_Facet</vt:lpstr>
      <vt:lpstr>2_Facet</vt:lpstr>
      <vt:lpstr>3_Facet</vt:lpstr>
      <vt:lpstr>4_Facet</vt:lpstr>
      <vt:lpstr>5_Facet</vt:lpstr>
      <vt:lpstr>BASIC</vt:lpstr>
      <vt:lpstr>PowerPoint Presentation</vt:lpstr>
      <vt:lpstr>PowerPoint Presentation</vt:lpstr>
      <vt:lpstr>PowerPoint Presentation</vt:lpstr>
      <vt:lpstr>Common causes of sepsis in ICU</vt:lpstr>
      <vt:lpstr>Clinical signs and symptoms suggestive of sepsis and septic shock</vt:lpstr>
      <vt:lpstr>Clinical signs and symptoms suggestive of sepsis and septic shock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dc:title>
  <dc:creator>Corynn Goh</dc:creator>
  <cp:lastModifiedBy>Corynn Goh</cp:lastModifiedBy>
  <cp:revision>1</cp:revision>
  <dcterms:created xsi:type="dcterms:W3CDTF">2016-01-11T13:15:13Z</dcterms:created>
  <dcterms:modified xsi:type="dcterms:W3CDTF">2016-01-11T13:45:13Z</dcterms:modified>
</cp:coreProperties>
</file>