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72" r:id="rId6"/>
    <p:sldId id="274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E56"/>
    <a:srgbClr val="5A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8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76BBA-55ED-45B2-9535-A3A24D3EB243}" type="datetimeFigureOut">
              <a:rPr lang="en-AU" smtClean="0"/>
              <a:t>25/03/2020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879F3-242B-4599-980D-D0A02C4A93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79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91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257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385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162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1034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2015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764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034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7362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4634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61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25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8491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267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197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7235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3129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3142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7041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87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741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549CD-9D7C-4C07-9501-F97200DCC42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1527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75652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511"/>
            <a:ext cx="9144000" cy="2695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673"/>
            <a:ext cx="3194304" cy="5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163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897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383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64E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3054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0"/>
            <a:ext cx="5486400" cy="472757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05064"/>
            <a:ext cx="4300737" cy="348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2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517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40" y="3573016"/>
            <a:ext cx="7772400" cy="1907927"/>
          </a:xfrm>
        </p:spPr>
        <p:txBody>
          <a:bodyPr anchor="t">
            <a:normAutofit/>
          </a:bodyPr>
          <a:lstStyle>
            <a:lvl1pPr algn="l">
              <a:defRPr sz="60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619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0886" y="4190028"/>
            <a:ext cx="6523662" cy="139220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>
                <a:solidFill>
                  <a:srgbClr val="00768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530886" y="2859475"/>
            <a:ext cx="6393189" cy="113671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>
            <a:lvl1pPr algn="l">
              <a:defRPr sz="3600">
                <a:solidFill>
                  <a:srgbClr val="776E64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530350" y="6100763"/>
            <a:ext cx="2265363" cy="519113"/>
          </a:xfrm>
          <a:prstGeom prst="rect">
            <a:avLst/>
          </a:prstGeom>
        </p:spPr>
        <p:txBody>
          <a:bodyPr vert="horz"/>
          <a:lstStyle>
            <a:lvl1pPr>
              <a:buNone/>
              <a:defRPr sz="1400" baseline="0">
                <a:solidFill>
                  <a:srgbClr val="776E6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Month 2013</a:t>
            </a:r>
          </a:p>
        </p:txBody>
      </p:sp>
    </p:spTree>
    <p:extLst>
      <p:ext uri="{BB962C8B-B14F-4D97-AF65-F5344CB8AC3E}">
        <p14:creationId xmlns:p14="http://schemas.microsoft.com/office/powerpoint/2010/main" val="2910714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 userDrawn="1"/>
        </p:nvSpPr>
        <p:spPr>
          <a:xfrm>
            <a:off x="876617" y="1097694"/>
            <a:ext cx="7390767" cy="4662612"/>
          </a:xfrm>
          <a:prstGeom prst="rect">
            <a:avLst/>
          </a:prstGeom>
        </p:spPr>
        <p:txBody>
          <a:bodyPr vert="horz" anchor="ctr"/>
          <a:lstStyle>
            <a:lvl1pPr marL="0" indent="182563"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AU" dirty="0"/>
              <a:t>“Click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998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 userDrawn="1"/>
        </p:nvSpPr>
        <p:spPr>
          <a:xfrm>
            <a:off x="876617" y="1097694"/>
            <a:ext cx="7390767" cy="4662612"/>
          </a:xfrm>
          <a:prstGeom prst="rect">
            <a:avLst/>
          </a:prstGeom>
        </p:spPr>
        <p:txBody>
          <a:bodyPr vert="horz" anchor="ctr"/>
          <a:lstStyle>
            <a:lvl1pPr marL="0" indent="182563"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AU" dirty="0"/>
              <a:t>“Click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77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608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464E5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7089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2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029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915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80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504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543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107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026" name="Picture 2" descr="W:\Executive\RPH\Communications\Graphic Design\SMHS new branding resources\Graphics\FSFHG - teal\multi honeycomb 3.pn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56"/>
          <a:stretch/>
        </p:blipFill>
        <p:spPr bwMode="auto">
          <a:xfrm>
            <a:off x="3084513" y="5793699"/>
            <a:ext cx="605948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8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62" r:id="rId8"/>
    <p:sldLayoutId id="2147483663" r:id="rId9"/>
    <p:sldLayoutId id="2147483665" r:id="rId10"/>
    <p:sldLayoutId id="2147483655" r:id="rId11"/>
    <p:sldLayoutId id="2147483660" r:id="rId12"/>
    <p:sldLayoutId id="2147483656" r:id="rId13"/>
    <p:sldLayoutId id="2147483657" r:id="rId14"/>
    <p:sldLayoutId id="2147483664" r:id="rId15"/>
    <p:sldLayoutId id="2147483666" r:id="rId16"/>
    <p:sldLayoutId id="2147483668" r:id="rId17"/>
    <p:sldLayoutId id="2147483669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32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64E5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Basic Care </a:t>
            </a:r>
            <a:br>
              <a:rPr lang="en-US" sz="4000" b="1" dirty="0"/>
            </a:br>
            <a:r>
              <a:rPr lang="en-US" sz="4000" b="1" dirty="0"/>
              <a:t>of the Ventilated Patient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996952"/>
            <a:ext cx="7920880" cy="1296144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392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624"/>
            <a:ext cx="8208912" cy="67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16632"/>
            <a:ext cx="1656184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23224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02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332" y="766436"/>
            <a:ext cx="3745668" cy="5688631"/>
          </a:xfrm>
        </p:spPr>
        <p:txBody>
          <a:bodyPr/>
          <a:lstStyle/>
          <a:p>
            <a:pPr marL="0" lvl="1" indent="0">
              <a:buNone/>
            </a:pPr>
            <a:r>
              <a:rPr lang="en-AU" u="sng" dirty="0"/>
              <a:t>TUBE</a:t>
            </a:r>
          </a:p>
          <a:p>
            <a:pPr marL="0" lvl="1" indent="0">
              <a:buNone/>
            </a:pPr>
            <a:r>
              <a:rPr lang="en-AU" dirty="0"/>
              <a:t>Incorrect placement puts patients at significant risk</a:t>
            </a:r>
          </a:p>
          <a:p>
            <a:pPr lvl="1"/>
            <a:r>
              <a:rPr lang="en-AU" dirty="0"/>
              <a:t>Auscultation</a:t>
            </a:r>
          </a:p>
          <a:p>
            <a:pPr lvl="1"/>
            <a:r>
              <a:rPr lang="en-AU" dirty="0"/>
              <a:t>EtC0</a:t>
            </a:r>
            <a:r>
              <a:rPr lang="en-AU" baseline="-25000" dirty="0"/>
              <a:t>2</a:t>
            </a:r>
          </a:p>
          <a:p>
            <a:pPr lvl="1"/>
            <a:r>
              <a:rPr lang="en-AU" dirty="0"/>
              <a:t>Radiological</a:t>
            </a:r>
          </a:p>
          <a:p>
            <a:pPr marL="0" lvl="1" indent="0">
              <a:buNone/>
            </a:pPr>
            <a:r>
              <a:rPr lang="en-AU" dirty="0"/>
              <a:t>Security</a:t>
            </a:r>
            <a:endParaRPr lang="en-AU" sz="2500" dirty="0"/>
          </a:p>
          <a:p>
            <a:pPr marL="0" indent="0">
              <a:buNone/>
            </a:pPr>
            <a:r>
              <a:rPr lang="en-AU" sz="2800" u="sng" dirty="0"/>
              <a:t>CUFF</a:t>
            </a:r>
          </a:p>
          <a:p>
            <a:pPr marL="0" indent="0">
              <a:buNone/>
            </a:pPr>
            <a:r>
              <a:rPr lang="en-AU" sz="2800" dirty="0"/>
              <a:t>Too High vs Too Low</a:t>
            </a: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78667"/>
            <a:ext cx="3124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3072960" cy="216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620688"/>
            <a:ext cx="7860468" cy="1692188"/>
          </a:xfrm>
        </p:spPr>
        <p:txBody>
          <a:bodyPr>
            <a:normAutofit fontScale="90000"/>
          </a:bodyPr>
          <a:lstStyle/>
          <a:p>
            <a:r>
              <a:rPr lang="en-AU" sz="4000" dirty="0">
                <a:solidFill>
                  <a:srgbClr val="007681"/>
                </a:solidFill>
                <a:cs typeface="+mj-cs"/>
              </a:rPr>
              <a:t>Secretion Clearance</a:t>
            </a:r>
            <a:br>
              <a:rPr lang="en-AU" sz="4000" dirty="0">
                <a:solidFill>
                  <a:srgbClr val="007681"/>
                </a:solidFill>
                <a:cs typeface="+mj-cs"/>
              </a:rPr>
            </a:br>
            <a:br>
              <a:rPr lang="en-AU" dirty="0"/>
            </a:br>
            <a:r>
              <a:rPr lang="en-AU" dirty="0">
                <a:solidFill>
                  <a:schemeClr val="bg2">
                    <a:lumMod val="25000"/>
                  </a:schemeClr>
                </a:solidFill>
              </a:rPr>
              <a:t>Potentially hazardous activity!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636912"/>
            <a:ext cx="3744416" cy="339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539552" y="1916832"/>
            <a:ext cx="3745668" cy="4383847"/>
          </a:xfrm>
        </p:spPr>
        <p:txBody>
          <a:bodyPr/>
          <a:lstStyle/>
          <a:p>
            <a:pPr marL="0" indent="0">
              <a:buNone/>
            </a:pPr>
            <a:endParaRPr lang="en-AU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3200" dirty="0">
                <a:cs typeface="+mn-cs"/>
              </a:rPr>
              <a:t>Bleeding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3200" dirty="0">
                <a:cs typeface="+mn-cs"/>
              </a:rPr>
              <a:t>Infection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3200" dirty="0">
                <a:cs typeface="+mn-cs"/>
              </a:rPr>
              <a:t>Atelectasis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3200" dirty="0" err="1">
                <a:cs typeface="+mn-cs"/>
              </a:rPr>
              <a:t>Hypoxaemia</a:t>
            </a:r>
            <a:r>
              <a:rPr lang="en-AU" altLang="en-US" sz="3200" dirty="0">
                <a:cs typeface="+mn-cs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3200" dirty="0">
                <a:cs typeface="+mn-cs"/>
              </a:rPr>
              <a:t>CVS instability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altLang="en-US" sz="3200" dirty="0">
                <a:cs typeface="+mn-cs"/>
              </a:rPr>
              <a:t>Raised ICP </a:t>
            </a:r>
          </a:p>
          <a:p>
            <a:pPr>
              <a:buFont typeface="Arial" panose="020B0604020202020204" pitchFamily="34" charset="0"/>
              <a:buChar char="•"/>
            </a:pPr>
            <a:endParaRPr lang="en-AU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26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32" y="188640"/>
            <a:ext cx="7860468" cy="1008112"/>
          </a:xfrm>
        </p:spPr>
        <p:txBody>
          <a:bodyPr>
            <a:normAutofit/>
          </a:bodyPr>
          <a:lstStyle/>
          <a:p>
            <a:pPr defTabSz="457200"/>
            <a:r>
              <a:rPr lang="en-AU" dirty="0">
                <a:solidFill>
                  <a:srgbClr val="007681"/>
                </a:solidFill>
                <a:cs typeface="+mj-cs"/>
              </a:rPr>
              <a:t>Secretion clearance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6696744" cy="51253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600" dirty="0"/>
              <a:t>Frequency determined </a:t>
            </a:r>
            <a:r>
              <a:rPr lang="en-AU" sz="2600" b="1" dirty="0">
                <a:solidFill>
                  <a:schemeClr val="accent5"/>
                </a:solidFill>
                <a:cs typeface="+mn-cs"/>
              </a:rPr>
              <a:t>by patient need. </a:t>
            </a:r>
          </a:p>
          <a:p>
            <a:pPr marL="0" indent="0">
              <a:buNone/>
            </a:pPr>
            <a:r>
              <a:rPr lang="en-AU" sz="2600" b="1" dirty="0"/>
              <a:t>Indications for suctioning: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600" dirty="0"/>
              <a:t> </a:t>
            </a:r>
            <a:r>
              <a:rPr lang="en-AU" sz="2600" dirty="0">
                <a:solidFill>
                  <a:srgbClr val="776E64"/>
                </a:solidFill>
                <a:cs typeface="+mn-cs"/>
              </a:rPr>
              <a:t>Coughing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776E64"/>
                </a:solidFill>
                <a:cs typeface="+mn-cs"/>
              </a:rPr>
              <a:t>Auscultation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776E64"/>
                </a:solidFill>
                <a:cs typeface="+mn-cs"/>
              </a:rPr>
              <a:t>Review of secretion production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776E64"/>
                </a:solidFill>
                <a:cs typeface="+mn-cs"/>
              </a:rPr>
              <a:t>Spo2, ETCO2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776E64"/>
                </a:solidFill>
                <a:cs typeface="+mn-cs"/>
              </a:rPr>
              <a:t>Airway pressures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776E64"/>
                </a:solidFill>
                <a:cs typeface="+mn-cs"/>
              </a:rPr>
              <a:t>Tidal Volumes </a:t>
            </a:r>
          </a:p>
          <a:p>
            <a:pPr marL="0" indent="0">
              <a:buNone/>
            </a:pPr>
            <a:r>
              <a:rPr lang="en-AU" sz="2600" b="1" dirty="0"/>
              <a:t>Prior to suctioning, first assess</a:t>
            </a:r>
            <a:r>
              <a:rPr lang="en-AU" sz="2600" dirty="0"/>
              <a:t>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776E64"/>
                </a:solidFill>
                <a:cs typeface="+mn-cs"/>
              </a:rPr>
              <a:t>Cardiovascular stability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rgbClr val="776E64"/>
                </a:solidFill>
                <a:cs typeface="+mn-cs"/>
              </a:rPr>
              <a:t>PEEP </a:t>
            </a:r>
          </a:p>
          <a:p>
            <a:endParaRPr lang="en-AU" sz="2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26" y="3573016"/>
            <a:ext cx="3211859" cy="303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4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393189" cy="1136710"/>
          </a:xfrm>
        </p:spPr>
        <p:txBody>
          <a:bodyPr/>
          <a:lstStyle/>
          <a:p>
            <a:r>
              <a:rPr lang="en-AU" dirty="0"/>
              <a:t>Minimising risk of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817" y="1721119"/>
            <a:ext cx="6842012" cy="4525963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Pre oxygenation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Catheter not more than double of the diameter of the endotracheal tube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Continuous rather than intermittent suction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No longer than 15 seconds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Prevent repeated trauma to the carina</a:t>
            </a:r>
          </a:p>
          <a:p>
            <a:pPr marL="800100" lvl="1" indent="-342900">
              <a:buFont typeface="Arial" panose="020B0604020202020204" pitchFamily="34" charset="0"/>
              <a:buChar char="─"/>
            </a:pPr>
            <a:r>
              <a:rPr lang="en-AU" sz="2200" dirty="0"/>
              <a:t>Reduce number of passes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Humidification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Avoid saline lavage</a:t>
            </a:r>
          </a:p>
          <a:p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370981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27384"/>
            <a:ext cx="6120680" cy="69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868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Breathing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6332" y="1754141"/>
            <a:ext cx="7860468" cy="4525963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Rise and fall</a:t>
            </a:r>
          </a:p>
          <a:p>
            <a:pPr marL="0" indent="0">
              <a:buNone/>
            </a:pPr>
            <a:r>
              <a:rPr lang="en-AU" dirty="0"/>
              <a:t>Patient colour </a:t>
            </a:r>
          </a:p>
          <a:p>
            <a:pPr marL="0" indent="0">
              <a:buNone/>
            </a:pPr>
            <a:r>
              <a:rPr lang="en-AU" dirty="0"/>
              <a:t>Respiratory Rate </a:t>
            </a:r>
          </a:p>
          <a:p>
            <a:pPr marL="0" indent="0">
              <a:buNone/>
            </a:pPr>
            <a:r>
              <a:rPr lang="en-AU" dirty="0"/>
              <a:t>Ventilator settings &amp; observations</a:t>
            </a:r>
          </a:p>
          <a:p>
            <a:pPr marL="0" indent="0">
              <a:buNone/>
            </a:pPr>
            <a:r>
              <a:rPr lang="en-AU" dirty="0"/>
              <a:t>Sp0</a:t>
            </a:r>
            <a:r>
              <a:rPr lang="en-AU" baseline="-25000" dirty="0"/>
              <a:t>2</a:t>
            </a:r>
          </a:p>
          <a:p>
            <a:pPr marL="0" indent="0">
              <a:buNone/>
            </a:pPr>
            <a:r>
              <a:rPr lang="en-AU" dirty="0"/>
              <a:t>EtC0</a:t>
            </a:r>
            <a:r>
              <a:rPr lang="en-AU" baseline="-25000" dirty="0"/>
              <a:t>2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38" y="4149080"/>
            <a:ext cx="4266048" cy="23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91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89876" cy="452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026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8" y="980728"/>
            <a:ext cx="884559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8" y="4526356"/>
            <a:ext cx="8845598" cy="106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43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AU" b="1" dirty="0"/>
            </a:br>
            <a:r>
              <a:rPr lang="en-AU" b="1" dirty="0"/>
              <a:t>PATIENT COMFORT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9592" y="1988840"/>
            <a:ext cx="7860468" cy="388843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Interventions should have a positive impact &amp; assist in the patient’s progression toward desired outcomes </a:t>
            </a:r>
          </a:p>
          <a:p>
            <a:pPr marL="0" indent="0">
              <a:buNone/>
            </a:pPr>
            <a:endParaRPr lang="en-AU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Patient Positioning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Eye care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Oral Care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74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61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20840" cy="1080119"/>
          </a:xfrm>
        </p:spPr>
        <p:txBody>
          <a:bodyPr/>
          <a:lstStyle/>
          <a:p>
            <a:r>
              <a:rPr lang="en-AU" dirty="0"/>
              <a:t>Patient positioning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5112568" cy="439248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Position specific to </a:t>
            </a:r>
            <a:r>
              <a:rPr lang="en-AU" sz="2600" dirty="0" err="1"/>
              <a:t>pt</a:t>
            </a:r>
            <a:r>
              <a:rPr lang="en-AU" sz="2600" dirty="0"/>
              <a:t> goals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Head up 30*</a:t>
            </a:r>
          </a:p>
          <a:p>
            <a:pPr marL="914400" lvl="1" indent="-457200">
              <a:buFont typeface="Arial" panose="020B0604020202020204" pitchFamily="34" charset="0"/>
              <a:buChar char="─"/>
            </a:pPr>
            <a:r>
              <a:rPr lang="en-AU" sz="2600" dirty="0">
                <a:solidFill>
                  <a:srgbClr val="007681"/>
                </a:solidFill>
                <a:latin typeface="Arial"/>
              </a:rPr>
              <a:t>reduce aspiration / VAP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Improve comfort (alignment)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Consider hemodynamic stability, lung pathology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Improves gas exchange</a:t>
            </a:r>
          </a:p>
          <a:p>
            <a:pPr marL="914400" lvl="1" indent="-457200">
              <a:buFont typeface="Arial" panose="020B0604020202020204" pitchFamily="34" charset="0"/>
              <a:buChar char="─"/>
            </a:pPr>
            <a:r>
              <a:rPr lang="en-AU" sz="2600" dirty="0">
                <a:solidFill>
                  <a:srgbClr val="007681"/>
                </a:solidFill>
                <a:latin typeface="Arial"/>
              </a:rPr>
              <a:t>V/Q matching</a:t>
            </a:r>
          </a:p>
          <a:p>
            <a:pPr marL="914400" lvl="1" indent="-457200">
              <a:buFont typeface="Arial" panose="020B0604020202020204" pitchFamily="34" charset="0"/>
              <a:buChar char="─"/>
            </a:pPr>
            <a:r>
              <a:rPr lang="en-AU" sz="2600" dirty="0">
                <a:solidFill>
                  <a:srgbClr val="007681"/>
                </a:solidFill>
                <a:latin typeface="Arial"/>
              </a:rPr>
              <a:t>   Decrease WOB </a:t>
            </a:r>
          </a:p>
          <a:p>
            <a:r>
              <a:rPr lang="en-AU" sz="2600" dirty="0"/>
              <a:t>Improves range of motion, muscle strength and function</a:t>
            </a:r>
          </a:p>
          <a:p>
            <a:pPr marL="0" indent="0">
              <a:buNone/>
            </a:pPr>
            <a:endParaRPr lang="en-AU" sz="2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" b="27525"/>
          <a:stretch/>
        </p:blipFill>
        <p:spPr bwMode="auto">
          <a:xfrm>
            <a:off x="5724128" y="409681"/>
            <a:ext cx="3054350" cy="29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23843"/>
            <a:ext cx="26193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231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9"/>
            <a:ext cx="7384523" cy="864096"/>
          </a:xfrm>
        </p:spPr>
        <p:txBody>
          <a:bodyPr/>
          <a:lstStyle/>
          <a:p>
            <a:r>
              <a:rPr lang="en-AU" dirty="0"/>
              <a:t>Eye care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38" y="3140968"/>
            <a:ext cx="3931596" cy="147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5049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4177" y="1340768"/>
            <a:ext cx="7778116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2800" kern="1200">
                <a:solidFill>
                  <a:srgbClr val="007681"/>
                </a:solidFill>
                <a:latin typeface="Arial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600" dirty="0"/>
              <a:t>ICU patients are a high risk group dependent on eye care to maintain eye integrity.  </a:t>
            </a:r>
          </a:p>
          <a:p>
            <a:r>
              <a:rPr lang="en-AU" sz="2600" dirty="0"/>
              <a:t>In sedated patients, there’s a loss of basic eye protective measures, resulting in: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Corneal dehydration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Corneal abrasions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600" dirty="0"/>
              <a:t>Infections  </a:t>
            </a:r>
          </a:p>
          <a:p>
            <a:endParaRPr lang="en-AU" sz="2600" dirty="0"/>
          </a:p>
          <a:p>
            <a:r>
              <a:rPr lang="en-AU" sz="2600" dirty="0"/>
              <a:t>Individual assessment essential to </a:t>
            </a:r>
          </a:p>
          <a:p>
            <a:r>
              <a:rPr lang="en-AU" sz="2600" dirty="0"/>
              <a:t>determine eye care needs. </a:t>
            </a:r>
          </a:p>
        </p:txBody>
      </p:sp>
    </p:spTree>
    <p:extLst>
      <p:ext uri="{BB962C8B-B14F-4D97-AF65-F5344CB8AC3E}">
        <p14:creationId xmlns:p14="http://schemas.microsoft.com/office/powerpoint/2010/main" val="739736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Mouth care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56792"/>
            <a:ext cx="80661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800" dirty="0"/>
              <a:t>Evidence suggests link between colonization of dental plaque with respiratory pathogens &amp; VAP</a:t>
            </a:r>
          </a:p>
          <a:p>
            <a:pPr marL="0" indent="0">
              <a:buNone/>
            </a:pPr>
            <a:endParaRPr lang="en-AU" sz="2800" dirty="0"/>
          </a:p>
          <a:p>
            <a:pPr marL="0" indent="0">
              <a:buNone/>
            </a:pPr>
            <a:r>
              <a:rPr lang="en-AU" sz="2800" dirty="0"/>
              <a:t>Two hourly mouth care</a:t>
            </a:r>
          </a:p>
          <a:p>
            <a:pPr lvl="1"/>
            <a:r>
              <a:rPr lang="en-AU" sz="2400" dirty="0" err="1"/>
              <a:t>Biotene</a:t>
            </a:r>
            <a:r>
              <a:rPr lang="en-AU" sz="2400" dirty="0"/>
              <a:t> &amp; swabs</a:t>
            </a:r>
          </a:p>
          <a:p>
            <a:pPr lvl="1"/>
            <a:r>
              <a:rPr lang="en-AU" sz="2400" dirty="0"/>
              <a:t>Suction oropharynx</a:t>
            </a:r>
          </a:p>
          <a:p>
            <a:pPr marL="0" indent="0">
              <a:buNone/>
            </a:pPr>
            <a:r>
              <a:rPr lang="en-AU" sz="2800" dirty="0"/>
              <a:t>Eight hourly teeth brushing</a:t>
            </a:r>
          </a:p>
          <a:p>
            <a:pPr lvl="1"/>
            <a:r>
              <a:rPr lang="en-AU" sz="2400" dirty="0"/>
              <a:t>Cuff</a:t>
            </a:r>
          </a:p>
          <a:p>
            <a:pPr lvl="1"/>
            <a:r>
              <a:rPr lang="en-AU" sz="2400" dirty="0"/>
              <a:t>Brush, water lavage via syringe</a:t>
            </a:r>
          </a:p>
          <a:p>
            <a:pPr lvl="1"/>
            <a:r>
              <a:rPr lang="en-AU" sz="2400" dirty="0"/>
              <a:t>Suction</a:t>
            </a:r>
          </a:p>
          <a:p>
            <a:endParaRPr lang="en-AU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01008"/>
            <a:ext cx="1914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544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General points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6332" y="1340768"/>
            <a:ext cx="7860468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Sedation and analgesia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Wash, linen change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Peri &amp; IDC care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Pressure areas</a:t>
            </a:r>
          </a:p>
          <a:p>
            <a:pPr lvl="1"/>
            <a:r>
              <a:rPr lang="en-AU" dirty="0"/>
              <a:t>Invasive lines</a:t>
            </a:r>
          </a:p>
          <a:p>
            <a:pPr lvl="1"/>
            <a:r>
              <a:rPr lang="en-AU" dirty="0"/>
              <a:t>Relocating probes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Day-night routine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dirty="0"/>
              <a:t>Communication</a:t>
            </a:r>
          </a:p>
          <a:p>
            <a:pPr lvl="1"/>
            <a:r>
              <a:rPr lang="en-AU" dirty="0"/>
              <a:t>Patient</a:t>
            </a:r>
          </a:p>
          <a:p>
            <a:pPr lvl="1"/>
            <a:r>
              <a:rPr lang="en-AU" dirty="0"/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2557412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27432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860468" cy="1143000"/>
          </a:xfrm>
        </p:spPr>
        <p:txBody>
          <a:bodyPr/>
          <a:lstStyle/>
          <a:p>
            <a:r>
              <a:rPr lang="en-AU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3627039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By the end of this session, you will be able to verbalise: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Equipment Safety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Patient Safety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Patient Comfort</a:t>
            </a:r>
          </a:p>
          <a:p>
            <a:pPr marL="0" indent="0">
              <a:buNone/>
            </a:pPr>
            <a:r>
              <a:rPr lang="en-AU" dirty="0"/>
              <a:t>needs required for the ventilated patient</a:t>
            </a:r>
          </a:p>
        </p:txBody>
      </p:sp>
    </p:spTree>
    <p:extLst>
      <p:ext uri="{BB962C8B-B14F-4D97-AF65-F5344CB8AC3E}">
        <p14:creationId xmlns:p14="http://schemas.microsoft.com/office/powerpoint/2010/main" val="52770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6332" y="404664"/>
            <a:ext cx="7860468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AU" b="1" dirty="0"/>
            </a:br>
            <a:r>
              <a:rPr lang="en-AU" b="1" dirty="0"/>
              <a:t>EQUIPMENT SAFETY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0" y="1916832"/>
            <a:ext cx="7860468" cy="318150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Emergency safety checks</a:t>
            </a:r>
          </a:p>
          <a:p>
            <a:pPr lvl="1"/>
            <a:r>
              <a:rPr lang="en-AU" dirty="0"/>
              <a:t>Airway drawer</a:t>
            </a:r>
          </a:p>
          <a:p>
            <a:pPr lvl="1"/>
            <a:r>
              <a:rPr lang="en-AU" dirty="0"/>
              <a:t>Alarm limits (monitor &amp; ventilator)</a:t>
            </a:r>
          </a:p>
          <a:p>
            <a:pPr lvl="1"/>
            <a:r>
              <a:rPr lang="en-AU" dirty="0"/>
              <a:t>Ventilator (humidifier setting, water)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All equipment plugged in, charging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Bedspace clear of clutter</a:t>
            </a:r>
          </a:p>
          <a:p>
            <a:pPr lvl="1"/>
            <a:r>
              <a:rPr lang="en-AU" dirty="0"/>
              <a:t>Ensure access to airway, emergency bell</a:t>
            </a:r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591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943"/>
            <a:ext cx="6552728" cy="573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35896" y="2905207"/>
            <a:ext cx="3096344" cy="324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205" y="2492896"/>
            <a:ext cx="31337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76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9" y="1556792"/>
            <a:ext cx="8933881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192" y="4941168"/>
            <a:ext cx="1026424" cy="980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96839" y="6021288"/>
            <a:ext cx="2890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FF0000"/>
                </a:solidFill>
              </a:rPr>
              <a:t>Start of EVERY shift!</a:t>
            </a:r>
          </a:p>
        </p:txBody>
      </p:sp>
    </p:spTree>
    <p:extLst>
      <p:ext uri="{BB962C8B-B14F-4D97-AF65-F5344CB8AC3E}">
        <p14:creationId xmlns:p14="http://schemas.microsoft.com/office/powerpoint/2010/main" val="339268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AU" b="1" dirty="0"/>
            </a:br>
            <a:r>
              <a:rPr lang="en-AU" b="1" dirty="0"/>
              <a:t>PATIENT SAFETY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0" y="2492896"/>
            <a:ext cx="7860468" cy="318150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Continuous observation and monitoring with a 1:1ratio</a:t>
            </a:r>
          </a:p>
          <a:p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Systematic and comprehensive assessment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579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6332" y="764704"/>
            <a:ext cx="7860468" cy="1143000"/>
          </a:xfrm>
        </p:spPr>
        <p:txBody>
          <a:bodyPr/>
          <a:lstStyle/>
          <a:p>
            <a:r>
              <a:rPr lang="en-AU" b="1" dirty="0"/>
              <a:t>Airway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9552" y="2492896"/>
            <a:ext cx="7488832" cy="38681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Airway secure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Length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Cuff pressure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Condition of mouth 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4097337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59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6765032" cy="677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004048" y="2348880"/>
            <a:ext cx="1490464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16954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751347"/>
      </p:ext>
    </p:extLst>
  </p:cSld>
  <p:clrMapOvr>
    <a:masterClrMapping/>
  </p:clrMapOvr>
</p:sld>
</file>

<file path=ppt/theme/theme1.xml><?xml version="1.0" encoding="utf-8"?>
<a:theme xmlns:a="http://schemas.openxmlformats.org/drawingml/2006/main" name="Lavene FSFHG_PowerPoint_template">
  <a:themeElements>
    <a:clrScheme name="FSFHG">
      <a:dk1>
        <a:sysClr val="windowText" lastClr="000000"/>
      </a:dk1>
      <a:lt1>
        <a:sysClr val="window" lastClr="FFFFFF"/>
      </a:lt1>
      <a:dk2>
        <a:srgbClr val="776E64"/>
      </a:dk2>
      <a:lt2>
        <a:srgbClr val="FFFFFF"/>
      </a:lt2>
      <a:accent1>
        <a:srgbClr val="007681"/>
      </a:accent1>
      <a:accent2>
        <a:srgbClr val="095489"/>
      </a:accent2>
      <a:accent3>
        <a:srgbClr val="00A7B5"/>
      </a:accent3>
      <a:accent4>
        <a:srgbClr val="C4D600"/>
      </a:accent4>
      <a:accent5>
        <a:srgbClr val="658D1B"/>
      </a:accent5>
      <a:accent6>
        <a:srgbClr val="DDDDDD"/>
      </a:accent6>
      <a:hlink>
        <a:srgbClr val="007681"/>
      </a:hlink>
      <a:folHlink>
        <a:srgbClr val="0076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52953A085CA4C8E11D0908E9C12CF" ma:contentTypeVersion="1" ma:contentTypeDescription="Create a new document." ma:contentTypeScope="" ma:versionID="9707cc37148d3ce0e852ae81d72667a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a06d6fac6d8f3ef9a355fe6c8a09e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ED50732-26B0-402D-9DE8-8EB9C70FB5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4A8058-E6BC-4FA9-8EB5-51EA892ED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F3B3F6-E8B4-4591-8CB0-F926F46043AC}">
  <ds:schemaRefs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Lavene FSFHG_PowerPoint_template</Template>
  <TotalTime>122</TotalTime>
  <Words>429</Words>
  <Application>Microsoft Office PowerPoint</Application>
  <PresentationFormat>On-screen Show (4:3)</PresentationFormat>
  <Paragraphs>142</Paragraphs>
  <Slides>24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Lavene FSFHG_PowerPoint_template</vt:lpstr>
      <vt:lpstr>Basic Care  of the Ventilated Patient</vt:lpstr>
      <vt:lpstr>PowerPoint Presentation</vt:lpstr>
      <vt:lpstr>Objectives</vt:lpstr>
      <vt:lpstr> EQUIPMENT SAFETY</vt:lpstr>
      <vt:lpstr>PowerPoint Presentation</vt:lpstr>
      <vt:lpstr>PowerPoint Presentation</vt:lpstr>
      <vt:lpstr> PATIENT SAFETY</vt:lpstr>
      <vt:lpstr>Airway</vt:lpstr>
      <vt:lpstr>PowerPoint Presentation</vt:lpstr>
      <vt:lpstr>PowerPoint Presentation</vt:lpstr>
      <vt:lpstr>PowerPoint Presentation</vt:lpstr>
      <vt:lpstr>Secretion Clearance  Potentially hazardous activity!</vt:lpstr>
      <vt:lpstr>Secretion clearance</vt:lpstr>
      <vt:lpstr>Minimising risk of complications</vt:lpstr>
      <vt:lpstr>PowerPoint Presentation</vt:lpstr>
      <vt:lpstr>Breathing</vt:lpstr>
      <vt:lpstr>PowerPoint Presentation</vt:lpstr>
      <vt:lpstr>PowerPoint Presentation</vt:lpstr>
      <vt:lpstr> PATIENT COMFORT</vt:lpstr>
      <vt:lpstr>Patient positioning</vt:lpstr>
      <vt:lpstr>Eye care</vt:lpstr>
      <vt:lpstr>Mouth care</vt:lpstr>
      <vt:lpstr>General points</vt:lpstr>
      <vt:lpstr>Questions???</vt:lpstr>
    </vt:vector>
  </TitlesOfParts>
  <Company>WA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Care  of the Ventilated Patient</dc:title>
  <dc:subject>Fiona Stanley Fremantle Hospitals Group PowerPoint presentation</dc:subject>
  <dc:creator>Mitchell, Lavene</dc:creator>
  <cp:keywords>FSFHG;Fiona Stanley Hospital;Fremantle Hospital;presentation;powerpoint</cp:keywords>
  <cp:lastModifiedBy>Oonagh Duff</cp:lastModifiedBy>
  <cp:revision>13</cp:revision>
  <dcterms:created xsi:type="dcterms:W3CDTF">2020-03-17T05:57:58Z</dcterms:created>
  <dcterms:modified xsi:type="dcterms:W3CDTF">2020-03-25T08:32:22Z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0x01010094C52953A085CA4C8E11D0908E9C12CF</vt:lpwstr>
  </property>
</Properties>
</file>