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7"/>
  </p:notesMasterIdLst>
  <p:sldIdLst>
    <p:sldId id="288" r:id="rId2"/>
    <p:sldId id="294" r:id="rId3"/>
    <p:sldId id="295" r:id="rId4"/>
    <p:sldId id="296" r:id="rId5"/>
    <p:sldId id="297" r:id="rId6"/>
    <p:sldId id="286" r:id="rId7"/>
    <p:sldId id="258" r:id="rId8"/>
    <p:sldId id="293" r:id="rId9"/>
    <p:sldId id="257" r:id="rId10"/>
    <p:sldId id="262" r:id="rId11"/>
    <p:sldId id="260" r:id="rId12"/>
    <p:sldId id="261" r:id="rId13"/>
    <p:sldId id="259" r:id="rId14"/>
    <p:sldId id="264" r:id="rId15"/>
    <p:sldId id="265" r:id="rId16"/>
    <p:sldId id="268" r:id="rId17"/>
    <p:sldId id="271" r:id="rId18"/>
    <p:sldId id="292" r:id="rId19"/>
    <p:sldId id="291" r:id="rId20"/>
    <p:sldId id="272" r:id="rId21"/>
    <p:sldId id="270" r:id="rId22"/>
    <p:sldId id="273" r:id="rId23"/>
    <p:sldId id="284" r:id="rId24"/>
    <p:sldId id="274" r:id="rId25"/>
    <p:sldId id="276" r:id="rId26"/>
    <p:sldId id="277" r:id="rId27"/>
    <p:sldId id="280" r:id="rId28"/>
    <p:sldId id="279" r:id="rId29"/>
    <p:sldId id="278" r:id="rId30"/>
    <p:sldId id="289" r:id="rId31"/>
    <p:sldId id="290" r:id="rId32"/>
    <p:sldId id="281" r:id="rId33"/>
    <p:sldId id="282" r:id="rId34"/>
    <p:sldId id="283" r:id="rId35"/>
    <p:sldId id="285" r:id="rId3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3348" y="12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0B1AC07-F5CE-4CE2-AC91-F9F50E66B2C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6147" name="Rectangle 3">
            <a:extLst>
              <a:ext uri="{FF2B5EF4-FFF2-40B4-BE49-F238E27FC236}">
                <a16:creationId xmlns:a16="http://schemas.microsoft.com/office/drawing/2014/main" id="{043CF3BE-1C88-447A-9608-B3DF7E72768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en-AU"/>
          </a:p>
        </p:txBody>
      </p:sp>
      <p:sp>
        <p:nvSpPr>
          <p:cNvPr id="6148" name="Rectangle 4">
            <a:extLst>
              <a:ext uri="{FF2B5EF4-FFF2-40B4-BE49-F238E27FC236}">
                <a16:creationId xmlns:a16="http://schemas.microsoft.com/office/drawing/2014/main" id="{3E1EBBA8-E219-4255-A758-5DB39D411FC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a:extLst>
              <a:ext uri="{FF2B5EF4-FFF2-40B4-BE49-F238E27FC236}">
                <a16:creationId xmlns:a16="http://schemas.microsoft.com/office/drawing/2014/main" id="{58FAC2FC-C890-412D-894F-774AC706699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a:extLst>
              <a:ext uri="{FF2B5EF4-FFF2-40B4-BE49-F238E27FC236}">
                <a16:creationId xmlns:a16="http://schemas.microsoft.com/office/drawing/2014/main" id="{69274887-4F11-40FF-9BC0-EBBD1BE7219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en-AU"/>
          </a:p>
        </p:txBody>
      </p:sp>
      <p:sp>
        <p:nvSpPr>
          <p:cNvPr id="6151" name="Rectangle 7">
            <a:extLst>
              <a:ext uri="{FF2B5EF4-FFF2-40B4-BE49-F238E27FC236}">
                <a16:creationId xmlns:a16="http://schemas.microsoft.com/office/drawing/2014/main" id="{BCA34221-079A-4B57-8114-6EBC4E10619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F633EF3-09B5-4416-8001-3B8EBF7BD1DA}" type="slidenum">
              <a:rPr lang="en-AU"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B6453E5-4CAD-4EEC-8DBF-24983253DF0E}"/>
              </a:ext>
            </a:extLst>
          </p:cNvPr>
          <p:cNvSpPr>
            <a:spLocks noGrp="1" noRot="1" noChangeAspect="1" noChangeArrowheads="1" noTextEdit="1"/>
          </p:cNvSpPr>
          <p:nvPr>
            <p:ph type="sldImg"/>
          </p:nvPr>
        </p:nvSpPr>
        <p:spPr>
          <a:xfrm>
            <a:off x="1300163" y="803275"/>
            <a:ext cx="4257675" cy="3192463"/>
          </a:xfrm>
          <a:ln/>
        </p:spPr>
      </p:sp>
      <p:sp>
        <p:nvSpPr>
          <p:cNvPr id="17411" name="Rectangle 3">
            <a:extLst>
              <a:ext uri="{FF2B5EF4-FFF2-40B4-BE49-F238E27FC236}">
                <a16:creationId xmlns:a16="http://schemas.microsoft.com/office/drawing/2014/main" id="{AEFE0FC3-1746-4706-B617-9D89A9244A95}"/>
              </a:ext>
            </a:extLst>
          </p:cNvPr>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endParaRPr lang="en-US">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B31AF0-325E-4D62-AE6E-78DB1C6ADBC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898B4B-FE72-4619-BB68-6153132876BE}" type="slidenum">
              <a:rPr lang="en-AU" altLang="en-US" sz="1200"/>
              <a:pPr eaLnBrk="1" hangingPunct="1"/>
              <a:t>25</a:t>
            </a:fld>
            <a:endParaRPr lang="en-AU" altLang="en-US" sz="1200"/>
          </a:p>
        </p:txBody>
      </p:sp>
      <p:sp>
        <p:nvSpPr>
          <p:cNvPr id="32770" name="Rectangle 2">
            <a:extLst>
              <a:ext uri="{FF2B5EF4-FFF2-40B4-BE49-F238E27FC236}">
                <a16:creationId xmlns:a16="http://schemas.microsoft.com/office/drawing/2014/main" id="{6D4DD075-B3A7-4F3F-AED0-D8BEFE741E98}"/>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32771" name="Rectangle 3">
            <a:extLst>
              <a:ext uri="{FF2B5EF4-FFF2-40B4-BE49-F238E27FC236}">
                <a16:creationId xmlns:a16="http://schemas.microsoft.com/office/drawing/2014/main" id="{7BA0DE6B-A212-4FFF-95AC-277320BA9610}"/>
              </a:ext>
            </a:extLst>
          </p:cNvPr>
          <p:cNvSpPr>
            <a:spLocks noGrp="1" noChangeArrowheads="1"/>
          </p:cNvSpPr>
          <p:nvPr>
            <p:ph type="body" idx="1"/>
          </p:nvPr>
        </p:nvSpPr>
        <p:spPr>
          <a:xfrm>
            <a:off x="914400" y="4346575"/>
            <a:ext cx="5029200" cy="3849688"/>
          </a:xfrm>
        </p:spPr>
        <p:txBody>
          <a:bodyPr/>
          <a:lstStyle/>
          <a:p>
            <a:pPr eaLnBrk="1" hangingPunct="1"/>
            <a:r>
              <a:rPr lang="en-US" altLang="en-US" sz="1000">
                <a:latin typeface="Verdana" panose="020B0604030504040204" pitchFamily="34" charset="0"/>
              </a:rPr>
              <a:t>The trigger sensitivity determines how easy it is for the patient to trigger the ventilator to deliver a breath.</a:t>
            </a:r>
            <a:r>
              <a:rPr lang="en-US" altLang="en-US" sz="1000">
                <a:latin typeface="Arial" panose="020B0604020202020204" pitchFamily="34" charset="0"/>
              </a:rPr>
              <a:t> </a:t>
            </a:r>
            <a:r>
              <a:rPr lang="en-US" altLang="en-US" sz="1000">
                <a:latin typeface="Verdana" panose="020B0604030504040204" pitchFamily="34" charset="0"/>
              </a:rPr>
              <a:t>In general increased sensitivity is preferable in order to improve patient-ventilator synchrony (ie to stop the patient "fighting" the ventilator) but excessively high sensitivity may result in false or auto-triggering (ie ventilator detects what it "thinks" is an attempt by the patient to breath even when the patient is not).</a:t>
            </a:r>
            <a:r>
              <a:rPr lang="en-US" altLang="en-US" sz="1000">
                <a:latin typeface="Arial" panose="020B0604020202020204" pitchFamily="34" charset="0"/>
              </a:rPr>
              <a:t> </a:t>
            </a:r>
            <a:r>
              <a:rPr lang="en-US" altLang="en-US" sz="1000">
                <a:latin typeface="Verdana" panose="020B0604030504040204" pitchFamily="34" charset="0"/>
              </a:rPr>
              <a:t>Triggering may be flow-triggered or pressure triggered. Flow triggering is generally more sensitive.</a:t>
            </a:r>
            <a:r>
              <a:rPr lang="en-US" altLang="en-US" sz="1000">
                <a:latin typeface="Arial" panose="020B0604020202020204" pitchFamily="34" charset="0"/>
              </a:rPr>
              <a:t> </a:t>
            </a:r>
            <a:r>
              <a:rPr lang="en-US" altLang="en-US" sz="1000">
                <a:latin typeface="Verdana" panose="020B0604030504040204" pitchFamily="34" charset="0"/>
              </a:rPr>
              <a:t>The smaller the flow or the smaller the negative pressure the more sensitive the trigger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6B8A6FE-A7A1-4D93-9380-BA75C79D7ED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831D85-F4AF-4350-914A-E2087262CE50}" type="slidenum">
              <a:rPr lang="en-AU" altLang="en-US" sz="1200"/>
              <a:pPr eaLnBrk="1" hangingPunct="1"/>
              <a:t>26</a:t>
            </a:fld>
            <a:endParaRPr lang="en-AU" altLang="en-US" sz="1200"/>
          </a:p>
        </p:txBody>
      </p:sp>
      <p:sp>
        <p:nvSpPr>
          <p:cNvPr id="34818" name="Rectangle 2">
            <a:extLst>
              <a:ext uri="{FF2B5EF4-FFF2-40B4-BE49-F238E27FC236}">
                <a16:creationId xmlns:a16="http://schemas.microsoft.com/office/drawing/2014/main" id="{CAF0E3C2-E3A3-402A-8CB2-93E769444180}"/>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34819" name="Rectangle 3">
            <a:extLst>
              <a:ext uri="{FF2B5EF4-FFF2-40B4-BE49-F238E27FC236}">
                <a16:creationId xmlns:a16="http://schemas.microsoft.com/office/drawing/2014/main" id="{B14F3036-61E4-488B-AD62-4CEEB3EAC856}"/>
              </a:ext>
            </a:extLst>
          </p:cNvPr>
          <p:cNvSpPr>
            <a:spLocks noGrp="1" noChangeArrowheads="1"/>
          </p:cNvSpPr>
          <p:nvPr>
            <p:ph type="body" idx="1"/>
          </p:nvPr>
        </p:nvSpPr>
        <p:spPr>
          <a:xfrm>
            <a:off x="914400" y="4346575"/>
            <a:ext cx="5029200" cy="3849688"/>
          </a:xfrm>
        </p:spPr>
        <p:txBody>
          <a:bodyPr/>
          <a:lstStyle/>
          <a:p>
            <a:pPr eaLnBrk="1" hangingPunct="1">
              <a:defRPr/>
            </a:pPr>
            <a:r>
              <a:rPr lang="en-GB">
                <a:ea typeface="ＭＳ Ｐゴシック" charset="0"/>
                <a:cs typeface="+mn-cs"/>
              </a:rPr>
              <a:t>In assist control mode the tidal volume is set. </a:t>
            </a:r>
            <a:r>
              <a:rPr lang="en-US">
                <a:ea typeface="ＭＳ Ｐゴシック" charset="0"/>
                <a:cs typeface="+mn-cs"/>
              </a:rPr>
              <a:t>Breaths can either be initiated by the ventilator (control breaths) or by the patient (assist breaths). However, the same tidal volume is delivered in the same time regardless of whether the breath is</a:t>
            </a:r>
            <a:endParaRPr lang="en-GB">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AF3755-D1D2-4A21-B6A5-21FEB4A188C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8348451-CDB2-4CB0-A222-93F3455B8978}" type="slidenum">
              <a:rPr lang="en-AU" altLang="en-US" sz="1200"/>
              <a:pPr eaLnBrk="1" hangingPunct="1"/>
              <a:t>27</a:t>
            </a:fld>
            <a:endParaRPr lang="en-AU" altLang="en-US" sz="1200"/>
          </a:p>
        </p:txBody>
      </p:sp>
      <p:sp>
        <p:nvSpPr>
          <p:cNvPr id="40962" name="Rectangle 2">
            <a:extLst>
              <a:ext uri="{FF2B5EF4-FFF2-40B4-BE49-F238E27FC236}">
                <a16:creationId xmlns:a16="http://schemas.microsoft.com/office/drawing/2014/main" id="{BF6EB4DD-75D1-42BE-A12B-52D95AFE5925}"/>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40963" name="Rectangle 3">
            <a:extLst>
              <a:ext uri="{FF2B5EF4-FFF2-40B4-BE49-F238E27FC236}">
                <a16:creationId xmlns:a16="http://schemas.microsoft.com/office/drawing/2014/main" id="{FBA96389-A64F-470D-B36C-F1DD08899FAA}"/>
              </a:ext>
            </a:extLst>
          </p:cNvPr>
          <p:cNvSpPr>
            <a:spLocks noGrp="1" noChangeArrowheads="1"/>
          </p:cNvSpPr>
          <p:nvPr>
            <p:ph type="body" idx="1"/>
          </p:nvPr>
        </p:nvSpPr>
        <p:spPr>
          <a:xfrm>
            <a:off x="914400" y="4346575"/>
            <a:ext cx="5029200" cy="3849688"/>
          </a:xfrm>
        </p:spPr>
        <p:txBody>
          <a:bodyPr/>
          <a:lstStyle/>
          <a:p>
            <a:pPr eaLnBrk="1" hangingPunct="1"/>
            <a:r>
              <a:rPr lang="en-US" altLang="en-US">
                <a:latin typeface="Arial" panose="020B0604020202020204" pitchFamily="34" charset="0"/>
              </a:rPr>
              <a:t>With most ventilators the ventilator inspiration is terminated if the airway pressure reaches the set upper pressure limit. As this usually occurs relatively early in inspiration this results in the patient receiving a much lower tidal volume. This is illustrated on this slide. The first 2 breaths are normal volume control breaths [paw03]</a:t>
            </a:r>
          </a:p>
          <a:p>
            <a:pPr eaLnBrk="1" hangingPunct="1"/>
            <a:r>
              <a:rPr lang="en-US" altLang="en-US">
                <a:latin typeface="Arial" panose="020B0604020202020204" pitchFamily="34" charset="0"/>
              </a:rPr>
              <a:t>On the subsequent breaths the airway pressure reaches the pressure alarm limit causing the ventilator to terminate inspiration with a resultant fall in airway pressure [paw04]</a:t>
            </a:r>
            <a:br>
              <a:rPr lang="en-US" altLang="en-US">
                <a:latin typeface="Arial" panose="020B0604020202020204" pitchFamily="34" charset="0"/>
              </a:rPr>
            </a:br>
            <a:r>
              <a:rPr lang="en-US" altLang="en-US">
                <a:latin typeface="Arial" panose="020B0604020202020204" pitchFamily="34" charset="0"/>
              </a:rPr>
              <a:t>and reduction in tidal volume. [paw05]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80C516-B1BE-40AB-B2A6-5F089945CB6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E05FDE-2D42-463A-9BEE-F6DE41C9E34B}" type="slidenum">
              <a:rPr lang="en-AU" altLang="en-US" sz="1200"/>
              <a:pPr eaLnBrk="1" hangingPunct="1"/>
              <a:t>28</a:t>
            </a:fld>
            <a:endParaRPr lang="en-AU" altLang="en-US" sz="1200"/>
          </a:p>
        </p:txBody>
      </p:sp>
      <p:sp>
        <p:nvSpPr>
          <p:cNvPr id="38914" name="Rectangle 2">
            <a:extLst>
              <a:ext uri="{FF2B5EF4-FFF2-40B4-BE49-F238E27FC236}">
                <a16:creationId xmlns:a16="http://schemas.microsoft.com/office/drawing/2014/main" id="{5915E2AA-D96B-4C75-90C1-E7BF3FE39536}"/>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38915" name="Rectangle 3">
            <a:extLst>
              <a:ext uri="{FF2B5EF4-FFF2-40B4-BE49-F238E27FC236}">
                <a16:creationId xmlns:a16="http://schemas.microsoft.com/office/drawing/2014/main" id="{7918F918-D97D-48A8-A9B6-38EC22989C17}"/>
              </a:ext>
            </a:extLst>
          </p:cNvPr>
          <p:cNvSpPr>
            <a:spLocks noGrp="1" noChangeArrowheads="1"/>
          </p:cNvSpPr>
          <p:nvPr>
            <p:ph type="body" idx="1"/>
          </p:nvPr>
        </p:nvSpPr>
        <p:spPr>
          <a:xfrm>
            <a:off x="914400" y="4346575"/>
            <a:ext cx="5029200" cy="3849688"/>
          </a:xfrm>
        </p:spPr>
        <p:txBody>
          <a:bodyPr/>
          <a:lstStyle/>
          <a:p>
            <a:pPr eaLnBrk="1" hangingPunct="1"/>
            <a:r>
              <a:rPr lang="en-US" altLang="en-US">
                <a:latin typeface="Arial" panose="020B0604020202020204" pitchFamily="34" charset="0"/>
              </a:rPr>
              <a:t>High airway  pressure is an important problem because of the risk of barotrauma, because the development of high airway pressure indicates a deterioration in the patient’s condition and because it may lead to inadequate ventilation [paw02]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BF885C-97D8-43B9-8DDA-53316609FED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D9995C-0153-44F6-8753-4F118CBAD981}" type="slidenum">
              <a:rPr lang="en-AU" altLang="en-US" sz="1200"/>
              <a:pPr eaLnBrk="1" hangingPunct="1"/>
              <a:t>29</a:t>
            </a:fld>
            <a:endParaRPr lang="en-AU" altLang="en-US" sz="1200"/>
          </a:p>
        </p:txBody>
      </p:sp>
      <p:sp>
        <p:nvSpPr>
          <p:cNvPr id="36866" name="Rectangle 2">
            <a:extLst>
              <a:ext uri="{FF2B5EF4-FFF2-40B4-BE49-F238E27FC236}">
                <a16:creationId xmlns:a16="http://schemas.microsoft.com/office/drawing/2014/main" id="{08BB15EC-EA43-4452-AA3B-AB91D5B837D3}"/>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36867" name="Rectangle 3">
            <a:extLst>
              <a:ext uri="{FF2B5EF4-FFF2-40B4-BE49-F238E27FC236}">
                <a16:creationId xmlns:a16="http://schemas.microsoft.com/office/drawing/2014/main" id="{6FC32859-BBC9-4D37-B50D-7288D3C11485}"/>
              </a:ext>
            </a:extLst>
          </p:cNvPr>
          <p:cNvSpPr>
            <a:spLocks noGrp="1" noChangeArrowheads="1"/>
          </p:cNvSpPr>
          <p:nvPr>
            <p:ph type="body" idx="1"/>
          </p:nvPr>
        </p:nvSpPr>
        <p:spPr>
          <a:xfrm>
            <a:off x="914400" y="4346575"/>
            <a:ext cx="5029200" cy="3849688"/>
          </a:xfrm>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92A946-14AC-4951-98E9-8C468DC9E16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6AE249D-224C-4B2D-BD08-469EA9B598BF}" type="slidenum">
              <a:rPr lang="en-AU" altLang="en-US" sz="1200"/>
              <a:pPr eaLnBrk="1" hangingPunct="1"/>
              <a:t>32</a:t>
            </a:fld>
            <a:endParaRPr lang="en-AU" altLang="en-US" sz="1200"/>
          </a:p>
        </p:txBody>
      </p:sp>
      <p:sp>
        <p:nvSpPr>
          <p:cNvPr id="43010" name="Rectangle 2">
            <a:extLst>
              <a:ext uri="{FF2B5EF4-FFF2-40B4-BE49-F238E27FC236}">
                <a16:creationId xmlns:a16="http://schemas.microsoft.com/office/drawing/2014/main" id="{F0BA5516-EA15-47B1-B9DA-510887CD19B4}"/>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43011" name="Rectangle 3">
            <a:extLst>
              <a:ext uri="{FF2B5EF4-FFF2-40B4-BE49-F238E27FC236}">
                <a16:creationId xmlns:a16="http://schemas.microsoft.com/office/drawing/2014/main" id="{633DF284-9D95-49F8-BD4E-9661EA286601}"/>
              </a:ext>
            </a:extLst>
          </p:cNvPr>
          <p:cNvSpPr>
            <a:spLocks noGrp="1" noChangeArrowheads="1"/>
          </p:cNvSpPr>
          <p:nvPr>
            <p:ph type="body" idx="1"/>
          </p:nvPr>
        </p:nvSpPr>
        <p:spPr>
          <a:xfrm>
            <a:off x="914400" y="4346575"/>
            <a:ext cx="5029200" cy="3849688"/>
          </a:xfrm>
        </p:spPr>
        <p:txBody>
          <a:bodyPr/>
          <a:lstStyle/>
          <a:p>
            <a:pPr eaLnBrk="1" hangingPunct="1">
              <a:defRPr/>
            </a:pPr>
            <a:r>
              <a:rPr lang="en-US">
                <a:ea typeface="ＭＳ Ｐゴシック" charset="0"/>
                <a:cs typeface="+mn-cs"/>
              </a:rPr>
              <a:t>This is most easily determined by disconnecting the patient from the ventilator and manually ventilating him or her. If the problem persists it is a patient or ET tube problem; if it is eliminated it is a ventilator or circuit problem.[urgency04]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9F7536-9311-4026-8EEA-9CF9228A905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C52D1D4-298E-400F-890D-CB4070B2CA6D}" type="slidenum">
              <a:rPr lang="en-AU" altLang="en-US" sz="1200"/>
              <a:pPr eaLnBrk="1" hangingPunct="1"/>
              <a:t>33</a:t>
            </a:fld>
            <a:endParaRPr lang="en-AU" altLang="en-US" sz="1200"/>
          </a:p>
        </p:txBody>
      </p:sp>
      <p:sp>
        <p:nvSpPr>
          <p:cNvPr id="45058" name="Rectangle 2">
            <a:extLst>
              <a:ext uri="{FF2B5EF4-FFF2-40B4-BE49-F238E27FC236}">
                <a16:creationId xmlns:a16="http://schemas.microsoft.com/office/drawing/2014/main" id="{D8B63B7C-26C7-4983-AC23-66D37C4C49E3}"/>
              </a:ext>
            </a:extLst>
          </p:cNvPr>
          <p:cNvSpPr>
            <a:spLocks noGrp="1" noRot="1" noChangeAspect="1" noChangeArrowheads="1" noTextEdit="1"/>
          </p:cNvSpPr>
          <p:nvPr>
            <p:ph type="sldImg"/>
          </p:nvPr>
        </p:nvSpPr>
        <p:spPr>
          <a:xfrm>
            <a:off x="1152525" y="692150"/>
            <a:ext cx="4554538" cy="3416300"/>
          </a:xfrm>
          <a:ln/>
          <a:extLst>
            <a:ext uri="{FAA26D3D-D897-4be2-8F04-BA451C77F1D7}">
              <ma14:placeholderFlag xmlns="" xmlns:ma14="http://schemas.microsoft.com/office/mac/drawingml/2011/main" val="1"/>
            </a:ext>
          </a:extLst>
        </p:spPr>
      </p:sp>
      <p:sp>
        <p:nvSpPr>
          <p:cNvPr id="45059" name="Rectangle 3">
            <a:extLst>
              <a:ext uri="{FF2B5EF4-FFF2-40B4-BE49-F238E27FC236}">
                <a16:creationId xmlns:a16="http://schemas.microsoft.com/office/drawing/2014/main" id="{2F33CFCF-6406-43E3-8A2F-A0E56C64E964}"/>
              </a:ext>
            </a:extLst>
          </p:cNvPr>
          <p:cNvSpPr>
            <a:spLocks noGrp="1" noChangeArrowheads="1"/>
          </p:cNvSpPr>
          <p:nvPr>
            <p:ph type="body" idx="1"/>
          </p:nvPr>
        </p:nvSpPr>
        <p:spPr>
          <a:xfrm>
            <a:off x="914400" y="4344988"/>
            <a:ext cx="5029200" cy="4113212"/>
          </a:xfrm>
        </p:spPr>
        <p:txBody>
          <a:bodyPr/>
          <a:lstStyle/>
          <a:p>
            <a:pPr eaLnBrk="1" hangingPunct="1">
              <a:defRPr/>
            </a:pPr>
            <a:r>
              <a:rPr lang="en-US">
                <a:ea typeface="ＭＳ Ｐゴシック" charset="0"/>
                <a:cs typeface="+mn-cs"/>
              </a:rPr>
              <a:t>The airway pressure is determined by flow, volume and PEEP as well as the lung compliance and resistance.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01819-AA34-4431-9F66-C250FB90672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05CA82-6CB9-4504-893E-0E11A543895B}" type="slidenum">
              <a:rPr lang="en-AU" altLang="en-US" sz="1200"/>
              <a:pPr eaLnBrk="1" hangingPunct="1"/>
              <a:t>34</a:t>
            </a:fld>
            <a:endParaRPr lang="en-AU" altLang="en-US" sz="1200"/>
          </a:p>
        </p:txBody>
      </p:sp>
      <p:sp>
        <p:nvSpPr>
          <p:cNvPr id="47106" name="Rectangle 2">
            <a:extLst>
              <a:ext uri="{FF2B5EF4-FFF2-40B4-BE49-F238E27FC236}">
                <a16:creationId xmlns:a16="http://schemas.microsoft.com/office/drawing/2014/main" id="{CCDF36A5-5386-4AEB-BC09-E4B7C596C757}"/>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47107" name="Rectangle 3">
            <a:extLst>
              <a:ext uri="{FF2B5EF4-FFF2-40B4-BE49-F238E27FC236}">
                <a16:creationId xmlns:a16="http://schemas.microsoft.com/office/drawing/2014/main" id="{B9FF2C6F-B415-4025-9BEA-CB22D41F10E2}"/>
              </a:ext>
            </a:extLst>
          </p:cNvPr>
          <p:cNvSpPr>
            <a:spLocks noGrp="1" noChangeArrowheads="1"/>
          </p:cNvSpPr>
          <p:nvPr>
            <p:ph type="body" idx="1"/>
          </p:nvPr>
        </p:nvSpPr>
        <p:spPr>
          <a:xfrm>
            <a:off x="914400" y="4346575"/>
            <a:ext cx="5029200" cy="3849688"/>
          </a:xfrm>
        </p:spPr>
        <p:txBody>
          <a:bodyPr/>
          <a:lstStyle/>
          <a:p>
            <a:pPr eaLnBrk="1" hangingPunct="1">
              <a:defRPr/>
            </a:pPr>
            <a:r>
              <a:rPr lang="en-US">
                <a:ea typeface="ＭＳ Ｐゴシック" charset="0"/>
                <a:cs typeface="+mn-cs"/>
              </a:rPr>
              <a:t>or an endobronchial intubation [paw20]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5F1C37-A213-42D6-BDCB-22690C495EC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57C321-EDA0-4FD0-8306-5E298126F2E8}" type="slidenum">
              <a:rPr lang="en-AU" altLang="en-US" sz="1200"/>
              <a:pPr eaLnBrk="1" hangingPunct="1"/>
              <a:t>11</a:t>
            </a:fld>
            <a:endParaRPr lang="en-AU" altLang="en-US" sz="1200"/>
          </a:p>
        </p:txBody>
      </p:sp>
      <p:sp>
        <p:nvSpPr>
          <p:cNvPr id="9218" name="Rectangle 2">
            <a:extLst>
              <a:ext uri="{FF2B5EF4-FFF2-40B4-BE49-F238E27FC236}">
                <a16:creationId xmlns:a16="http://schemas.microsoft.com/office/drawing/2014/main" id="{23879C46-2D29-4650-91EA-EAC8385F108C}"/>
              </a:ext>
            </a:extLst>
          </p:cNvPr>
          <p:cNvSpPr>
            <a:spLocks noGrp="1" noRot="1" noChangeAspect="1" noChangeArrowheads="1" noTextEdit="1"/>
          </p:cNvSpPr>
          <p:nvPr>
            <p:ph type="sldImg"/>
          </p:nvPr>
        </p:nvSpPr>
        <p:spPr>
          <a:xfrm>
            <a:off x="1138238" y="682625"/>
            <a:ext cx="4579937" cy="3433763"/>
          </a:xfrm>
          <a:ln w="12700" cap="flat">
            <a:solidFill>
              <a:schemeClr val="tx1"/>
            </a:solidFill>
          </a:ln>
          <a:extLst>
            <a:ext uri="{909E8E84-426E-40dd-AFC4-6F175D3DCCD1}">
              <a14:hiddenFill xmlns="" xmlns:a14="http://schemas.microsoft.com/office/drawing/2010/main">
                <a:noFill/>
              </a14:hiddenFill>
            </a:ext>
            <a:ext uri="{FAA26D3D-D897-4be2-8F04-BA451C77F1D7}">
              <ma14:placeholderFlag xmlns="" xmlns:ma14="http://schemas.microsoft.com/office/mac/drawingml/2011/main" val="1"/>
            </a:ext>
          </a:extLst>
        </p:spPr>
      </p:sp>
      <p:sp>
        <p:nvSpPr>
          <p:cNvPr id="9219" name="Rectangle 3">
            <a:extLst>
              <a:ext uri="{FF2B5EF4-FFF2-40B4-BE49-F238E27FC236}">
                <a16:creationId xmlns:a16="http://schemas.microsoft.com/office/drawing/2014/main" id="{5144C21D-1916-4575-A808-33639B8F55BB}"/>
              </a:ext>
            </a:extLst>
          </p:cNvPr>
          <p:cNvSpPr>
            <a:spLocks noGrp="1" noChangeArrowheads="1"/>
          </p:cNvSpPr>
          <p:nvPr>
            <p:ph type="body" idx="1"/>
          </p:nvPr>
        </p:nvSpPr>
        <p:spPr>
          <a:xfrm>
            <a:off x="877888" y="4346575"/>
            <a:ext cx="5100637" cy="4122738"/>
          </a:xfrm>
          <a:ln/>
        </p:spPr>
        <p:txBody>
          <a:bodyPr lIns="92075" tIns="46038" rIns="92075" bIns="46038"/>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6765B4-4F68-4901-BFD3-B413F3FF58C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6DE29C5-903A-47E6-8271-DAB1D88E3147}" type="slidenum">
              <a:rPr lang="en-AU" altLang="en-US" sz="1200"/>
              <a:pPr eaLnBrk="1" hangingPunct="1"/>
              <a:t>12</a:t>
            </a:fld>
            <a:endParaRPr lang="en-AU" altLang="en-US" sz="1200"/>
          </a:p>
        </p:txBody>
      </p:sp>
      <p:sp>
        <p:nvSpPr>
          <p:cNvPr id="11266" name="Rectangle 2">
            <a:extLst>
              <a:ext uri="{FF2B5EF4-FFF2-40B4-BE49-F238E27FC236}">
                <a16:creationId xmlns:a16="http://schemas.microsoft.com/office/drawing/2014/main" id="{BB36806E-7BB6-4CE6-B7BC-6B90CB900698}"/>
              </a:ext>
            </a:extLst>
          </p:cNvPr>
          <p:cNvSpPr>
            <a:spLocks noGrp="1" noRot="1" noChangeAspect="1" noChangeArrowheads="1" noTextEdit="1"/>
          </p:cNvSpPr>
          <p:nvPr>
            <p:ph type="sldImg"/>
          </p:nvPr>
        </p:nvSpPr>
        <p:spPr>
          <a:xfrm>
            <a:off x="1138238" y="682625"/>
            <a:ext cx="4579937" cy="3433763"/>
          </a:xfrm>
          <a:ln w="12700" cap="flat">
            <a:solidFill>
              <a:schemeClr val="tx1"/>
            </a:solidFill>
          </a:ln>
          <a:extLst>
            <a:ext uri="{909E8E84-426E-40dd-AFC4-6F175D3DCCD1}">
              <a14:hiddenFill xmlns="" xmlns:a14="http://schemas.microsoft.com/office/drawing/2010/main">
                <a:noFill/>
              </a14:hiddenFill>
            </a:ext>
            <a:ext uri="{FAA26D3D-D897-4be2-8F04-BA451C77F1D7}">
              <ma14:placeholderFlag xmlns="" xmlns:ma14="http://schemas.microsoft.com/office/mac/drawingml/2011/main" val="1"/>
            </a:ext>
          </a:extLst>
        </p:spPr>
      </p:sp>
      <p:sp>
        <p:nvSpPr>
          <p:cNvPr id="11267" name="Rectangle 3">
            <a:extLst>
              <a:ext uri="{FF2B5EF4-FFF2-40B4-BE49-F238E27FC236}">
                <a16:creationId xmlns:a16="http://schemas.microsoft.com/office/drawing/2014/main" id="{00BA269F-9068-4344-B4F4-5142EC0DAA14}"/>
              </a:ext>
            </a:extLst>
          </p:cNvPr>
          <p:cNvSpPr>
            <a:spLocks noGrp="1" noChangeArrowheads="1"/>
          </p:cNvSpPr>
          <p:nvPr>
            <p:ph type="body" idx="1"/>
          </p:nvPr>
        </p:nvSpPr>
        <p:spPr>
          <a:xfrm>
            <a:off x="877888" y="4346575"/>
            <a:ext cx="5100637" cy="4122738"/>
          </a:xfrm>
          <a:ln/>
        </p:spPr>
        <p:txBody>
          <a:bodyPr lIns="92075" tIns="46038" rIns="92075" bIns="46038"/>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41D41E-9F04-4C91-9321-D87E9499E2F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89F8CF-E761-4A63-A5E7-482B71C161FA}" type="slidenum">
              <a:rPr lang="en-AU" altLang="en-US" sz="1200"/>
              <a:pPr eaLnBrk="1" hangingPunct="1"/>
              <a:t>13</a:t>
            </a:fld>
            <a:endParaRPr lang="en-AU" altLang="en-US" sz="1200"/>
          </a:p>
        </p:txBody>
      </p:sp>
      <p:sp>
        <p:nvSpPr>
          <p:cNvPr id="7170" name="Rectangle 2">
            <a:extLst>
              <a:ext uri="{FF2B5EF4-FFF2-40B4-BE49-F238E27FC236}">
                <a16:creationId xmlns:a16="http://schemas.microsoft.com/office/drawing/2014/main" id="{3C9D2BF3-B5F3-4B6E-98A2-D6BFA48CCD4F}"/>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7171" name="Rectangle 3">
            <a:extLst>
              <a:ext uri="{FF2B5EF4-FFF2-40B4-BE49-F238E27FC236}">
                <a16:creationId xmlns:a16="http://schemas.microsoft.com/office/drawing/2014/main" id="{5201FD94-BFC1-4F6A-8A76-EB6DAA5E109C}"/>
              </a:ext>
            </a:extLst>
          </p:cNvPr>
          <p:cNvSpPr>
            <a:spLocks noGrp="1" noChangeArrowheads="1"/>
          </p:cNvSpPr>
          <p:nvPr>
            <p:ph type="body" idx="1"/>
          </p:nvPr>
        </p:nvSpPr>
        <p:spPr>
          <a:xfrm>
            <a:off x="914400" y="4346575"/>
            <a:ext cx="5029200" cy="3849688"/>
          </a:xfrm>
        </p:spPr>
        <p:txBody>
          <a:bodyPr/>
          <a:lstStyle/>
          <a:p>
            <a:pPr eaLnBrk="1" hangingPunct="1"/>
            <a:r>
              <a:rPr lang="en-US" altLang="en-US">
                <a:latin typeface="Arial" panose="020B0604020202020204" pitchFamily="34" charset="0"/>
              </a:rPr>
              <a:t>The advantages are its relative simplicity, the tidal volume and minimum ventilatory rate are set, thus guaranteeing a minimum minute ventilation and, if properly set, resting the muscles of respiration.</a:t>
            </a:r>
          </a:p>
          <a:p>
            <a:pPr eaLnBrk="1" hangingPunct="1"/>
            <a:r>
              <a:rPr lang="en-US" altLang="en-US">
                <a:latin typeface="Arial" panose="020B0604020202020204" pitchFamily="34" charset="0"/>
              </a:rPr>
              <a:t>The disadvantages:</a:t>
            </a:r>
          </a:p>
          <a:p>
            <a:pPr eaLnBrk="1" hangingPunct="1"/>
            <a:r>
              <a:rPr lang="en-US" altLang="en-US">
                <a:latin typeface="Arial" panose="020B0604020202020204" pitchFamily="34" charset="0"/>
              </a:rPr>
              <a:t>Not synchronized with patient’s breathing - ventilator initiated breath may come on top of a patient initiated breath.</a:t>
            </a:r>
          </a:p>
          <a:p>
            <a:pPr eaLnBrk="1" hangingPunct="1"/>
            <a:r>
              <a:rPr lang="en-US" altLang="en-US">
                <a:latin typeface="Arial" panose="020B0604020202020204" pitchFamily="34" charset="0"/>
              </a:rPr>
              <a:t>Patient may “lead” ventilator (ie try to suck gas out of the ventilator) if inspiratory flow not high enough</a:t>
            </a:r>
          </a:p>
          <a:p>
            <a:pPr eaLnBrk="1" hangingPunct="1"/>
            <a:r>
              <a:rPr lang="en-US" altLang="en-US">
                <a:latin typeface="Arial" panose="020B0604020202020204" pitchFamily="34" charset="0"/>
              </a:rPr>
              <a:t>Inappropriate triggering (eg as a result of hiccoughs) may result in excessive minute ventilation</a:t>
            </a:r>
          </a:p>
          <a:p>
            <a:pPr eaLnBrk="1" hangingPunct="1"/>
            <a:r>
              <a:rPr lang="en-US" altLang="en-US">
                <a:latin typeface="Arial" panose="020B0604020202020204" pitchFamily="34" charset="0"/>
              </a:rPr>
              <a:t>Fall in lung compliance results in high alveolar pressure with risk of barotrauma</a:t>
            </a:r>
          </a:p>
          <a:p>
            <a:pPr eaLnBrk="1" hangingPunct="1"/>
            <a:r>
              <a:rPr lang="en-US" altLang="zh-TW">
                <a:latin typeface="Arial" panose="020B0604020202020204" pitchFamily="34" charset="0"/>
                <a:ea typeface="PMingLiU" panose="02020500000000000000" pitchFamily="18" charset="-120"/>
              </a:rPr>
              <a:t>Often requires sedation to achieve synchrony. </a:t>
            </a: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650CEE-B10B-46B5-B47B-EB7E4692C41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82F35F5-90F6-4B94-811E-A5F4197A29E4}" type="slidenum">
              <a:rPr lang="en-AU" altLang="en-US" sz="1200"/>
              <a:pPr eaLnBrk="1" hangingPunct="1"/>
              <a:t>14</a:t>
            </a:fld>
            <a:endParaRPr lang="en-AU" altLang="en-US" sz="1200"/>
          </a:p>
        </p:txBody>
      </p:sp>
      <p:sp>
        <p:nvSpPr>
          <p:cNvPr id="15362" name="Rectangle 2">
            <a:extLst>
              <a:ext uri="{FF2B5EF4-FFF2-40B4-BE49-F238E27FC236}">
                <a16:creationId xmlns:a16="http://schemas.microsoft.com/office/drawing/2014/main" id="{175E7FDF-02D3-411A-B516-87E2624546AF}"/>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15363" name="Rectangle 3">
            <a:extLst>
              <a:ext uri="{FF2B5EF4-FFF2-40B4-BE49-F238E27FC236}">
                <a16:creationId xmlns:a16="http://schemas.microsoft.com/office/drawing/2014/main" id="{0862C785-BDB6-4E74-99CF-2E99ED1A74FC}"/>
              </a:ext>
            </a:extLst>
          </p:cNvPr>
          <p:cNvSpPr>
            <a:spLocks noGrp="1" noChangeArrowheads="1"/>
          </p:cNvSpPr>
          <p:nvPr>
            <p:ph type="body" idx="1"/>
          </p:nvPr>
        </p:nvSpPr>
        <p:spPr>
          <a:xfrm>
            <a:off x="914400" y="4346575"/>
            <a:ext cx="5029200" cy="3849688"/>
          </a:xfrm>
        </p:spPr>
        <p:txBody>
          <a:bodyPr/>
          <a:lstStyle/>
          <a:p>
            <a:pPr eaLnBrk="1" hangingPunct="1"/>
            <a:r>
              <a:rPr lang="en-US" altLang="en-US">
                <a:latin typeface="Arial" panose="020B0604020202020204" pitchFamily="34" charset="0"/>
              </a:rPr>
              <a:t>High PO2 – decrease FiO2</a:t>
            </a:r>
          </a:p>
          <a:p>
            <a:pPr eaLnBrk="1" hangingPunct="1"/>
            <a:r>
              <a:rPr lang="en-US" altLang="en-US">
                <a:latin typeface="Arial" panose="020B0604020202020204" pitchFamily="34" charset="0"/>
              </a:rPr>
              <a:t>Respiratory acidosis – need to increase alveolar ventilation. Choices are to increase respiratory rate or increase tidal volume or both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71D3116-1012-4406-A132-5B5DE9319B5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A35DCED-563A-4ACB-9A98-CABA236CAA94}" type="slidenum">
              <a:rPr lang="en-AU" altLang="en-US" sz="1200"/>
              <a:pPr eaLnBrk="1" hangingPunct="1"/>
              <a:t>16</a:t>
            </a:fld>
            <a:endParaRPr lang="en-AU" altLang="en-US" sz="1200"/>
          </a:p>
        </p:txBody>
      </p:sp>
      <p:sp>
        <p:nvSpPr>
          <p:cNvPr id="21506" name="Rectangle 2">
            <a:extLst>
              <a:ext uri="{FF2B5EF4-FFF2-40B4-BE49-F238E27FC236}">
                <a16:creationId xmlns:a16="http://schemas.microsoft.com/office/drawing/2014/main" id="{1D4DEDE0-BECD-4740-9981-39A1CAD19CF8}"/>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994196D9-7929-46D7-B2D2-CF201AF3108F}"/>
              </a:ext>
            </a:extLst>
          </p:cNvPr>
          <p:cNvSpPr>
            <a:spLocks noGrp="1" noChangeArrowheads="1"/>
          </p:cNvSpPr>
          <p:nvPr>
            <p:ph type="body" idx="1"/>
          </p:nvPr>
        </p:nvSpPr>
        <p:spPr>
          <a:xfrm>
            <a:off x="914400" y="4346575"/>
            <a:ext cx="5029200" cy="3849688"/>
          </a:xfrm>
        </p:spPr>
        <p:txBody>
          <a:bodyPr/>
          <a:lstStyle/>
          <a:p>
            <a:pPr eaLnBrk="1" hangingPunct="1">
              <a:defRPr/>
            </a:pPr>
            <a:r>
              <a:rPr lang="en-US">
                <a:ea typeface="ＭＳ Ｐゴシック" charset="0"/>
                <a:cs typeface="+mn-cs"/>
              </a:rPr>
              <a:t>The patient improves, the sedation and paralysis is stopped and she start to wake. As she wakes up patient-ventilator dysynchrony develops with breath stacking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954337-67F3-448A-B649-4CFFE5F4221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B36508D-DB9A-4E47-A3DF-7166714048C3}" type="slidenum">
              <a:rPr lang="en-AU" altLang="en-US" sz="1200"/>
              <a:pPr eaLnBrk="1" hangingPunct="1"/>
              <a:t>17</a:t>
            </a:fld>
            <a:endParaRPr lang="en-AU" altLang="en-US" sz="1200"/>
          </a:p>
        </p:txBody>
      </p:sp>
      <p:sp>
        <p:nvSpPr>
          <p:cNvPr id="25602" name="Rectangle 2">
            <a:extLst>
              <a:ext uri="{FF2B5EF4-FFF2-40B4-BE49-F238E27FC236}">
                <a16:creationId xmlns:a16="http://schemas.microsoft.com/office/drawing/2014/main" id="{E6666578-ABAA-419A-B17F-D060EA42972A}"/>
              </a:ext>
            </a:extLst>
          </p:cNvPr>
          <p:cNvSpPr>
            <a:spLocks noGrp="1" noRot="1" noChangeAspect="1" noChangeArrowheads="1" noTextEdit="1"/>
          </p:cNvSpPr>
          <p:nvPr>
            <p:ph type="sldImg"/>
          </p:nvPr>
        </p:nvSpPr>
        <p:spPr>
          <a:xfrm>
            <a:off x="1138238" y="682625"/>
            <a:ext cx="4579937" cy="3433763"/>
          </a:xfrm>
          <a:ln w="12700" cap="flat">
            <a:solidFill>
              <a:schemeClr val="tx1"/>
            </a:solidFill>
          </a:ln>
          <a:extLst>
            <a:ext uri="{909E8E84-426E-40dd-AFC4-6F175D3DCCD1}">
              <a14:hiddenFill xmlns="" xmlns:a14="http://schemas.microsoft.com/office/drawing/2010/main">
                <a:noFill/>
              </a14:hiddenFill>
            </a:ext>
            <a:ext uri="{FAA26D3D-D897-4be2-8F04-BA451C77F1D7}">
              <ma14:placeholderFlag xmlns="" xmlns:ma14="http://schemas.microsoft.com/office/mac/drawingml/2011/main" val="1"/>
            </a:ext>
          </a:extLst>
        </p:spPr>
      </p:sp>
      <p:sp>
        <p:nvSpPr>
          <p:cNvPr id="25603" name="Rectangle 3">
            <a:extLst>
              <a:ext uri="{FF2B5EF4-FFF2-40B4-BE49-F238E27FC236}">
                <a16:creationId xmlns:a16="http://schemas.microsoft.com/office/drawing/2014/main" id="{336CBAFD-485A-4401-8E18-F8DC3B84A40B}"/>
              </a:ext>
            </a:extLst>
          </p:cNvPr>
          <p:cNvSpPr>
            <a:spLocks noGrp="1" noChangeArrowheads="1"/>
          </p:cNvSpPr>
          <p:nvPr>
            <p:ph type="body" idx="1"/>
          </p:nvPr>
        </p:nvSpPr>
        <p:spPr>
          <a:xfrm>
            <a:off x="877888" y="4346575"/>
            <a:ext cx="5100637" cy="4122738"/>
          </a:xfrm>
          <a:ln/>
        </p:spPr>
        <p:txBody>
          <a:bodyPr lIns="92075" tIns="46038" rIns="92075" bIns="46038"/>
          <a:lstStyle/>
          <a:p>
            <a:pPr eaLnBrk="1" hangingPunct="1">
              <a:defRPr/>
            </a:pPr>
            <a:endParaRPr lang="en-US">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FE0304-ACB7-481C-8C95-1985D1A81EB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A416DD-991E-4A64-BDDC-004881A7C0C3}" type="slidenum">
              <a:rPr lang="en-AU" altLang="en-US" sz="1200"/>
              <a:pPr eaLnBrk="1" hangingPunct="1"/>
              <a:t>20</a:t>
            </a:fld>
            <a:endParaRPr lang="en-AU" altLang="en-US" sz="1200"/>
          </a:p>
        </p:txBody>
      </p:sp>
      <p:sp>
        <p:nvSpPr>
          <p:cNvPr id="27650" name="Rectangle 2">
            <a:extLst>
              <a:ext uri="{FF2B5EF4-FFF2-40B4-BE49-F238E27FC236}">
                <a16:creationId xmlns:a16="http://schemas.microsoft.com/office/drawing/2014/main" id="{E86411FC-22D3-4E93-BACB-C563A6FE270A}"/>
              </a:ext>
            </a:extLst>
          </p:cNvPr>
          <p:cNvSpPr>
            <a:spLocks noGrp="1" noRot="1" noChangeAspect="1" noChangeArrowheads="1" noTextEdit="1"/>
          </p:cNvSpPr>
          <p:nvPr>
            <p:ph type="sldImg"/>
          </p:nvPr>
        </p:nvSpPr>
        <p:spPr>
          <a:xfrm>
            <a:off x="1301750" y="803275"/>
            <a:ext cx="4256088" cy="3192463"/>
          </a:xfrm>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8B501ACE-4BF6-4BAD-95A7-648ED6E85CD3}"/>
              </a:ext>
            </a:extLst>
          </p:cNvPr>
          <p:cNvSpPr>
            <a:spLocks noGrp="1" noChangeArrowheads="1"/>
          </p:cNvSpPr>
          <p:nvPr>
            <p:ph type="body" idx="1"/>
          </p:nvPr>
        </p:nvSpPr>
        <p:spPr>
          <a:xfrm>
            <a:off x="914400" y="4346575"/>
            <a:ext cx="5029200" cy="3849688"/>
          </a:xfrm>
        </p:spPr>
        <p:txBody>
          <a:bodyPr/>
          <a:lstStyle/>
          <a:p>
            <a:pPr eaLnBrk="1" hangingPunct="1">
              <a:defRPr/>
            </a:pPr>
            <a:r>
              <a:rPr lang="en-US">
                <a:ea typeface="ＭＳ Ｐゴシック" charset="0"/>
                <a:cs typeface="+mn-cs"/>
              </a:rPr>
              <a:t>The patient improves, the sedation and paralysis is stopped and she start to wake. As she wakes up patient-ventilator dysynchrony develops with breath stacking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5C9AFB-47CA-41A6-974D-8A24FA40EDA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3EACE98-1154-4FD5-8377-53840A480771}" type="slidenum">
              <a:rPr lang="en-AU" altLang="en-US" sz="1200"/>
              <a:pPr eaLnBrk="1" hangingPunct="1"/>
              <a:t>23</a:t>
            </a:fld>
            <a:endParaRPr lang="en-AU" altLang="en-US" sz="1200"/>
          </a:p>
        </p:txBody>
      </p:sp>
      <p:sp>
        <p:nvSpPr>
          <p:cNvPr id="49154" name="Rectangle 2">
            <a:extLst>
              <a:ext uri="{FF2B5EF4-FFF2-40B4-BE49-F238E27FC236}">
                <a16:creationId xmlns:a16="http://schemas.microsoft.com/office/drawing/2014/main" id="{EBB8909E-708F-4845-A509-69B66A9A7D03}"/>
              </a:ext>
            </a:extLst>
          </p:cNvPr>
          <p:cNvSpPr>
            <a:spLocks noGrp="1" noRot="1" noChangeAspect="1" noChangeArrowheads="1" noTextEdit="1"/>
          </p:cNvSpPr>
          <p:nvPr>
            <p:ph type="sldImg"/>
          </p:nvPr>
        </p:nvSpPr>
        <p:spPr>
          <a:xfrm>
            <a:off x="1138238" y="682625"/>
            <a:ext cx="4579937" cy="3433763"/>
          </a:xfrm>
          <a:ln w="12700" cap="flat">
            <a:solidFill>
              <a:schemeClr val="tx1"/>
            </a:solidFill>
          </a:ln>
          <a:extLst>
            <a:ext uri="{909E8E84-426E-40dd-AFC4-6F175D3DCCD1}">
              <a14:hiddenFill xmlns="" xmlns:a14="http://schemas.microsoft.com/office/drawing/2010/main">
                <a:noFill/>
              </a14:hiddenFill>
            </a:ext>
            <a:ext uri="{FAA26D3D-D897-4be2-8F04-BA451C77F1D7}">
              <ma14:placeholderFlag xmlns="" xmlns:ma14="http://schemas.microsoft.com/office/mac/drawingml/2011/main" val="1"/>
            </a:ext>
          </a:extLst>
        </p:spPr>
      </p:sp>
      <p:sp>
        <p:nvSpPr>
          <p:cNvPr id="49155" name="Rectangle 3">
            <a:extLst>
              <a:ext uri="{FF2B5EF4-FFF2-40B4-BE49-F238E27FC236}">
                <a16:creationId xmlns:a16="http://schemas.microsoft.com/office/drawing/2014/main" id="{03002C23-3C8D-4732-A180-62D5CC948D05}"/>
              </a:ext>
            </a:extLst>
          </p:cNvPr>
          <p:cNvSpPr>
            <a:spLocks noGrp="1" noChangeArrowheads="1"/>
          </p:cNvSpPr>
          <p:nvPr>
            <p:ph type="body" idx="1"/>
          </p:nvPr>
        </p:nvSpPr>
        <p:spPr>
          <a:xfrm>
            <a:off x="877888" y="4346575"/>
            <a:ext cx="5100637" cy="4122738"/>
          </a:xfrm>
          <a:ln/>
        </p:spPr>
        <p:txBody>
          <a:bodyPr lIns="92075" tIns="46038" rIns="92075" bIns="46038"/>
          <a:lstStyle/>
          <a:p>
            <a:pPr eaLnBrk="1" hangingPunct="1">
              <a:defRPr/>
            </a:pPr>
            <a:endParaRPr lang="en-US">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86A87C-E9C5-4500-B561-8AFA232A9C0E}"/>
              </a:ext>
            </a:extLst>
          </p:cNvPr>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a:extLst>
              <a:ext uri="{FF2B5EF4-FFF2-40B4-BE49-F238E27FC236}">
                <a16:creationId xmlns:a16="http://schemas.microsoft.com/office/drawing/2014/main" id="{C22931E3-2B47-4D37-8C16-8BBB04931172}"/>
              </a:ext>
            </a:extLst>
          </p:cNvPr>
          <p:cNvSpPr>
            <a:spLocks noChangeArrowheads="1"/>
          </p:cNvSpPr>
          <p:nvPr/>
        </p:nvSpPr>
        <p:spPr bwMode="invGray">
          <a:xfrm>
            <a:off x="0" y="5127625"/>
            <a:ext cx="9144000" cy="46038"/>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AU"/>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Date Placeholder 3">
            <a:extLst>
              <a:ext uri="{FF2B5EF4-FFF2-40B4-BE49-F238E27FC236}">
                <a16:creationId xmlns:a16="http://schemas.microsoft.com/office/drawing/2014/main" id="{E0F281C4-5CDC-4ECC-B219-F94CA7FCCF8F}"/>
              </a:ext>
            </a:extLst>
          </p:cNvPr>
          <p:cNvSpPr>
            <a:spLocks noGrp="1"/>
          </p:cNvSpPr>
          <p:nvPr>
            <p:ph type="dt" sz="half" idx="10"/>
          </p:nvPr>
        </p:nvSpPr>
        <p:spPr/>
        <p:txBody>
          <a:bodyPr/>
          <a:lstStyle>
            <a:lvl1pPr>
              <a:defRPr/>
            </a:lvl1pPr>
          </a:lstStyle>
          <a:p>
            <a:pPr>
              <a:defRPr/>
            </a:pPr>
            <a:endParaRPr lang="en-AU"/>
          </a:p>
        </p:txBody>
      </p:sp>
      <p:sp>
        <p:nvSpPr>
          <p:cNvPr id="7" name="Footer Placeholder 4">
            <a:extLst>
              <a:ext uri="{FF2B5EF4-FFF2-40B4-BE49-F238E27FC236}">
                <a16:creationId xmlns:a16="http://schemas.microsoft.com/office/drawing/2014/main" id="{1D5910DC-51D5-4DD1-B411-BB6108C39D30}"/>
              </a:ext>
            </a:extLst>
          </p:cNvPr>
          <p:cNvSpPr>
            <a:spLocks noGrp="1"/>
          </p:cNvSpPr>
          <p:nvPr>
            <p:ph type="ftr" sz="quarter" idx="11"/>
          </p:nvPr>
        </p:nvSpPr>
        <p:spPr/>
        <p:txBody>
          <a:bodyPr/>
          <a:lstStyle>
            <a:lvl1pPr>
              <a:defRPr/>
            </a:lvl1pPr>
          </a:lstStyle>
          <a:p>
            <a:pPr>
              <a:defRPr/>
            </a:pPr>
            <a:endParaRPr lang="en-AU"/>
          </a:p>
        </p:txBody>
      </p:sp>
      <p:sp>
        <p:nvSpPr>
          <p:cNvPr id="8" name="Slide Number Placeholder 5">
            <a:extLst>
              <a:ext uri="{FF2B5EF4-FFF2-40B4-BE49-F238E27FC236}">
                <a16:creationId xmlns:a16="http://schemas.microsoft.com/office/drawing/2014/main" id="{D029523D-17DF-4DCD-AFE9-C456A9526079}"/>
              </a:ext>
            </a:extLst>
          </p:cNvPr>
          <p:cNvSpPr>
            <a:spLocks noGrp="1"/>
          </p:cNvSpPr>
          <p:nvPr>
            <p:ph type="sldNum" sz="quarter" idx="12"/>
          </p:nvPr>
        </p:nvSpPr>
        <p:spPr/>
        <p:txBody>
          <a:bodyPr/>
          <a:lstStyle>
            <a:lvl1pPr>
              <a:defRPr/>
            </a:lvl1pPr>
          </a:lstStyle>
          <a:p>
            <a:fld id="{DD0F2C95-EB4E-47B1-900A-37C666CAC343}" type="slidenum">
              <a:rPr lang="en-AU" altLang="en-US"/>
              <a:pPr/>
              <a:t>‹#›</a:t>
            </a:fld>
            <a:endParaRPr lang="en-AU" altLang="en-US"/>
          </a:p>
        </p:txBody>
      </p:sp>
    </p:spTree>
    <p:extLst>
      <p:ext uri="{BB962C8B-B14F-4D97-AF65-F5344CB8AC3E}">
        <p14:creationId xmlns:p14="http://schemas.microsoft.com/office/powerpoint/2010/main" val="344873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452CF230-80DE-4F25-BBCB-05325F66FFA8}"/>
              </a:ext>
            </a:extLst>
          </p:cNvPr>
          <p:cNvSpPr>
            <a:spLocks noGrp="1"/>
          </p:cNvSpPr>
          <p:nvPr>
            <p:ph type="dt" sz="half" idx="10"/>
          </p:nvPr>
        </p:nvSpPr>
        <p:spPr/>
        <p:txBody>
          <a:bodyPr/>
          <a:lstStyle>
            <a:lvl1pPr>
              <a:defRPr/>
            </a:lvl1pPr>
          </a:lstStyle>
          <a:p>
            <a:pPr>
              <a:defRPr/>
            </a:pPr>
            <a:endParaRPr lang="en-AU"/>
          </a:p>
        </p:txBody>
      </p:sp>
      <p:sp>
        <p:nvSpPr>
          <p:cNvPr id="5" name="Footer Placeholder 4">
            <a:extLst>
              <a:ext uri="{FF2B5EF4-FFF2-40B4-BE49-F238E27FC236}">
                <a16:creationId xmlns:a16="http://schemas.microsoft.com/office/drawing/2014/main" id="{2B4765E6-F1B3-48E0-8718-9C68041E3CF4}"/>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B2D0FB1A-3822-4B18-A80B-4CF96D15C4DD}"/>
              </a:ext>
            </a:extLst>
          </p:cNvPr>
          <p:cNvSpPr>
            <a:spLocks noGrp="1"/>
          </p:cNvSpPr>
          <p:nvPr>
            <p:ph type="sldNum" sz="quarter" idx="12"/>
          </p:nvPr>
        </p:nvSpPr>
        <p:spPr/>
        <p:txBody>
          <a:bodyPr/>
          <a:lstStyle>
            <a:lvl1pPr>
              <a:defRPr/>
            </a:lvl1pPr>
          </a:lstStyle>
          <a:p>
            <a:fld id="{3F519816-4389-4251-8AAD-5F3078EB2885}" type="slidenum">
              <a:rPr lang="en-AU" altLang="en-US"/>
              <a:pPr/>
              <a:t>‹#›</a:t>
            </a:fld>
            <a:endParaRPr lang="en-AU" altLang="en-US"/>
          </a:p>
        </p:txBody>
      </p:sp>
    </p:spTree>
    <p:extLst>
      <p:ext uri="{BB962C8B-B14F-4D97-AF65-F5344CB8AC3E}">
        <p14:creationId xmlns:p14="http://schemas.microsoft.com/office/powerpoint/2010/main" val="300183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2DEFDA-BDD6-4100-A354-AF71C2FF219B}"/>
              </a:ext>
            </a:extLst>
          </p:cNvPr>
          <p:cNvSpPr>
            <a:spLocks noChangeArrowheads="1"/>
          </p:cNvSpPr>
          <p:nvPr/>
        </p:nvSpPr>
        <p:spPr bwMode="invGray">
          <a:xfrm>
            <a:off x="6599238" y="0"/>
            <a:ext cx="46037" cy="6858000"/>
          </a:xfrm>
          <a:prstGeom prst="rect">
            <a:avLst/>
          </a:prstGeom>
          <a:solidFill>
            <a:srgbClr val="FFFFFF"/>
          </a:solidFill>
          <a:ln w="48000" cmpd="thickThin">
            <a:noFill/>
            <a:miter lim="800000"/>
            <a:headEnd/>
            <a:tailEnd/>
          </a:ln>
          <a:effectLst>
            <a:outerShdw blurRad="63500" dist="10160" dir="108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5" name="Rectangle 4">
            <a:extLst>
              <a:ext uri="{FF2B5EF4-FFF2-40B4-BE49-F238E27FC236}">
                <a16:creationId xmlns:a16="http://schemas.microsoft.com/office/drawing/2014/main" id="{FED54351-F6D6-4289-BFA2-6FBED8E4B409}"/>
              </a:ext>
            </a:extLst>
          </p:cNvPr>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Date Placeholder 3">
            <a:extLst>
              <a:ext uri="{FF2B5EF4-FFF2-40B4-BE49-F238E27FC236}">
                <a16:creationId xmlns:a16="http://schemas.microsoft.com/office/drawing/2014/main" id="{AFD08700-0236-44DE-B1EB-C21E28F53A2E}"/>
              </a:ext>
            </a:extLst>
          </p:cNvPr>
          <p:cNvSpPr>
            <a:spLocks noGrp="1"/>
          </p:cNvSpPr>
          <p:nvPr>
            <p:ph type="dt" sz="half" idx="10"/>
          </p:nvPr>
        </p:nvSpPr>
        <p:spPr/>
        <p:txBody>
          <a:bodyPr/>
          <a:lstStyle>
            <a:lvl1pPr>
              <a:defRPr/>
            </a:lvl1pPr>
          </a:lstStyle>
          <a:p>
            <a:pPr>
              <a:defRPr/>
            </a:pPr>
            <a:endParaRPr lang="en-AU"/>
          </a:p>
        </p:txBody>
      </p:sp>
      <p:sp>
        <p:nvSpPr>
          <p:cNvPr id="7" name="Footer Placeholder 4">
            <a:extLst>
              <a:ext uri="{FF2B5EF4-FFF2-40B4-BE49-F238E27FC236}">
                <a16:creationId xmlns:a16="http://schemas.microsoft.com/office/drawing/2014/main" id="{F5E7EBEE-0B4E-4573-A789-151DEE3A299D}"/>
              </a:ext>
            </a:extLst>
          </p:cNvPr>
          <p:cNvSpPr>
            <a:spLocks noGrp="1"/>
          </p:cNvSpPr>
          <p:nvPr>
            <p:ph type="ftr" sz="quarter" idx="11"/>
          </p:nvPr>
        </p:nvSpPr>
        <p:spPr>
          <a:xfrm>
            <a:off x="2640013" y="6376988"/>
            <a:ext cx="3836987" cy="365125"/>
          </a:xfrm>
        </p:spPr>
        <p:txBody>
          <a:bodyPr/>
          <a:lstStyle>
            <a:lvl1pPr>
              <a:defRPr/>
            </a:lvl1pPr>
          </a:lstStyle>
          <a:p>
            <a:pPr>
              <a:defRPr/>
            </a:pPr>
            <a:endParaRPr lang="en-AU"/>
          </a:p>
        </p:txBody>
      </p:sp>
      <p:sp>
        <p:nvSpPr>
          <p:cNvPr id="8" name="Slide Number Placeholder 5">
            <a:extLst>
              <a:ext uri="{FF2B5EF4-FFF2-40B4-BE49-F238E27FC236}">
                <a16:creationId xmlns:a16="http://schemas.microsoft.com/office/drawing/2014/main" id="{C3813B18-5812-4FB4-8467-2446D26A5106}"/>
              </a:ext>
            </a:extLst>
          </p:cNvPr>
          <p:cNvSpPr>
            <a:spLocks noGrp="1"/>
          </p:cNvSpPr>
          <p:nvPr>
            <p:ph type="sldNum" sz="quarter" idx="12"/>
          </p:nvPr>
        </p:nvSpPr>
        <p:spPr/>
        <p:txBody>
          <a:bodyPr/>
          <a:lstStyle>
            <a:lvl1pPr>
              <a:defRPr/>
            </a:lvl1pPr>
          </a:lstStyle>
          <a:p>
            <a:fld id="{19A4EF2B-80BF-4B81-848D-49D2FF929B0D}" type="slidenum">
              <a:rPr lang="en-AU" altLang="en-US"/>
              <a:pPr/>
              <a:t>‹#›</a:t>
            </a:fld>
            <a:endParaRPr lang="en-AU" altLang="en-US"/>
          </a:p>
        </p:txBody>
      </p:sp>
    </p:spTree>
    <p:extLst>
      <p:ext uri="{BB962C8B-B14F-4D97-AF65-F5344CB8AC3E}">
        <p14:creationId xmlns:p14="http://schemas.microsoft.com/office/powerpoint/2010/main" val="194060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72DA84B7-1CBC-46EF-9AC7-26B615106FCA}"/>
              </a:ext>
            </a:extLst>
          </p:cNvPr>
          <p:cNvSpPr>
            <a:spLocks noGrp="1"/>
          </p:cNvSpPr>
          <p:nvPr>
            <p:ph type="dt" sz="half" idx="10"/>
          </p:nvPr>
        </p:nvSpPr>
        <p:spPr/>
        <p:txBody>
          <a:bodyPr/>
          <a:lstStyle>
            <a:lvl1pPr>
              <a:defRPr/>
            </a:lvl1pPr>
          </a:lstStyle>
          <a:p>
            <a:pPr>
              <a:defRPr/>
            </a:pPr>
            <a:endParaRPr lang="en-AU"/>
          </a:p>
        </p:txBody>
      </p:sp>
      <p:sp>
        <p:nvSpPr>
          <p:cNvPr id="6" name="Footer Placeholder 4">
            <a:extLst>
              <a:ext uri="{FF2B5EF4-FFF2-40B4-BE49-F238E27FC236}">
                <a16:creationId xmlns:a16="http://schemas.microsoft.com/office/drawing/2014/main" id="{5FCCF050-0B00-478E-AEF5-551EB7B4A5F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E6EEE095-4548-488A-911F-56FE9DEF3C79}"/>
              </a:ext>
            </a:extLst>
          </p:cNvPr>
          <p:cNvSpPr>
            <a:spLocks noGrp="1"/>
          </p:cNvSpPr>
          <p:nvPr>
            <p:ph type="sldNum" sz="quarter" idx="12"/>
          </p:nvPr>
        </p:nvSpPr>
        <p:spPr/>
        <p:txBody>
          <a:bodyPr/>
          <a:lstStyle>
            <a:lvl1pPr>
              <a:defRPr/>
            </a:lvl1pPr>
          </a:lstStyle>
          <a:p>
            <a:fld id="{395FF7E8-2C37-4BF6-82F4-1197F961E11C}" type="slidenum">
              <a:rPr lang="en-AU" altLang="en-US"/>
              <a:pPr/>
              <a:t>‹#›</a:t>
            </a:fld>
            <a:endParaRPr lang="en-AU" altLang="en-US"/>
          </a:p>
        </p:txBody>
      </p:sp>
    </p:spTree>
    <p:extLst>
      <p:ext uri="{BB962C8B-B14F-4D97-AF65-F5344CB8AC3E}">
        <p14:creationId xmlns:p14="http://schemas.microsoft.com/office/powerpoint/2010/main" val="349564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3" name="Date Placeholder 3">
            <a:extLst>
              <a:ext uri="{FF2B5EF4-FFF2-40B4-BE49-F238E27FC236}">
                <a16:creationId xmlns:a16="http://schemas.microsoft.com/office/drawing/2014/main" id="{2F80D396-0986-43FF-BA85-5E69DC7041E3}"/>
              </a:ext>
            </a:extLst>
          </p:cNvPr>
          <p:cNvSpPr>
            <a:spLocks noGrp="1"/>
          </p:cNvSpPr>
          <p:nvPr>
            <p:ph type="dt" sz="half" idx="10"/>
          </p:nvPr>
        </p:nvSpPr>
        <p:spPr/>
        <p:txBody>
          <a:bodyPr/>
          <a:lstStyle>
            <a:lvl1pPr>
              <a:defRPr/>
            </a:lvl1pPr>
          </a:lstStyle>
          <a:p>
            <a:pPr>
              <a:defRPr/>
            </a:pPr>
            <a:endParaRPr lang="en-AU"/>
          </a:p>
        </p:txBody>
      </p:sp>
      <p:sp>
        <p:nvSpPr>
          <p:cNvPr id="4" name="Footer Placeholder 4">
            <a:extLst>
              <a:ext uri="{FF2B5EF4-FFF2-40B4-BE49-F238E27FC236}">
                <a16:creationId xmlns:a16="http://schemas.microsoft.com/office/drawing/2014/main" id="{54625FD2-EA2D-41FE-B6B5-43E248EABFE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5374B94B-1C6E-45E9-B942-10A892B3AD2B}"/>
              </a:ext>
            </a:extLst>
          </p:cNvPr>
          <p:cNvSpPr>
            <a:spLocks noGrp="1"/>
          </p:cNvSpPr>
          <p:nvPr>
            <p:ph type="sldNum" sz="quarter" idx="12"/>
          </p:nvPr>
        </p:nvSpPr>
        <p:spPr/>
        <p:txBody>
          <a:bodyPr/>
          <a:lstStyle>
            <a:lvl1pPr>
              <a:defRPr/>
            </a:lvl1pPr>
          </a:lstStyle>
          <a:p>
            <a:fld id="{65DB322E-ECF0-47C8-B509-A8C933F36E6C}" type="slidenum">
              <a:rPr lang="en-AU" altLang="en-US"/>
              <a:pPr/>
              <a:t>‹#›</a:t>
            </a:fld>
            <a:endParaRPr lang="en-AU" altLang="en-US"/>
          </a:p>
        </p:txBody>
      </p:sp>
    </p:spTree>
    <p:extLst>
      <p:ext uri="{BB962C8B-B14F-4D97-AF65-F5344CB8AC3E}">
        <p14:creationId xmlns:p14="http://schemas.microsoft.com/office/powerpoint/2010/main" val="387197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a:extLst>
              <a:ext uri="{FF2B5EF4-FFF2-40B4-BE49-F238E27FC236}">
                <a16:creationId xmlns:a16="http://schemas.microsoft.com/office/drawing/2014/main" id="{422FA79C-BFC9-437E-BF5F-C030E9D4BCFC}"/>
              </a:ext>
            </a:extLst>
          </p:cNvPr>
          <p:cNvSpPr>
            <a:spLocks noGrp="1"/>
          </p:cNvSpPr>
          <p:nvPr>
            <p:ph type="dt" sz="half" idx="10"/>
          </p:nvPr>
        </p:nvSpPr>
        <p:spPr/>
        <p:txBody>
          <a:bodyPr/>
          <a:lstStyle>
            <a:lvl1pPr>
              <a:defRPr/>
            </a:lvl1pPr>
          </a:lstStyle>
          <a:p>
            <a:pPr>
              <a:defRPr/>
            </a:pPr>
            <a:endParaRPr lang="en-AU"/>
          </a:p>
        </p:txBody>
      </p:sp>
      <p:sp>
        <p:nvSpPr>
          <p:cNvPr id="5" name="Footer Placeholder 4">
            <a:extLst>
              <a:ext uri="{FF2B5EF4-FFF2-40B4-BE49-F238E27FC236}">
                <a16:creationId xmlns:a16="http://schemas.microsoft.com/office/drawing/2014/main" id="{52D3034C-13C6-4A8D-A462-B07A98B7D5D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1E14018-5D1B-470B-9E62-988CFDD3AA46}"/>
              </a:ext>
            </a:extLst>
          </p:cNvPr>
          <p:cNvSpPr>
            <a:spLocks noGrp="1"/>
          </p:cNvSpPr>
          <p:nvPr>
            <p:ph type="sldNum" sz="quarter" idx="12"/>
          </p:nvPr>
        </p:nvSpPr>
        <p:spPr/>
        <p:txBody>
          <a:bodyPr/>
          <a:lstStyle>
            <a:lvl1pPr>
              <a:defRPr/>
            </a:lvl1pPr>
          </a:lstStyle>
          <a:p>
            <a:fld id="{6F4CBB52-57AB-4479-B050-FE84D8EE3D60}" type="slidenum">
              <a:rPr lang="en-AU" altLang="en-US"/>
              <a:pPr/>
              <a:t>‹#›</a:t>
            </a:fld>
            <a:endParaRPr lang="en-AU" altLang="en-US"/>
          </a:p>
        </p:txBody>
      </p:sp>
    </p:spTree>
    <p:extLst>
      <p:ext uri="{BB962C8B-B14F-4D97-AF65-F5344CB8AC3E}">
        <p14:creationId xmlns:p14="http://schemas.microsoft.com/office/powerpoint/2010/main" val="19455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09C123-9443-4287-835F-AC64154AFFD5}"/>
              </a:ext>
            </a:extLst>
          </p:cNvPr>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a:extLst>
              <a:ext uri="{FF2B5EF4-FFF2-40B4-BE49-F238E27FC236}">
                <a16:creationId xmlns:a16="http://schemas.microsoft.com/office/drawing/2014/main" id="{662CBBF3-1514-464C-B862-38A4FEC3EF1F}"/>
              </a:ext>
            </a:extLst>
          </p:cNvPr>
          <p:cNvSpPr>
            <a:spLocks noChangeArrowheads="1"/>
          </p:cNvSpPr>
          <p:nvPr/>
        </p:nvSpPr>
        <p:spPr bwMode="invGray">
          <a:xfrm>
            <a:off x="0" y="2601913"/>
            <a:ext cx="9144000" cy="46037"/>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AU"/>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Date Placeholder 3">
            <a:extLst>
              <a:ext uri="{FF2B5EF4-FFF2-40B4-BE49-F238E27FC236}">
                <a16:creationId xmlns:a16="http://schemas.microsoft.com/office/drawing/2014/main" id="{46430FA1-AF69-4217-A558-C8A1EA959C55}"/>
              </a:ext>
            </a:extLst>
          </p:cNvPr>
          <p:cNvSpPr>
            <a:spLocks noGrp="1"/>
          </p:cNvSpPr>
          <p:nvPr>
            <p:ph type="dt" sz="half" idx="10"/>
          </p:nvPr>
        </p:nvSpPr>
        <p:spPr/>
        <p:txBody>
          <a:bodyPr/>
          <a:lstStyle>
            <a:lvl1pPr>
              <a:defRPr/>
            </a:lvl1pPr>
          </a:lstStyle>
          <a:p>
            <a:pPr>
              <a:defRPr/>
            </a:pPr>
            <a:endParaRPr lang="en-AU"/>
          </a:p>
        </p:txBody>
      </p:sp>
      <p:sp>
        <p:nvSpPr>
          <p:cNvPr id="7" name="Footer Placeholder 4">
            <a:extLst>
              <a:ext uri="{FF2B5EF4-FFF2-40B4-BE49-F238E27FC236}">
                <a16:creationId xmlns:a16="http://schemas.microsoft.com/office/drawing/2014/main" id="{313D0718-06A7-42A2-86F0-D730B359FAFD}"/>
              </a:ext>
            </a:extLst>
          </p:cNvPr>
          <p:cNvSpPr>
            <a:spLocks noGrp="1"/>
          </p:cNvSpPr>
          <p:nvPr>
            <p:ph type="ftr" sz="quarter" idx="11"/>
          </p:nvPr>
        </p:nvSpPr>
        <p:spPr/>
        <p:txBody>
          <a:bodyPr/>
          <a:lstStyle>
            <a:lvl1pPr>
              <a:defRPr/>
            </a:lvl1pPr>
          </a:lstStyle>
          <a:p>
            <a:pPr>
              <a:defRPr/>
            </a:pPr>
            <a:endParaRPr lang="en-AU"/>
          </a:p>
        </p:txBody>
      </p:sp>
      <p:sp>
        <p:nvSpPr>
          <p:cNvPr id="8" name="Slide Number Placeholder 5">
            <a:extLst>
              <a:ext uri="{FF2B5EF4-FFF2-40B4-BE49-F238E27FC236}">
                <a16:creationId xmlns:a16="http://schemas.microsoft.com/office/drawing/2014/main" id="{E1FDC91B-A5BD-4A50-AC0B-F76EB8D8AADD}"/>
              </a:ext>
            </a:extLst>
          </p:cNvPr>
          <p:cNvSpPr>
            <a:spLocks noGrp="1"/>
          </p:cNvSpPr>
          <p:nvPr>
            <p:ph type="sldNum" sz="quarter" idx="12"/>
          </p:nvPr>
        </p:nvSpPr>
        <p:spPr/>
        <p:txBody>
          <a:bodyPr/>
          <a:lstStyle>
            <a:lvl1pPr>
              <a:defRPr/>
            </a:lvl1pPr>
          </a:lstStyle>
          <a:p>
            <a:fld id="{144C3425-ADAC-4C69-A401-24FA91FEC072}" type="slidenum">
              <a:rPr lang="en-AU" altLang="en-US"/>
              <a:pPr/>
              <a:t>‹#›</a:t>
            </a:fld>
            <a:endParaRPr lang="en-AU" altLang="en-US"/>
          </a:p>
        </p:txBody>
      </p:sp>
    </p:spTree>
    <p:extLst>
      <p:ext uri="{BB962C8B-B14F-4D97-AF65-F5344CB8AC3E}">
        <p14:creationId xmlns:p14="http://schemas.microsoft.com/office/powerpoint/2010/main" val="311922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3">
            <a:extLst>
              <a:ext uri="{FF2B5EF4-FFF2-40B4-BE49-F238E27FC236}">
                <a16:creationId xmlns:a16="http://schemas.microsoft.com/office/drawing/2014/main" id="{FBAE1DE4-B218-467A-A1EC-5491E85B9133}"/>
              </a:ext>
            </a:extLst>
          </p:cNvPr>
          <p:cNvSpPr>
            <a:spLocks noGrp="1"/>
          </p:cNvSpPr>
          <p:nvPr>
            <p:ph type="dt" sz="half" idx="10"/>
          </p:nvPr>
        </p:nvSpPr>
        <p:spPr/>
        <p:txBody>
          <a:bodyPr/>
          <a:lstStyle>
            <a:lvl1pPr>
              <a:defRPr/>
            </a:lvl1pPr>
          </a:lstStyle>
          <a:p>
            <a:pPr>
              <a:defRPr/>
            </a:pPr>
            <a:endParaRPr lang="en-AU"/>
          </a:p>
        </p:txBody>
      </p:sp>
      <p:sp>
        <p:nvSpPr>
          <p:cNvPr id="6" name="Footer Placeholder 4">
            <a:extLst>
              <a:ext uri="{FF2B5EF4-FFF2-40B4-BE49-F238E27FC236}">
                <a16:creationId xmlns:a16="http://schemas.microsoft.com/office/drawing/2014/main" id="{6B2EC569-0BAD-43B4-B4F7-8A775846E82B}"/>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1FB3B695-6E22-43F5-9738-BEC6459E703C}"/>
              </a:ext>
            </a:extLst>
          </p:cNvPr>
          <p:cNvSpPr>
            <a:spLocks noGrp="1"/>
          </p:cNvSpPr>
          <p:nvPr>
            <p:ph type="sldNum" sz="quarter" idx="12"/>
          </p:nvPr>
        </p:nvSpPr>
        <p:spPr/>
        <p:txBody>
          <a:bodyPr/>
          <a:lstStyle>
            <a:lvl1pPr>
              <a:defRPr/>
            </a:lvl1pPr>
          </a:lstStyle>
          <a:p>
            <a:fld id="{84C80532-677D-4B11-AD34-52B6C122C775}" type="slidenum">
              <a:rPr lang="en-AU" altLang="en-US"/>
              <a:pPr/>
              <a:t>‹#›</a:t>
            </a:fld>
            <a:endParaRPr lang="en-AU" altLang="en-US"/>
          </a:p>
        </p:txBody>
      </p:sp>
    </p:spTree>
    <p:extLst>
      <p:ext uri="{BB962C8B-B14F-4D97-AF65-F5344CB8AC3E}">
        <p14:creationId xmlns:p14="http://schemas.microsoft.com/office/powerpoint/2010/main" val="55594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3">
            <a:extLst>
              <a:ext uri="{FF2B5EF4-FFF2-40B4-BE49-F238E27FC236}">
                <a16:creationId xmlns:a16="http://schemas.microsoft.com/office/drawing/2014/main" id="{55644860-A5CC-44F1-9858-A5C375BE8EE4}"/>
              </a:ext>
            </a:extLst>
          </p:cNvPr>
          <p:cNvSpPr>
            <a:spLocks noGrp="1"/>
          </p:cNvSpPr>
          <p:nvPr>
            <p:ph type="dt" sz="half" idx="10"/>
          </p:nvPr>
        </p:nvSpPr>
        <p:spPr/>
        <p:txBody>
          <a:bodyPr/>
          <a:lstStyle>
            <a:lvl1pPr>
              <a:defRPr/>
            </a:lvl1pPr>
          </a:lstStyle>
          <a:p>
            <a:pPr>
              <a:defRPr/>
            </a:pPr>
            <a:endParaRPr lang="en-AU"/>
          </a:p>
        </p:txBody>
      </p:sp>
      <p:sp>
        <p:nvSpPr>
          <p:cNvPr id="8" name="Footer Placeholder 4">
            <a:extLst>
              <a:ext uri="{FF2B5EF4-FFF2-40B4-BE49-F238E27FC236}">
                <a16:creationId xmlns:a16="http://schemas.microsoft.com/office/drawing/2014/main" id="{BC3FE129-A934-4316-B9E9-17D4C83C9CBE}"/>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2AA3264E-B3CD-4058-AE61-2EE64913230D}"/>
              </a:ext>
            </a:extLst>
          </p:cNvPr>
          <p:cNvSpPr>
            <a:spLocks noGrp="1"/>
          </p:cNvSpPr>
          <p:nvPr>
            <p:ph type="sldNum" sz="quarter" idx="12"/>
          </p:nvPr>
        </p:nvSpPr>
        <p:spPr/>
        <p:txBody>
          <a:bodyPr/>
          <a:lstStyle>
            <a:lvl1pPr>
              <a:defRPr/>
            </a:lvl1pPr>
          </a:lstStyle>
          <a:p>
            <a:fld id="{7BCCB4A4-C98C-4414-A9F3-83C451ACF154}" type="slidenum">
              <a:rPr lang="en-AU" altLang="en-US"/>
              <a:pPr/>
              <a:t>‹#›</a:t>
            </a:fld>
            <a:endParaRPr lang="en-AU" altLang="en-US"/>
          </a:p>
        </p:txBody>
      </p:sp>
    </p:spTree>
    <p:extLst>
      <p:ext uri="{BB962C8B-B14F-4D97-AF65-F5344CB8AC3E}">
        <p14:creationId xmlns:p14="http://schemas.microsoft.com/office/powerpoint/2010/main" val="273499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3">
            <a:extLst>
              <a:ext uri="{FF2B5EF4-FFF2-40B4-BE49-F238E27FC236}">
                <a16:creationId xmlns:a16="http://schemas.microsoft.com/office/drawing/2014/main" id="{CAFC0FCD-E28E-4905-B27D-07AFAED2492E}"/>
              </a:ext>
            </a:extLst>
          </p:cNvPr>
          <p:cNvSpPr>
            <a:spLocks noGrp="1"/>
          </p:cNvSpPr>
          <p:nvPr>
            <p:ph type="dt" sz="half" idx="10"/>
          </p:nvPr>
        </p:nvSpPr>
        <p:spPr/>
        <p:txBody>
          <a:bodyPr/>
          <a:lstStyle>
            <a:lvl1pPr>
              <a:defRPr/>
            </a:lvl1pPr>
          </a:lstStyle>
          <a:p>
            <a:pPr>
              <a:defRPr/>
            </a:pPr>
            <a:endParaRPr lang="en-AU"/>
          </a:p>
        </p:txBody>
      </p:sp>
      <p:sp>
        <p:nvSpPr>
          <p:cNvPr id="4" name="Footer Placeholder 4">
            <a:extLst>
              <a:ext uri="{FF2B5EF4-FFF2-40B4-BE49-F238E27FC236}">
                <a16:creationId xmlns:a16="http://schemas.microsoft.com/office/drawing/2014/main" id="{AF584BEC-D8EC-48F7-92D1-7FEE5C68633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F613207F-741E-4CDF-8A5F-61A16BA233E1}"/>
              </a:ext>
            </a:extLst>
          </p:cNvPr>
          <p:cNvSpPr>
            <a:spLocks noGrp="1"/>
          </p:cNvSpPr>
          <p:nvPr>
            <p:ph type="sldNum" sz="quarter" idx="12"/>
          </p:nvPr>
        </p:nvSpPr>
        <p:spPr/>
        <p:txBody>
          <a:bodyPr/>
          <a:lstStyle>
            <a:lvl1pPr>
              <a:defRPr/>
            </a:lvl1pPr>
          </a:lstStyle>
          <a:p>
            <a:fld id="{55AEB381-0880-462D-A8E2-5329FC6E5F8F}" type="slidenum">
              <a:rPr lang="en-AU" altLang="en-US"/>
              <a:pPr/>
              <a:t>‹#›</a:t>
            </a:fld>
            <a:endParaRPr lang="en-AU" altLang="en-US"/>
          </a:p>
        </p:txBody>
      </p:sp>
    </p:spTree>
    <p:extLst>
      <p:ext uri="{BB962C8B-B14F-4D97-AF65-F5344CB8AC3E}">
        <p14:creationId xmlns:p14="http://schemas.microsoft.com/office/powerpoint/2010/main" val="320409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6DBBD7-1B2B-45D8-8903-1F1B321C01A0}"/>
              </a:ext>
            </a:extLst>
          </p:cNvPr>
          <p:cNvSpPr>
            <a:spLocks noGrp="1"/>
          </p:cNvSpPr>
          <p:nvPr>
            <p:ph type="dt" sz="half" idx="10"/>
          </p:nvPr>
        </p:nvSpPr>
        <p:spPr/>
        <p:txBody>
          <a:bodyPr/>
          <a:lstStyle>
            <a:lvl1pPr>
              <a:defRPr/>
            </a:lvl1pPr>
          </a:lstStyle>
          <a:p>
            <a:pPr>
              <a:defRPr/>
            </a:pPr>
            <a:endParaRPr lang="en-AU"/>
          </a:p>
        </p:txBody>
      </p:sp>
      <p:sp>
        <p:nvSpPr>
          <p:cNvPr id="3" name="Footer Placeholder 2">
            <a:extLst>
              <a:ext uri="{FF2B5EF4-FFF2-40B4-BE49-F238E27FC236}">
                <a16:creationId xmlns:a16="http://schemas.microsoft.com/office/drawing/2014/main" id="{324DB587-5CED-4BA6-8476-3A3905F8F4E3}"/>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3">
            <a:extLst>
              <a:ext uri="{FF2B5EF4-FFF2-40B4-BE49-F238E27FC236}">
                <a16:creationId xmlns:a16="http://schemas.microsoft.com/office/drawing/2014/main" id="{4A276228-7156-4983-B6C8-0E4E79AEDCFB}"/>
              </a:ext>
            </a:extLst>
          </p:cNvPr>
          <p:cNvSpPr>
            <a:spLocks noGrp="1"/>
          </p:cNvSpPr>
          <p:nvPr>
            <p:ph type="sldNum" sz="quarter" idx="12"/>
          </p:nvPr>
        </p:nvSpPr>
        <p:spPr/>
        <p:txBody>
          <a:bodyPr/>
          <a:lstStyle>
            <a:lvl1pPr>
              <a:defRPr/>
            </a:lvl1pPr>
          </a:lstStyle>
          <a:p>
            <a:fld id="{9CC4E2A6-08BA-46A6-861B-87580D036084}" type="slidenum">
              <a:rPr lang="en-AU" altLang="en-US"/>
              <a:pPr/>
              <a:t>‹#›</a:t>
            </a:fld>
            <a:endParaRPr lang="en-AU" altLang="en-US"/>
          </a:p>
        </p:txBody>
      </p:sp>
    </p:spTree>
    <p:extLst>
      <p:ext uri="{BB962C8B-B14F-4D97-AF65-F5344CB8AC3E}">
        <p14:creationId xmlns:p14="http://schemas.microsoft.com/office/powerpoint/2010/main" val="2082758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67D4E-5B86-4B5D-83BA-87781E4318CA}"/>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a:extLst>
              <a:ext uri="{FF2B5EF4-FFF2-40B4-BE49-F238E27FC236}">
                <a16:creationId xmlns:a16="http://schemas.microsoft.com/office/drawing/2014/main" id="{46EAF518-5320-4771-999B-3406CB2ABCE6}"/>
              </a:ext>
            </a:extLst>
          </p:cNvPr>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AU"/>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Date Placeholder 4">
            <a:extLst>
              <a:ext uri="{FF2B5EF4-FFF2-40B4-BE49-F238E27FC236}">
                <a16:creationId xmlns:a16="http://schemas.microsoft.com/office/drawing/2014/main" id="{3EDD1DC3-D966-4177-BE1F-874C9E1D6B25}"/>
              </a:ext>
            </a:extLst>
          </p:cNvPr>
          <p:cNvSpPr>
            <a:spLocks noGrp="1"/>
          </p:cNvSpPr>
          <p:nvPr>
            <p:ph type="dt" sz="half" idx="10"/>
          </p:nvPr>
        </p:nvSpPr>
        <p:spPr/>
        <p:txBody>
          <a:bodyPr/>
          <a:lstStyle>
            <a:lvl1pPr>
              <a:defRPr/>
            </a:lvl1pPr>
          </a:lstStyle>
          <a:p>
            <a:pPr>
              <a:defRPr/>
            </a:pPr>
            <a:endParaRPr lang="en-AU"/>
          </a:p>
        </p:txBody>
      </p:sp>
      <p:sp>
        <p:nvSpPr>
          <p:cNvPr id="8" name="Footer Placeholder 5">
            <a:extLst>
              <a:ext uri="{FF2B5EF4-FFF2-40B4-BE49-F238E27FC236}">
                <a16:creationId xmlns:a16="http://schemas.microsoft.com/office/drawing/2014/main" id="{6C9D6A12-1BFB-4185-B6FA-447ED2C6EBAC}"/>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6">
            <a:extLst>
              <a:ext uri="{FF2B5EF4-FFF2-40B4-BE49-F238E27FC236}">
                <a16:creationId xmlns:a16="http://schemas.microsoft.com/office/drawing/2014/main" id="{BC0CB033-B5FF-4F30-BCB5-22E1683891C5}"/>
              </a:ext>
            </a:extLst>
          </p:cNvPr>
          <p:cNvSpPr>
            <a:spLocks noGrp="1"/>
          </p:cNvSpPr>
          <p:nvPr>
            <p:ph type="sldNum" sz="quarter" idx="12"/>
          </p:nvPr>
        </p:nvSpPr>
        <p:spPr/>
        <p:txBody>
          <a:bodyPr/>
          <a:lstStyle>
            <a:lvl1pPr>
              <a:defRPr/>
            </a:lvl1pPr>
          </a:lstStyle>
          <a:p>
            <a:fld id="{986228DB-ADBA-439A-AEC0-B2551CE8133F}" type="slidenum">
              <a:rPr lang="en-AU" altLang="en-US"/>
              <a:pPr/>
              <a:t>‹#›</a:t>
            </a:fld>
            <a:endParaRPr lang="en-AU" altLang="en-US"/>
          </a:p>
        </p:txBody>
      </p:sp>
    </p:spTree>
    <p:extLst>
      <p:ext uri="{BB962C8B-B14F-4D97-AF65-F5344CB8AC3E}">
        <p14:creationId xmlns:p14="http://schemas.microsoft.com/office/powerpoint/2010/main" val="422532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57CAFE-255F-4D16-9121-1334DE86BEFE}"/>
              </a:ext>
            </a:extLst>
          </p:cNvPr>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a:extLst>
              <a:ext uri="{FF2B5EF4-FFF2-40B4-BE49-F238E27FC236}">
                <a16:creationId xmlns:a16="http://schemas.microsoft.com/office/drawing/2014/main" id="{1DC4DD30-C2BE-482B-A9F0-3514BCAEBB2E}"/>
              </a:ext>
            </a:extLst>
          </p:cNvPr>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AU"/>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Date Placeholder 4">
            <a:extLst>
              <a:ext uri="{FF2B5EF4-FFF2-40B4-BE49-F238E27FC236}">
                <a16:creationId xmlns:a16="http://schemas.microsoft.com/office/drawing/2014/main" id="{A5000B99-A3A0-4B78-9446-40B7692D9445}"/>
              </a:ext>
            </a:extLst>
          </p:cNvPr>
          <p:cNvSpPr>
            <a:spLocks noGrp="1"/>
          </p:cNvSpPr>
          <p:nvPr>
            <p:ph type="dt" sz="half" idx="10"/>
          </p:nvPr>
        </p:nvSpPr>
        <p:spPr>
          <a:xfrm>
            <a:off x="165100" y="1169988"/>
            <a:ext cx="2522538" cy="201612"/>
          </a:xfrm>
        </p:spPr>
        <p:txBody>
          <a:bodyPr/>
          <a:lstStyle>
            <a:lvl1pPr>
              <a:defRPr/>
            </a:lvl1pPr>
          </a:lstStyle>
          <a:p>
            <a:pPr>
              <a:defRPr/>
            </a:pPr>
            <a:endParaRPr lang="en-AU"/>
          </a:p>
        </p:txBody>
      </p:sp>
      <p:sp>
        <p:nvSpPr>
          <p:cNvPr id="8" name="Footer Placeholder 5">
            <a:extLst>
              <a:ext uri="{FF2B5EF4-FFF2-40B4-BE49-F238E27FC236}">
                <a16:creationId xmlns:a16="http://schemas.microsoft.com/office/drawing/2014/main" id="{8E7C77A5-9740-4905-8137-368F9523929B}"/>
              </a:ext>
            </a:extLst>
          </p:cNvPr>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AU"/>
          </a:p>
        </p:txBody>
      </p:sp>
      <p:sp>
        <p:nvSpPr>
          <p:cNvPr id="9" name="Slide Number Placeholder 6">
            <a:extLst>
              <a:ext uri="{FF2B5EF4-FFF2-40B4-BE49-F238E27FC236}">
                <a16:creationId xmlns:a16="http://schemas.microsoft.com/office/drawing/2014/main" id="{D83609A2-23AD-4AF5-8460-092BCDDF7527}"/>
              </a:ext>
            </a:extLst>
          </p:cNvPr>
          <p:cNvSpPr>
            <a:spLocks noGrp="1"/>
          </p:cNvSpPr>
          <p:nvPr>
            <p:ph type="sldNum" sz="quarter" idx="12"/>
          </p:nvPr>
        </p:nvSpPr>
        <p:spPr>
          <a:xfrm>
            <a:off x="8339138" y="1169988"/>
            <a:ext cx="733425" cy="201612"/>
          </a:xfrm>
        </p:spPr>
        <p:txBody>
          <a:bodyPr/>
          <a:lstStyle>
            <a:lvl1pPr>
              <a:defRPr/>
            </a:lvl1pPr>
          </a:lstStyle>
          <a:p>
            <a:fld id="{08610A96-6FB7-4AE0-93DE-BE162CFBB0D4}" type="slidenum">
              <a:rPr lang="en-AU" altLang="en-US"/>
              <a:pPr/>
              <a:t>‹#›</a:t>
            </a:fld>
            <a:endParaRPr lang="en-AU" altLang="en-US"/>
          </a:p>
        </p:txBody>
      </p:sp>
    </p:spTree>
    <p:extLst>
      <p:ext uri="{BB962C8B-B14F-4D97-AF65-F5344CB8AC3E}">
        <p14:creationId xmlns:p14="http://schemas.microsoft.com/office/powerpoint/2010/main" val="30911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622C87-64FE-479E-9620-B1E340A409B5}"/>
              </a:ext>
            </a:extLst>
          </p:cNvPr>
          <p:cNvSpPr>
            <a:spLocks noChangeArrowheads="1"/>
          </p:cNvSpPr>
          <p:nvPr/>
        </p:nvSpPr>
        <p:spPr bwMode="invGray">
          <a:xfrm>
            <a:off x="0" y="1436688"/>
            <a:ext cx="9144000" cy="44450"/>
          </a:xfrm>
          <a:prstGeom prst="rect">
            <a:avLst/>
          </a:prstGeom>
          <a:solidFill>
            <a:srgbClr val="FFFFFF"/>
          </a:solidFill>
          <a:ln w="48000" cmpd="thickThin">
            <a:noFill/>
            <a:miter lim="800000"/>
            <a:headEnd/>
            <a:tailEnd/>
          </a:ln>
          <a:effectLst>
            <a:outerShdw blurRad="63500" dist="10160" dir="5400000" algn="tl" rotWithShape="0">
              <a:srgbClr val="000000">
                <a:alpha val="59999"/>
              </a:srgbClr>
            </a:outerShdw>
          </a:effectLst>
        </p:spPr>
        <p:txBody>
          <a:bodyPr anchor="ctr"/>
          <a:lstStyle/>
          <a:p>
            <a:pPr>
              <a:defRPr/>
            </a:pPr>
            <a:endParaRPr lang="en-US">
              <a:solidFill>
                <a:schemeClr val="lt1"/>
              </a:solidFill>
              <a:latin typeface="+mn-lt"/>
              <a:ea typeface="Arial" pitchFamily="-112" charset="0"/>
              <a:cs typeface="Arial" pitchFamily="-112" charset="0"/>
            </a:endParaRPr>
          </a:p>
        </p:txBody>
      </p:sp>
      <p:sp>
        <p:nvSpPr>
          <p:cNvPr id="7" name="Rectangle 6">
            <a:extLst>
              <a:ext uri="{FF2B5EF4-FFF2-40B4-BE49-F238E27FC236}">
                <a16:creationId xmlns:a16="http://schemas.microsoft.com/office/drawing/2014/main" id="{E0BDDB40-B79C-417A-82B7-AFD9812ED229}"/>
              </a:ext>
            </a:extLst>
          </p:cNvPr>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a:extLst>
              <a:ext uri="{FF2B5EF4-FFF2-40B4-BE49-F238E27FC236}">
                <a16:creationId xmlns:a16="http://schemas.microsoft.com/office/drawing/2014/main" id="{EA29B542-241D-483F-99F7-CED558796ED1}"/>
              </a:ext>
            </a:extLst>
          </p:cNvPr>
          <p:cNvSpPr>
            <a:spLocks noGrp="1"/>
          </p:cNvSpPr>
          <p:nvPr>
            <p:ph type="title"/>
          </p:nvPr>
        </p:nvSpPr>
        <p:spPr>
          <a:xfrm>
            <a:off x="457200" y="152400"/>
            <a:ext cx="8229600" cy="1250950"/>
          </a:xfrm>
          <a:prstGeom prst="rect">
            <a:avLst/>
          </a:prstGeom>
        </p:spPr>
        <p:txBody>
          <a:bodyPr vert="horz" wrap="square" lIns="91440" tIns="45720" rIns="45720" bIns="45720" numCol="1" anchor="ctr" anchorCtr="0" compatLnSpc="1">
            <a:prstTxWarp prst="textNoShape">
              <a:avLst/>
            </a:prstTxWarp>
            <a:normAutofit/>
            <a:sp3d prstMaterial="matte">
              <a:bevelT w="50800" h="10160"/>
            </a:sp3d>
          </a:bodyPr>
          <a:lstStyle/>
          <a:p>
            <a:pPr lvl="0"/>
            <a:r>
              <a:rPr lang="en-AU"/>
              <a:t>Click to edit Master title style</a:t>
            </a:r>
            <a:endParaRPr lang="en-US"/>
          </a:p>
        </p:txBody>
      </p:sp>
      <p:sp>
        <p:nvSpPr>
          <p:cNvPr id="1029" name="Text Placeholder 2">
            <a:extLst>
              <a:ext uri="{FF2B5EF4-FFF2-40B4-BE49-F238E27FC236}">
                <a16:creationId xmlns:a16="http://schemas.microsoft.com/office/drawing/2014/main" id="{AFDE55EA-1509-4D63-A484-752E043733BC}"/>
              </a:ext>
            </a:extLst>
          </p:cNvPr>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a:extLst>
              <a:ext uri="{FF2B5EF4-FFF2-40B4-BE49-F238E27FC236}">
                <a16:creationId xmlns:a16="http://schemas.microsoft.com/office/drawing/2014/main" id="{7A36558C-E3B3-47F2-8771-68879343C1B8}"/>
              </a:ext>
            </a:extLst>
          </p:cNvPr>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FFFFFF"/>
                </a:solidFill>
                <a:latin typeface="Arial" charset="0"/>
                <a:ea typeface="Arial" charset="0"/>
                <a:cs typeface="Arial" charset="0"/>
              </a:defRPr>
            </a:lvl1pPr>
          </a:lstStyle>
          <a:p>
            <a:pPr>
              <a:defRPr/>
            </a:pPr>
            <a:endParaRPr lang="en-AU"/>
          </a:p>
        </p:txBody>
      </p:sp>
      <p:sp>
        <p:nvSpPr>
          <p:cNvPr id="5" name="Footer Placeholder 4">
            <a:extLst>
              <a:ext uri="{FF2B5EF4-FFF2-40B4-BE49-F238E27FC236}">
                <a16:creationId xmlns:a16="http://schemas.microsoft.com/office/drawing/2014/main" id="{73E4C73E-3E43-4C17-BEE9-8617F4EE5078}"/>
              </a:ext>
            </a:extLst>
          </p:cNvPr>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pitchFamily="34" charset="0"/>
                <a:ea typeface="+mn-ea"/>
                <a:cs typeface="Arial" pitchFamily="34" charset="0"/>
              </a:defRPr>
            </a:lvl1pPr>
          </a:lstStyle>
          <a:p>
            <a:pPr>
              <a:defRPr/>
            </a:pPr>
            <a:endParaRPr lang="en-AU"/>
          </a:p>
        </p:txBody>
      </p:sp>
      <p:sp>
        <p:nvSpPr>
          <p:cNvPr id="6" name="Slide Number Placeholder 5">
            <a:extLst>
              <a:ext uri="{FF2B5EF4-FFF2-40B4-BE49-F238E27FC236}">
                <a16:creationId xmlns:a16="http://schemas.microsoft.com/office/drawing/2014/main" id="{C44D5E72-F0E3-4919-85BE-F77EF79B07CA}"/>
              </a:ext>
            </a:extLst>
          </p:cNvPr>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FFFFFF"/>
                </a:solidFill>
              </a:defRPr>
            </a:lvl1pPr>
          </a:lstStyle>
          <a:p>
            <a:fld id="{43D3923E-59ED-4C01-ADF9-1D1DFB8ED5B8}" type="slidenum">
              <a:rPr lang="en-AU"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746" r:id="rId1"/>
    <p:sldLayoutId id="2147483739" r:id="rId2"/>
    <p:sldLayoutId id="2147483747" r:id="rId3"/>
    <p:sldLayoutId id="2147483740" r:id="rId4"/>
    <p:sldLayoutId id="2147483741" r:id="rId5"/>
    <p:sldLayoutId id="2147483742" r:id="rId6"/>
    <p:sldLayoutId id="2147483748" r:id="rId7"/>
    <p:sldLayoutId id="2147483749" r:id="rId8"/>
    <p:sldLayoutId id="2147483750" r:id="rId9"/>
    <p:sldLayoutId id="2147483743" r:id="rId10"/>
    <p:sldLayoutId id="2147483751" r:id="rId11"/>
    <p:sldLayoutId id="2147483744" r:id="rId12"/>
    <p:sldLayoutId id="2147483745"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tmplLst>
          <p:tmpl lvl="1">
            <p:tnLst>
              <p:par>
                <p:cTn presetID="1" presetClass="entr" presetSubtype="0" fill="hold" nodeType="click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500" b="1" kern="1200">
          <a:solidFill>
            <a:srgbClr val="347FD8"/>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2pPr>
      <a:lvl3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3pPr>
      <a:lvl4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4pPr>
      <a:lvl5pPr algn="l" rtl="0" eaLnBrk="0" fontAlgn="base" hangingPunct="0">
        <a:spcBef>
          <a:spcPct val="0"/>
        </a:spcBef>
        <a:spcAft>
          <a:spcPct val="0"/>
        </a:spcAft>
        <a:defRPr sz="4500" b="1">
          <a:solidFill>
            <a:srgbClr val="347FD8"/>
          </a:solidFill>
          <a:latin typeface="Calibri" pitchFamily="-112"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4500" b="1">
          <a:solidFill>
            <a:srgbClr val="347FD8"/>
          </a:solidFill>
          <a:latin typeface="Corbel" pitchFamily="34" charset="0"/>
        </a:defRPr>
      </a:lvl6pPr>
      <a:lvl7pPr marL="914400" algn="l" rtl="0" eaLnBrk="1" fontAlgn="base" hangingPunct="1">
        <a:spcBef>
          <a:spcPct val="0"/>
        </a:spcBef>
        <a:spcAft>
          <a:spcPct val="0"/>
        </a:spcAft>
        <a:defRPr sz="4500" b="1">
          <a:solidFill>
            <a:srgbClr val="347FD8"/>
          </a:solidFill>
          <a:latin typeface="Corbel" pitchFamily="34" charset="0"/>
        </a:defRPr>
      </a:lvl7pPr>
      <a:lvl8pPr marL="1371600" algn="l" rtl="0" eaLnBrk="1" fontAlgn="base" hangingPunct="1">
        <a:spcBef>
          <a:spcPct val="0"/>
        </a:spcBef>
        <a:spcAft>
          <a:spcPct val="0"/>
        </a:spcAft>
        <a:defRPr sz="4500" b="1">
          <a:solidFill>
            <a:srgbClr val="347FD8"/>
          </a:solidFill>
          <a:latin typeface="Corbel" pitchFamily="34" charset="0"/>
        </a:defRPr>
      </a:lvl8pPr>
      <a:lvl9pPr marL="1828800" algn="l" rtl="0" eaLnBrk="1" fontAlgn="base" hangingPunct="1">
        <a:spcBef>
          <a:spcPct val="0"/>
        </a:spcBef>
        <a:spcAft>
          <a:spcPct val="0"/>
        </a:spcAft>
        <a:defRPr sz="4500" b="1">
          <a:solidFill>
            <a:srgbClr val="347FD8"/>
          </a:solidFill>
          <a:latin typeface="Corbel" pitchFamily="34" charset="0"/>
        </a:defRPr>
      </a:lvl9pPr>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S PGothic" panose="020B0600070205080204" pitchFamily="34" charset="-128"/>
          <a:cs typeface="ＭＳ Ｐゴシック" charset="-128"/>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S PGothic" panose="020B0600070205080204" pitchFamily="34" charset="-128"/>
          <a:cs typeface="+mn-cs"/>
        </a:defRPr>
      </a:lvl2pPr>
      <a:lvl3pPr marL="995363" indent="-228600" algn="l" rtl="0" eaLnBrk="0" fontAlgn="base" hangingPunct="0">
        <a:spcBef>
          <a:spcPct val="20000"/>
        </a:spcBef>
        <a:spcAft>
          <a:spcPct val="0"/>
        </a:spcAft>
        <a:buClr>
          <a:srgbClr val="9BBB59"/>
        </a:buClr>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216025" indent="-182563" algn="l" rtl="0" eaLnBrk="0" fontAlgn="base" hangingPunct="0">
        <a:spcBef>
          <a:spcPct val="20000"/>
        </a:spcBef>
        <a:spcAft>
          <a:spcPct val="0"/>
        </a:spcAft>
        <a:buClr>
          <a:srgbClr val="8064A2"/>
        </a:buClr>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1425575" indent="-182563" algn="l" rtl="0" eaLnBrk="0" fontAlgn="base" hangingPunct="0">
        <a:spcBef>
          <a:spcPct val="20000"/>
        </a:spcBef>
        <a:spcAft>
          <a:spcPct val="0"/>
        </a:spcAft>
        <a:buClr>
          <a:srgbClr val="4BACC6"/>
        </a:buClr>
        <a:buFont typeface="Wingdings 3" panose="05040102010807070707" pitchFamily="18" charset="2"/>
        <a:buChar char=""/>
        <a:defRPr lang="en-US" sz="2000" kern="1200">
          <a:solidFill>
            <a:schemeClr val="tx1"/>
          </a:solidFill>
          <a:latin typeface="+mn-lt"/>
          <a:ea typeface="MS PGothic" panose="020B0600070205080204" pitchFamily="34" charset="-128"/>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video" Target="file:///\\hdwa\dfs\users\smahs\rph\home\he23853\MOV00771.M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99034C6-C8C8-4452-B670-601B14D7436F}"/>
              </a:ext>
            </a:extLst>
          </p:cNvPr>
          <p:cNvSpPr>
            <a:spLocks noGrp="1" noChangeArrowheads="1"/>
          </p:cNvSpPr>
          <p:nvPr>
            <p:ph type="ctrTitle"/>
          </p:nvPr>
        </p:nvSpPr>
        <p:spPr/>
        <p:txBody>
          <a:bodyPr rtlCol="0">
            <a:scene3d>
              <a:camera prst="orthographicFront"/>
              <a:lightRig rig="threePt" dir="t">
                <a:rot lat="0" lon="0" rev="4800000"/>
              </a:lightRig>
            </a:scene3d>
          </a:bodyPr>
          <a:lstStyle/>
          <a:p>
            <a:pPr algn="ctr" eaLnBrk="1" hangingPunct="1">
              <a:defRPr/>
            </a:pPr>
            <a:r>
              <a:rPr lang="en-US" dirty="0">
                <a:solidFill>
                  <a:schemeClr val="bg2"/>
                </a:solidFill>
                <a:ea typeface="ＭＳ Ｐゴシック" pitchFamily="-112" charset="-128"/>
                <a:cs typeface="ＭＳ Ｐゴシック" pitchFamily="-112" charset="-128"/>
              </a:rPr>
              <a:t>BASIC Mechanical Ventilation</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5" name="Object 2">
            <a:extLst>
              <a:ext uri="{FF2B5EF4-FFF2-40B4-BE49-F238E27FC236}">
                <a16:creationId xmlns:a16="http://schemas.microsoft.com/office/drawing/2014/main" id="{DAA40752-07EB-427D-AB01-BB6FE2B0B6F5}"/>
              </a:ext>
            </a:extLst>
          </p:cNvPr>
          <p:cNvGraphicFramePr>
            <a:graphicFrameLocks noChangeAspect="1"/>
          </p:cNvGraphicFramePr>
          <p:nvPr/>
        </p:nvGraphicFramePr>
        <p:xfrm>
          <a:off x="762000" y="1628775"/>
          <a:ext cx="8382000" cy="5343525"/>
        </p:xfrm>
        <a:graphic>
          <a:graphicData uri="http://schemas.openxmlformats.org/presentationml/2006/ole">
            <mc:AlternateContent xmlns:mc="http://schemas.openxmlformats.org/markup-compatibility/2006">
              <mc:Choice xmlns:v="urn:schemas-microsoft-com:vml" Requires="v">
                <p:oleObj spid="_x0000_s21512" name="Flash Document" r:id="rId3" imgW="6251040" imgH="4464000" progId="Flash.Movie">
                  <p:embed/>
                </p:oleObj>
              </mc:Choice>
              <mc:Fallback>
                <p:oleObj name="Flash Document" r:id="rId3" imgW="6251040" imgH="4464000" progId="Flash.Movi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0739"/>
                      <a:stretch>
                        <a:fillRect/>
                      </a:stretch>
                    </p:blipFill>
                    <p:spPr bwMode="auto">
                      <a:xfrm>
                        <a:off x="762000" y="1628775"/>
                        <a:ext cx="83820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2291" name="Rectangle 3">
            <a:extLst>
              <a:ext uri="{FF2B5EF4-FFF2-40B4-BE49-F238E27FC236}">
                <a16:creationId xmlns:a16="http://schemas.microsoft.com/office/drawing/2014/main" id="{6468D69A-E85A-4129-9901-364EC6A8804B}"/>
              </a:ext>
            </a:extLst>
          </p:cNvPr>
          <p:cNvSpPr>
            <a:spLocks noGrp="1" noChangeArrowheads="1"/>
          </p:cNvSpPr>
          <p:nvPr>
            <p:ph type="title"/>
          </p:nvPr>
        </p:nvSpPr>
        <p:spPr>
          <a:xfrm>
            <a:off x="457200" y="274638"/>
            <a:ext cx="8229600" cy="993775"/>
          </a:xfrm>
        </p:spPr>
        <p:txBody>
          <a:bodyPr/>
          <a:lstStyle/>
          <a:p>
            <a:pPr eaLnBrk="1" hangingPunct="1">
              <a:defRPr/>
            </a:pPr>
            <a:r>
              <a:rPr lang="en-US" sz="4800" dirty="0">
                <a:ea typeface="ＭＳ Ｐゴシック" charset="-128"/>
              </a:rPr>
              <a:t>Set the ventilator…..</a:t>
            </a:r>
            <a:endParaRPr lang="en-US" dirty="0">
              <a:solidFill>
                <a:srgbClr val="800080"/>
              </a:solidFill>
              <a:ea typeface="ＭＳ Ｐゴシック" charset="-128"/>
              <a:cs typeface="+mj-cs"/>
            </a:endParaRPr>
          </a:p>
        </p:txBody>
      </p:sp>
      <p:sp>
        <p:nvSpPr>
          <p:cNvPr id="12292" name="Rectangle 4">
            <a:extLst>
              <a:ext uri="{FF2B5EF4-FFF2-40B4-BE49-F238E27FC236}">
                <a16:creationId xmlns:a16="http://schemas.microsoft.com/office/drawing/2014/main" id="{E2351859-0233-4373-AA0D-01050CAD0F77}"/>
              </a:ext>
            </a:extLst>
          </p:cNvPr>
          <p:cNvSpPr>
            <a:spLocks noGrp="1" noChangeArrowheads="1"/>
          </p:cNvSpPr>
          <p:nvPr>
            <p:ph idx="1"/>
          </p:nvPr>
        </p:nvSpPr>
        <p:spPr>
          <a:xfrm>
            <a:off x="395288" y="1412875"/>
            <a:ext cx="6913562" cy="2879725"/>
          </a:xfrm>
        </p:spPr>
        <p:txBody>
          <a:bodyPr/>
          <a:lstStyle/>
          <a:p>
            <a:pPr eaLnBrk="1" hangingPunct="1">
              <a:buFont typeface="Wingdings 2" charset="0"/>
              <a:buChar char=""/>
              <a:defRPr/>
            </a:pPr>
            <a:r>
              <a:rPr lang="en-US" dirty="0">
                <a:ea typeface="ＭＳ Ｐゴシック" charset="-128"/>
                <a:cs typeface="+mn-cs"/>
              </a:rPr>
              <a:t>What are the priorities? </a:t>
            </a:r>
            <a:r>
              <a:rPr lang="en-US" sz="1600" dirty="0">
                <a:ea typeface="ＭＳ Ｐゴシック" charset="-128"/>
                <a:cs typeface="+mn-cs"/>
              </a:rPr>
              <a:t>(</a:t>
            </a:r>
            <a:r>
              <a:rPr lang="en-US" sz="1400" dirty="0">
                <a:ea typeface="ＭＳ Ｐゴシック" charset="-128"/>
                <a:cs typeface="+mn-cs"/>
              </a:rPr>
              <a:t>34 year old 60 kg female, isolated severe head injury, </a:t>
            </a:r>
            <a:r>
              <a:rPr lang="en-US" sz="1400" dirty="0" err="1">
                <a:ea typeface="ＭＳ Ｐゴシック" charset="-128"/>
                <a:cs typeface="+mn-cs"/>
              </a:rPr>
              <a:t>Paralysed</a:t>
            </a:r>
            <a:r>
              <a:rPr lang="en-US" sz="1400" dirty="0">
                <a:ea typeface="ＭＳ Ｐゴシック" charset="-128"/>
                <a:cs typeface="+mn-cs"/>
              </a:rPr>
              <a:t> and sedated)</a:t>
            </a:r>
          </a:p>
          <a:p>
            <a:pPr eaLnBrk="1" hangingPunct="1">
              <a:buFont typeface="Wingdings 2" charset="0"/>
              <a:buChar char=""/>
              <a:defRPr/>
            </a:pPr>
            <a:r>
              <a:rPr lang="en-US" dirty="0" err="1">
                <a:ea typeface="ＭＳ Ｐゴシック" charset="-128"/>
                <a:cs typeface="+mn-cs"/>
              </a:rPr>
              <a:t>Tv</a:t>
            </a:r>
            <a:r>
              <a:rPr lang="en-US" dirty="0">
                <a:ea typeface="ＭＳ Ｐゴシック" charset="-128"/>
                <a:cs typeface="+mn-cs"/>
              </a:rPr>
              <a:t>, Rate (f), F</a:t>
            </a:r>
            <a:r>
              <a:rPr lang="en-US" sz="2400" dirty="0">
                <a:ea typeface="ＭＳ Ｐゴシック" charset="-128"/>
                <a:cs typeface="+mn-cs"/>
              </a:rPr>
              <a:t>i</a:t>
            </a:r>
            <a:r>
              <a:rPr lang="en-US" dirty="0">
                <a:ea typeface="ＭＳ Ｐゴシック" charset="-128"/>
                <a:cs typeface="+mn-cs"/>
              </a:rPr>
              <a:t>O</a:t>
            </a:r>
            <a:r>
              <a:rPr lang="en-US" sz="1000" dirty="0">
                <a:ea typeface="ＭＳ Ｐゴシック" charset="-128"/>
                <a:cs typeface="+mn-cs"/>
              </a:rPr>
              <a:t>2</a:t>
            </a:r>
            <a:r>
              <a:rPr lang="en-US" dirty="0">
                <a:ea typeface="ＭＳ Ｐゴシック" charset="-128"/>
                <a:cs typeface="+mn-cs"/>
              </a:rPr>
              <a:t>, pressure           support (cmH</a:t>
            </a:r>
            <a:r>
              <a:rPr lang="en-US" sz="1000" dirty="0">
                <a:ea typeface="ＭＳ Ｐゴシック" charset="-128"/>
                <a:cs typeface="+mn-cs"/>
              </a:rPr>
              <a:t>2</a:t>
            </a:r>
            <a:r>
              <a:rPr lang="en-US" dirty="0">
                <a:ea typeface="ＭＳ Ｐゴシック" charset="-128"/>
                <a:cs typeface="+mn-cs"/>
              </a:rPr>
              <a:t>O),PEEP</a:t>
            </a:r>
          </a:p>
          <a:p>
            <a:pPr eaLnBrk="1" hangingPunct="1">
              <a:buFont typeface="Wingdings 2" charset="0"/>
              <a:buChar char=""/>
              <a:defRPr/>
            </a:pPr>
            <a:endParaRPr lang="en-US" dirty="0">
              <a:ea typeface="ＭＳ Ｐゴシック" charset="-128"/>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a:extLst>
              <a:ext uri="{FF2B5EF4-FFF2-40B4-BE49-F238E27FC236}">
                <a16:creationId xmlns:a16="http://schemas.microsoft.com/office/drawing/2014/main" id="{8FE6E848-3BA7-44D7-B5A9-E4AE2C8050B4}"/>
              </a:ext>
            </a:extLst>
          </p:cNvPr>
          <p:cNvSpPr>
            <a:spLocks noChangeShapeType="1"/>
          </p:cNvSpPr>
          <p:nvPr/>
        </p:nvSpPr>
        <p:spPr bwMode="auto">
          <a:xfrm>
            <a:off x="33338" y="4114800"/>
            <a:ext cx="904081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195" name="Arc 3" descr="Light downward diagonal">
            <a:extLst>
              <a:ext uri="{FF2B5EF4-FFF2-40B4-BE49-F238E27FC236}">
                <a16:creationId xmlns:a16="http://schemas.microsoft.com/office/drawing/2014/main" id="{BAF181D3-A65A-43C0-9E90-EC80EB6CCAB8}"/>
              </a:ext>
            </a:extLst>
          </p:cNvPr>
          <p:cNvSpPr>
            <a:spLocks/>
          </p:cNvSpPr>
          <p:nvPr/>
        </p:nvSpPr>
        <p:spPr bwMode="auto">
          <a:xfrm>
            <a:off x="2058988" y="2058988"/>
            <a:ext cx="812800" cy="2057400"/>
          </a:xfrm>
          <a:custGeom>
            <a:avLst/>
            <a:gdLst>
              <a:gd name="T0" fmla="*/ 0 w 21600"/>
              <a:gd name="T1" fmla="*/ 2057400 h 21600"/>
              <a:gd name="T2" fmla="*/ 811370 w 21600"/>
              <a:gd name="T3" fmla="*/ 0 h 21600"/>
              <a:gd name="T4" fmla="*/ 812800 w 21600"/>
              <a:gd name="T5" fmla="*/ 2057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85"/>
                  <a:pt x="9647" y="20"/>
                  <a:pt x="21562" y="0"/>
                </a:cubicBezTo>
              </a:path>
              <a:path w="21600" h="21600" stroke="0" extrusionOk="0">
                <a:moveTo>
                  <a:pt x="-1" y="21599"/>
                </a:moveTo>
                <a:cubicBezTo>
                  <a:pt x="-1" y="9685"/>
                  <a:pt x="9647" y="20"/>
                  <a:pt x="21562" y="0"/>
                </a:cubicBezTo>
                <a:lnTo>
                  <a:pt x="21600" y="21600"/>
                </a:lnTo>
                <a:lnTo>
                  <a:pt x="-1" y="21599"/>
                </a:lnTo>
                <a:close/>
              </a:path>
            </a:pathLst>
          </a:custGeom>
          <a:pattFill prst="ltDnDiag">
            <a:fgClr>
              <a:schemeClr val="tx2"/>
            </a:fgClr>
            <a:bgClr>
              <a:schemeClr val="bg1"/>
            </a:bgClr>
          </a:pattFill>
          <a:ln w="38100" cap="rnd">
            <a:solidFill>
              <a:srgbClr val="9A051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8196" name="Arc 4">
            <a:extLst>
              <a:ext uri="{FF2B5EF4-FFF2-40B4-BE49-F238E27FC236}">
                <a16:creationId xmlns:a16="http://schemas.microsoft.com/office/drawing/2014/main" id="{7222CC10-928E-4822-A2AE-B044C11AAFE6}"/>
              </a:ext>
            </a:extLst>
          </p:cNvPr>
          <p:cNvSpPr>
            <a:spLocks/>
          </p:cNvSpPr>
          <p:nvPr/>
        </p:nvSpPr>
        <p:spPr bwMode="auto">
          <a:xfrm>
            <a:off x="2871788" y="2057400"/>
            <a:ext cx="1150937" cy="2057400"/>
          </a:xfrm>
          <a:custGeom>
            <a:avLst/>
            <a:gdLst>
              <a:gd name="T0" fmla="*/ 1150937 w 21600"/>
              <a:gd name="T1" fmla="*/ 2057400 h 21600"/>
              <a:gd name="T2" fmla="*/ 0 w 21600"/>
              <a:gd name="T3" fmla="*/ 0 h 21600"/>
              <a:gd name="T4" fmla="*/ 115093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8197" name="Arc 5" descr="Light downward diagonal">
            <a:extLst>
              <a:ext uri="{FF2B5EF4-FFF2-40B4-BE49-F238E27FC236}">
                <a16:creationId xmlns:a16="http://schemas.microsoft.com/office/drawing/2014/main" id="{103F2EA0-3366-40DB-A337-861BCF39A27B}"/>
              </a:ext>
            </a:extLst>
          </p:cNvPr>
          <p:cNvSpPr>
            <a:spLocks/>
          </p:cNvSpPr>
          <p:nvPr/>
        </p:nvSpPr>
        <p:spPr bwMode="auto">
          <a:xfrm>
            <a:off x="6402388" y="1982788"/>
            <a:ext cx="881062" cy="2133600"/>
          </a:xfrm>
          <a:custGeom>
            <a:avLst/>
            <a:gdLst>
              <a:gd name="T0" fmla="*/ 0 w 21600"/>
              <a:gd name="T1" fmla="*/ 2133600 h 21600"/>
              <a:gd name="T2" fmla="*/ 879634 w 21600"/>
              <a:gd name="T3" fmla="*/ 0 h 21600"/>
              <a:gd name="T4" fmla="*/ 881062 w 21600"/>
              <a:gd name="T5" fmla="*/ 2133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84"/>
                  <a:pt x="9649" y="19"/>
                  <a:pt x="21565" y="0"/>
                </a:cubicBezTo>
              </a:path>
              <a:path w="21600" h="21600" stroke="0" extrusionOk="0">
                <a:moveTo>
                  <a:pt x="-1" y="21599"/>
                </a:moveTo>
                <a:cubicBezTo>
                  <a:pt x="-1" y="9684"/>
                  <a:pt x="9649" y="19"/>
                  <a:pt x="21565" y="0"/>
                </a:cubicBezTo>
                <a:lnTo>
                  <a:pt x="21600" y="21600"/>
                </a:lnTo>
                <a:lnTo>
                  <a:pt x="-1" y="21599"/>
                </a:lnTo>
                <a:close/>
              </a:path>
            </a:pathLst>
          </a:custGeom>
          <a:pattFill prst="ltDnDiag">
            <a:fgClr>
              <a:schemeClr val="tx2"/>
            </a:fgClr>
            <a:bgClr>
              <a:schemeClr val="bg1"/>
            </a:bgClr>
          </a:pattFill>
          <a:ln w="38100" cap="rnd">
            <a:solidFill>
              <a:srgbClr val="9A051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8198" name="Arc 6">
            <a:extLst>
              <a:ext uri="{FF2B5EF4-FFF2-40B4-BE49-F238E27FC236}">
                <a16:creationId xmlns:a16="http://schemas.microsoft.com/office/drawing/2014/main" id="{E02D6531-784A-491F-A56B-EF48D19C1CC8}"/>
              </a:ext>
            </a:extLst>
          </p:cNvPr>
          <p:cNvSpPr>
            <a:spLocks/>
          </p:cNvSpPr>
          <p:nvPr/>
        </p:nvSpPr>
        <p:spPr bwMode="auto">
          <a:xfrm>
            <a:off x="7283450" y="1981200"/>
            <a:ext cx="1150938" cy="2133600"/>
          </a:xfrm>
          <a:custGeom>
            <a:avLst/>
            <a:gdLst>
              <a:gd name="T0" fmla="*/ 1150938 w 21600"/>
              <a:gd name="T1" fmla="*/ 2133600 h 21600"/>
              <a:gd name="T2" fmla="*/ 0 w 21600"/>
              <a:gd name="T3" fmla="*/ 0 h 21600"/>
              <a:gd name="T4" fmla="*/ 1150938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8199" name="Rectangle 7">
            <a:extLst>
              <a:ext uri="{FF2B5EF4-FFF2-40B4-BE49-F238E27FC236}">
                <a16:creationId xmlns:a16="http://schemas.microsoft.com/office/drawing/2014/main" id="{F000B13F-1144-48F6-BA48-140D213AE7D0}"/>
              </a:ext>
            </a:extLst>
          </p:cNvPr>
          <p:cNvSpPr>
            <a:spLocks noChangeArrowheads="1"/>
          </p:cNvSpPr>
          <p:nvPr/>
        </p:nvSpPr>
        <p:spPr bwMode="auto">
          <a:xfrm>
            <a:off x="1073150" y="2444750"/>
            <a:ext cx="977900" cy="2197100"/>
          </a:xfrm>
          <a:prstGeom prst="rect">
            <a:avLst/>
          </a:prstGeom>
          <a:noFill/>
          <a:ln w="12700">
            <a:solidFill>
              <a:schemeClr val="tx2"/>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00" name="Rectangle 8">
            <a:extLst>
              <a:ext uri="{FF2B5EF4-FFF2-40B4-BE49-F238E27FC236}">
                <a16:creationId xmlns:a16="http://schemas.microsoft.com/office/drawing/2014/main" id="{DBD856CF-D1D6-43E1-928C-607ABFC80768}"/>
              </a:ext>
            </a:extLst>
          </p:cNvPr>
          <p:cNvSpPr>
            <a:spLocks noChangeArrowheads="1"/>
          </p:cNvSpPr>
          <p:nvPr/>
        </p:nvSpPr>
        <p:spPr bwMode="auto">
          <a:xfrm>
            <a:off x="6026150" y="2444750"/>
            <a:ext cx="977900" cy="2197100"/>
          </a:xfrm>
          <a:prstGeom prst="rect">
            <a:avLst/>
          </a:prstGeom>
          <a:noFill/>
          <a:ln w="12700">
            <a:solidFill>
              <a:schemeClr val="tx2"/>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01" name="Freeform 9">
            <a:extLst>
              <a:ext uri="{FF2B5EF4-FFF2-40B4-BE49-F238E27FC236}">
                <a16:creationId xmlns:a16="http://schemas.microsoft.com/office/drawing/2014/main" id="{E25B360A-114C-482E-9C80-F3179B963080}"/>
              </a:ext>
            </a:extLst>
          </p:cNvPr>
          <p:cNvSpPr>
            <a:spLocks/>
          </p:cNvSpPr>
          <p:nvPr/>
        </p:nvSpPr>
        <p:spPr bwMode="auto">
          <a:xfrm>
            <a:off x="3886200" y="4114800"/>
            <a:ext cx="327025" cy="138113"/>
          </a:xfrm>
          <a:custGeom>
            <a:avLst/>
            <a:gdLst>
              <a:gd name="T0" fmla="*/ 0 w 232"/>
              <a:gd name="T1" fmla="*/ 0 h 87"/>
              <a:gd name="T2" fmla="*/ 64841 w 232"/>
              <a:gd name="T3" fmla="*/ 20638 h 87"/>
              <a:gd name="T4" fmla="*/ 93033 w 232"/>
              <a:gd name="T5" fmla="*/ 50800 h 87"/>
              <a:gd name="T6" fmla="*/ 121225 w 232"/>
              <a:gd name="T7" fmla="*/ 93663 h 87"/>
              <a:gd name="T8" fmla="*/ 152236 w 232"/>
              <a:gd name="T9" fmla="*/ 122238 h 87"/>
              <a:gd name="T10" fmla="*/ 194523 w 232"/>
              <a:gd name="T11" fmla="*/ 136525 h 87"/>
              <a:gd name="T12" fmla="*/ 238221 w 232"/>
              <a:gd name="T13" fmla="*/ 136525 h 87"/>
              <a:gd name="T14" fmla="*/ 280509 w 232"/>
              <a:gd name="T15" fmla="*/ 136525 h 87"/>
              <a:gd name="T16" fmla="*/ 296014 w 232"/>
              <a:gd name="T17" fmla="*/ 93663 h 87"/>
              <a:gd name="T18" fmla="*/ 310110 w 232"/>
              <a:gd name="T19" fmla="*/ 50800 h 87"/>
              <a:gd name="T20" fmla="*/ 325615 w 232"/>
              <a:gd name="T21" fmla="*/ 20638 h 87"/>
              <a:gd name="T22" fmla="*/ 304472 w 232"/>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2" h="87">
                <a:moveTo>
                  <a:pt x="0" y="0"/>
                </a:moveTo>
                <a:lnTo>
                  <a:pt x="46" y="13"/>
                </a:lnTo>
                <a:lnTo>
                  <a:pt x="66" y="32"/>
                </a:lnTo>
                <a:lnTo>
                  <a:pt x="86" y="59"/>
                </a:lnTo>
                <a:lnTo>
                  <a:pt x="108" y="77"/>
                </a:lnTo>
                <a:lnTo>
                  <a:pt x="138" y="86"/>
                </a:lnTo>
                <a:lnTo>
                  <a:pt x="169" y="86"/>
                </a:lnTo>
                <a:lnTo>
                  <a:pt x="199" y="86"/>
                </a:lnTo>
                <a:lnTo>
                  <a:pt x="210" y="59"/>
                </a:lnTo>
                <a:lnTo>
                  <a:pt x="220" y="32"/>
                </a:lnTo>
                <a:lnTo>
                  <a:pt x="231" y="13"/>
                </a:lnTo>
                <a:lnTo>
                  <a:pt x="216" y="0"/>
                </a:lnTo>
              </a:path>
            </a:pathLst>
          </a:custGeom>
          <a:solidFill>
            <a:srgbClr val="88FFF4"/>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8202" name="Freeform 10">
            <a:extLst>
              <a:ext uri="{FF2B5EF4-FFF2-40B4-BE49-F238E27FC236}">
                <a16:creationId xmlns:a16="http://schemas.microsoft.com/office/drawing/2014/main" id="{1A6FD2D8-B283-4023-ABAD-0F5B4F2C46DE}"/>
              </a:ext>
            </a:extLst>
          </p:cNvPr>
          <p:cNvSpPr>
            <a:spLocks/>
          </p:cNvSpPr>
          <p:nvPr/>
        </p:nvSpPr>
        <p:spPr bwMode="auto">
          <a:xfrm>
            <a:off x="4191000" y="3559175"/>
            <a:ext cx="763588" cy="557213"/>
          </a:xfrm>
          <a:custGeom>
            <a:avLst/>
            <a:gdLst>
              <a:gd name="T0" fmla="*/ 0 w 541"/>
              <a:gd name="T1" fmla="*/ 555625 h 351"/>
              <a:gd name="T2" fmla="*/ 33875 w 541"/>
              <a:gd name="T3" fmla="*/ 490538 h 351"/>
              <a:gd name="T4" fmla="*/ 47989 w 541"/>
              <a:gd name="T5" fmla="*/ 447675 h 351"/>
              <a:gd name="T6" fmla="*/ 47989 w 541"/>
              <a:gd name="T7" fmla="*/ 417513 h 351"/>
              <a:gd name="T8" fmla="*/ 63515 w 541"/>
              <a:gd name="T9" fmla="*/ 374650 h 351"/>
              <a:gd name="T10" fmla="*/ 77629 w 541"/>
              <a:gd name="T11" fmla="*/ 331788 h 351"/>
              <a:gd name="T12" fmla="*/ 91743 w 541"/>
              <a:gd name="T13" fmla="*/ 288925 h 351"/>
              <a:gd name="T14" fmla="*/ 105858 w 541"/>
              <a:gd name="T15" fmla="*/ 258763 h 351"/>
              <a:gd name="T16" fmla="*/ 134087 w 541"/>
              <a:gd name="T17" fmla="*/ 215900 h 351"/>
              <a:gd name="T18" fmla="*/ 165138 w 541"/>
              <a:gd name="T19" fmla="*/ 187325 h 351"/>
              <a:gd name="T20" fmla="*/ 179253 w 541"/>
              <a:gd name="T21" fmla="*/ 144463 h 351"/>
              <a:gd name="T22" fmla="*/ 207481 w 541"/>
              <a:gd name="T23" fmla="*/ 100013 h 351"/>
              <a:gd name="T24" fmla="*/ 249825 w 541"/>
              <a:gd name="T25" fmla="*/ 71438 h 351"/>
              <a:gd name="T26" fmla="*/ 279465 w 541"/>
              <a:gd name="T27" fmla="*/ 28575 h 351"/>
              <a:gd name="T28" fmla="*/ 309105 w 541"/>
              <a:gd name="T29" fmla="*/ 0 h 351"/>
              <a:gd name="T30" fmla="*/ 351448 w 541"/>
              <a:gd name="T31" fmla="*/ 0 h 351"/>
              <a:gd name="T32" fmla="*/ 395203 w 541"/>
              <a:gd name="T33" fmla="*/ 0 h 351"/>
              <a:gd name="T34" fmla="*/ 437546 w 541"/>
              <a:gd name="T35" fmla="*/ 28575 h 351"/>
              <a:gd name="T36" fmla="*/ 467186 w 541"/>
              <a:gd name="T37" fmla="*/ 57150 h 351"/>
              <a:gd name="T38" fmla="*/ 482712 w 541"/>
              <a:gd name="T39" fmla="*/ 100013 h 351"/>
              <a:gd name="T40" fmla="*/ 510941 w 541"/>
              <a:gd name="T41" fmla="*/ 130175 h 351"/>
              <a:gd name="T42" fmla="*/ 525055 w 541"/>
              <a:gd name="T43" fmla="*/ 173038 h 351"/>
              <a:gd name="T44" fmla="*/ 553284 w 541"/>
              <a:gd name="T45" fmla="*/ 215900 h 351"/>
              <a:gd name="T46" fmla="*/ 581512 w 541"/>
              <a:gd name="T47" fmla="*/ 258763 h 351"/>
              <a:gd name="T48" fmla="*/ 597038 w 541"/>
              <a:gd name="T49" fmla="*/ 288925 h 351"/>
              <a:gd name="T50" fmla="*/ 611153 w 541"/>
              <a:gd name="T51" fmla="*/ 331788 h 351"/>
              <a:gd name="T52" fmla="*/ 640793 w 541"/>
              <a:gd name="T53" fmla="*/ 374650 h 351"/>
              <a:gd name="T54" fmla="*/ 654907 w 541"/>
              <a:gd name="T55" fmla="*/ 417513 h 351"/>
              <a:gd name="T56" fmla="*/ 683136 w 541"/>
              <a:gd name="T57" fmla="*/ 447675 h 351"/>
              <a:gd name="T58" fmla="*/ 698662 w 541"/>
              <a:gd name="T59" fmla="*/ 490538 h 351"/>
              <a:gd name="T60" fmla="*/ 712776 w 541"/>
              <a:gd name="T61" fmla="*/ 533400 h 351"/>
              <a:gd name="T62" fmla="*/ 762177 w 541"/>
              <a:gd name="T63" fmla="*/ 555625 h 3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1" h="351">
                <a:moveTo>
                  <a:pt x="0" y="350"/>
                </a:moveTo>
                <a:lnTo>
                  <a:pt x="24" y="309"/>
                </a:lnTo>
                <a:lnTo>
                  <a:pt x="34" y="282"/>
                </a:lnTo>
                <a:lnTo>
                  <a:pt x="34" y="263"/>
                </a:lnTo>
                <a:lnTo>
                  <a:pt x="45" y="236"/>
                </a:lnTo>
                <a:lnTo>
                  <a:pt x="55" y="209"/>
                </a:lnTo>
                <a:lnTo>
                  <a:pt x="65" y="182"/>
                </a:lnTo>
                <a:lnTo>
                  <a:pt x="75" y="163"/>
                </a:lnTo>
                <a:lnTo>
                  <a:pt x="95" y="136"/>
                </a:lnTo>
                <a:lnTo>
                  <a:pt x="117" y="118"/>
                </a:lnTo>
                <a:lnTo>
                  <a:pt x="127" y="91"/>
                </a:lnTo>
                <a:lnTo>
                  <a:pt x="147" y="63"/>
                </a:lnTo>
                <a:lnTo>
                  <a:pt x="177" y="45"/>
                </a:lnTo>
                <a:lnTo>
                  <a:pt x="198" y="18"/>
                </a:lnTo>
                <a:lnTo>
                  <a:pt x="219" y="0"/>
                </a:lnTo>
                <a:lnTo>
                  <a:pt x="249" y="0"/>
                </a:lnTo>
                <a:lnTo>
                  <a:pt x="280" y="0"/>
                </a:lnTo>
                <a:lnTo>
                  <a:pt x="310" y="18"/>
                </a:lnTo>
                <a:lnTo>
                  <a:pt x="331" y="36"/>
                </a:lnTo>
                <a:lnTo>
                  <a:pt x="342" y="63"/>
                </a:lnTo>
                <a:lnTo>
                  <a:pt x="362" y="82"/>
                </a:lnTo>
                <a:lnTo>
                  <a:pt x="372" y="109"/>
                </a:lnTo>
                <a:lnTo>
                  <a:pt x="392" y="136"/>
                </a:lnTo>
                <a:lnTo>
                  <a:pt x="412" y="163"/>
                </a:lnTo>
                <a:lnTo>
                  <a:pt x="423" y="182"/>
                </a:lnTo>
                <a:lnTo>
                  <a:pt x="433" y="209"/>
                </a:lnTo>
                <a:lnTo>
                  <a:pt x="454" y="236"/>
                </a:lnTo>
                <a:lnTo>
                  <a:pt x="464" y="263"/>
                </a:lnTo>
                <a:lnTo>
                  <a:pt x="484" y="282"/>
                </a:lnTo>
                <a:lnTo>
                  <a:pt x="495" y="309"/>
                </a:lnTo>
                <a:lnTo>
                  <a:pt x="505" y="336"/>
                </a:lnTo>
                <a:lnTo>
                  <a:pt x="540" y="350"/>
                </a:lnTo>
              </a:path>
            </a:pathLst>
          </a:custGeom>
          <a:solidFill>
            <a:schemeClr val="hlink"/>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8203" name="Freeform 11">
            <a:extLst>
              <a:ext uri="{FF2B5EF4-FFF2-40B4-BE49-F238E27FC236}">
                <a16:creationId xmlns:a16="http://schemas.microsoft.com/office/drawing/2014/main" id="{A01852BE-C610-47FC-8EFF-704CC5B747BA}"/>
              </a:ext>
            </a:extLst>
          </p:cNvPr>
          <p:cNvSpPr>
            <a:spLocks/>
          </p:cNvSpPr>
          <p:nvPr/>
        </p:nvSpPr>
        <p:spPr bwMode="auto">
          <a:xfrm>
            <a:off x="5029200" y="4114800"/>
            <a:ext cx="309563" cy="180975"/>
          </a:xfrm>
          <a:custGeom>
            <a:avLst/>
            <a:gdLst>
              <a:gd name="T0" fmla="*/ 0 w 219"/>
              <a:gd name="T1" fmla="*/ 0 h 114"/>
              <a:gd name="T2" fmla="*/ 60782 w 219"/>
              <a:gd name="T3" fmla="*/ 50800 h 114"/>
              <a:gd name="T4" fmla="*/ 106015 w 219"/>
              <a:gd name="T5" fmla="*/ 93663 h 114"/>
              <a:gd name="T6" fmla="*/ 120150 w 219"/>
              <a:gd name="T7" fmla="*/ 136525 h 114"/>
              <a:gd name="T8" fmla="*/ 162556 w 219"/>
              <a:gd name="T9" fmla="*/ 150813 h 114"/>
              <a:gd name="T10" fmla="*/ 206375 w 219"/>
              <a:gd name="T11" fmla="*/ 179388 h 114"/>
              <a:gd name="T12" fmla="*/ 248781 w 219"/>
              <a:gd name="T13" fmla="*/ 165100 h 114"/>
              <a:gd name="T14" fmla="*/ 278465 w 219"/>
              <a:gd name="T15" fmla="*/ 122238 h 114"/>
              <a:gd name="T16" fmla="*/ 292601 w 219"/>
              <a:gd name="T17" fmla="*/ 79375 h 114"/>
              <a:gd name="T18" fmla="*/ 303909 w 219"/>
              <a:gd name="T19" fmla="*/ 0 h 114"/>
              <a:gd name="T20" fmla="*/ 308149 w 219"/>
              <a:gd name="T21" fmla="*/ 34925 h 1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 h="114">
                <a:moveTo>
                  <a:pt x="0" y="0"/>
                </a:moveTo>
                <a:lnTo>
                  <a:pt x="43" y="32"/>
                </a:lnTo>
                <a:lnTo>
                  <a:pt x="75" y="59"/>
                </a:lnTo>
                <a:lnTo>
                  <a:pt x="85" y="86"/>
                </a:lnTo>
                <a:lnTo>
                  <a:pt x="115" y="95"/>
                </a:lnTo>
                <a:lnTo>
                  <a:pt x="146" y="113"/>
                </a:lnTo>
                <a:lnTo>
                  <a:pt x="176" y="104"/>
                </a:lnTo>
                <a:lnTo>
                  <a:pt x="197" y="77"/>
                </a:lnTo>
                <a:lnTo>
                  <a:pt x="207" y="50"/>
                </a:lnTo>
                <a:lnTo>
                  <a:pt x="215" y="0"/>
                </a:lnTo>
                <a:lnTo>
                  <a:pt x="218" y="22"/>
                </a:lnTo>
              </a:path>
            </a:pathLst>
          </a:custGeom>
          <a:solidFill>
            <a:srgbClr val="88FFF4"/>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8204" name="Freeform 12">
            <a:extLst>
              <a:ext uri="{FF2B5EF4-FFF2-40B4-BE49-F238E27FC236}">
                <a16:creationId xmlns:a16="http://schemas.microsoft.com/office/drawing/2014/main" id="{33EE2477-2FEB-449F-B4D7-6079E8358BC9}"/>
              </a:ext>
            </a:extLst>
          </p:cNvPr>
          <p:cNvSpPr>
            <a:spLocks/>
          </p:cNvSpPr>
          <p:nvPr/>
        </p:nvSpPr>
        <p:spPr bwMode="auto">
          <a:xfrm>
            <a:off x="5334000" y="3559175"/>
            <a:ext cx="763588" cy="557213"/>
          </a:xfrm>
          <a:custGeom>
            <a:avLst/>
            <a:gdLst>
              <a:gd name="T0" fmla="*/ 0 w 541"/>
              <a:gd name="T1" fmla="*/ 555625 h 351"/>
              <a:gd name="T2" fmla="*/ 33875 w 541"/>
              <a:gd name="T3" fmla="*/ 490538 h 351"/>
              <a:gd name="T4" fmla="*/ 47989 w 541"/>
              <a:gd name="T5" fmla="*/ 447675 h 351"/>
              <a:gd name="T6" fmla="*/ 47989 w 541"/>
              <a:gd name="T7" fmla="*/ 417513 h 351"/>
              <a:gd name="T8" fmla="*/ 63515 w 541"/>
              <a:gd name="T9" fmla="*/ 374650 h 351"/>
              <a:gd name="T10" fmla="*/ 77629 w 541"/>
              <a:gd name="T11" fmla="*/ 331788 h 351"/>
              <a:gd name="T12" fmla="*/ 91743 w 541"/>
              <a:gd name="T13" fmla="*/ 288925 h 351"/>
              <a:gd name="T14" fmla="*/ 105858 w 541"/>
              <a:gd name="T15" fmla="*/ 258763 h 351"/>
              <a:gd name="T16" fmla="*/ 134087 w 541"/>
              <a:gd name="T17" fmla="*/ 215900 h 351"/>
              <a:gd name="T18" fmla="*/ 165138 w 541"/>
              <a:gd name="T19" fmla="*/ 187325 h 351"/>
              <a:gd name="T20" fmla="*/ 179253 w 541"/>
              <a:gd name="T21" fmla="*/ 144463 h 351"/>
              <a:gd name="T22" fmla="*/ 207481 w 541"/>
              <a:gd name="T23" fmla="*/ 100013 h 351"/>
              <a:gd name="T24" fmla="*/ 249825 w 541"/>
              <a:gd name="T25" fmla="*/ 71438 h 351"/>
              <a:gd name="T26" fmla="*/ 279465 w 541"/>
              <a:gd name="T27" fmla="*/ 28575 h 351"/>
              <a:gd name="T28" fmla="*/ 309105 w 541"/>
              <a:gd name="T29" fmla="*/ 0 h 351"/>
              <a:gd name="T30" fmla="*/ 351448 w 541"/>
              <a:gd name="T31" fmla="*/ 0 h 351"/>
              <a:gd name="T32" fmla="*/ 395203 w 541"/>
              <a:gd name="T33" fmla="*/ 0 h 351"/>
              <a:gd name="T34" fmla="*/ 437546 w 541"/>
              <a:gd name="T35" fmla="*/ 28575 h 351"/>
              <a:gd name="T36" fmla="*/ 467186 w 541"/>
              <a:gd name="T37" fmla="*/ 57150 h 351"/>
              <a:gd name="T38" fmla="*/ 482712 w 541"/>
              <a:gd name="T39" fmla="*/ 100013 h 351"/>
              <a:gd name="T40" fmla="*/ 510941 w 541"/>
              <a:gd name="T41" fmla="*/ 130175 h 351"/>
              <a:gd name="T42" fmla="*/ 525055 w 541"/>
              <a:gd name="T43" fmla="*/ 173038 h 351"/>
              <a:gd name="T44" fmla="*/ 553284 w 541"/>
              <a:gd name="T45" fmla="*/ 215900 h 351"/>
              <a:gd name="T46" fmla="*/ 581512 w 541"/>
              <a:gd name="T47" fmla="*/ 258763 h 351"/>
              <a:gd name="T48" fmla="*/ 597038 w 541"/>
              <a:gd name="T49" fmla="*/ 288925 h 351"/>
              <a:gd name="T50" fmla="*/ 611153 w 541"/>
              <a:gd name="T51" fmla="*/ 331788 h 351"/>
              <a:gd name="T52" fmla="*/ 640793 w 541"/>
              <a:gd name="T53" fmla="*/ 374650 h 351"/>
              <a:gd name="T54" fmla="*/ 654907 w 541"/>
              <a:gd name="T55" fmla="*/ 417513 h 351"/>
              <a:gd name="T56" fmla="*/ 683136 w 541"/>
              <a:gd name="T57" fmla="*/ 447675 h 351"/>
              <a:gd name="T58" fmla="*/ 698662 w 541"/>
              <a:gd name="T59" fmla="*/ 490538 h 351"/>
              <a:gd name="T60" fmla="*/ 712776 w 541"/>
              <a:gd name="T61" fmla="*/ 533400 h 351"/>
              <a:gd name="T62" fmla="*/ 762177 w 541"/>
              <a:gd name="T63" fmla="*/ 555625 h 3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1" h="351">
                <a:moveTo>
                  <a:pt x="0" y="350"/>
                </a:moveTo>
                <a:lnTo>
                  <a:pt x="24" y="309"/>
                </a:lnTo>
                <a:lnTo>
                  <a:pt x="34" y="282"/>
                </a:lnTo>
                <a:lnTo>
                  <a:pt x="34" y="263"/>
                </a:lnTo>
                <a:lnTo>
                  <a:pt x="45" y="236"/>
                </a:lnTo>
                <a:lnTo>
                  <a:pt x="55" y="209"/>
                </a:lnTo>
                <a:lnTo>
                  <a:pt x="65" y="182"/>
                </a:lnTo>
                <a:lnTo>
                  <a:pt x="75" y="163"/>
                </a:lnTo>
                <a:lnTo>
                  <a:pt x="95" y="136"/>
                </a:lnTo>
                <a:lnTo>
                  <a:pt x="117" y="118"/>
                </a:lnTo>
                <a:lnTo>
                  <a:pt x="127" y="91"/>
                </a:lnTo>
                <a:lnTo>
                  <a:pt x="147" y="63"/>
                </a:lnTo>
                <a:lnTo>
                  <a:pt x="177" y="45"/>
                </a:lnTo>
                <a:lnTo>
                  <a:pt x="198" y="18"/>
                </a:lnTo>
                <a:lnTo>
                  <a:pt x="219" y="0"/>
                </a:lnTo>
                <a:lnTo>
                  <a:pt x="249" y="0"/>
                </a:lnTo>
                <a:lnTo>
                  <a:pt x="280" y="0"/>
                </a:lnTo>
                <a:lnTo>
                  <a:pt x="310" y="18"/>
                </a:lnTo>
                <a:lnTo>
                  <a:pt x="331" y="36"/>
                </a:lnTo>
                <a:lnTo>
                  <a:pt x="342" y="63"/>
                </a:lnTo>
                <a:lnTo>
                  <a:pt x="362" y="82"/>
                </a:lnTo>
                <a:lnTo>
                  <a:pt x="372" y="109"/>
                </a:lnTo>
                <a:lnTo>
                  <a:pt x="392" y="136"/>
                </a:lnTo>
                <a:lnTo>
                  <a:pt x="412" y="163"/>
                </a:lnTo>
                <a:lnTo>
                  <a:pt x="423" y="182"/>
                </a:lnTo>
                <a:lnTo>
                  <a:pt x="433" y="209"/>
                </a:lnTo>
                <a:lnTo>
                  <a:pt x="454" y="236"/>
                </a:lnTo>
                <a:lnTo>
                  <a:pt x="464" y="263"/>
                </a:lnTo>
                <a:lnTo>
                  <a:pt x="484" y="282"/>
                </a:lnTo>
                <a:lnTo>
                  <a:pt x="495" y="309"/>
                </a:lnTo>
                <a:lnTo>
                  <a:pt x="505" y="336"/>
                </a:lnTo>
                <a:lnTo>
                  <a:pt x="540" y="350"/>
                </a:lnTo>
              </a:path>
            </a:pathLst>
          </a:custGeom>
          <a:solidFill>
            <a:schemeClr val="hlink"/>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8205" name="Freeform 13">
            <a:extLst>
              <a:ext uri="{FF2B5EF4-FFF2-40B4-BE49-F238E27FC236}">
                <a16:creationId xmlns:a16="http://schemas.microsoft.com/office/drawing/2014/main" id="{3FFBAE9F-90C3-40F5-AF08-447DDB6F2E4D}"/>
              </a:ext>
            </a:extLst>
          </p:cNvPr>
          <p:cNvSpPr>
            <a:spLocks/>
          </p:cNvSpPr>
          <p:nvPr/>
        </p:nvSpPr>
        <p:spPr bwMode="auto">
          <a:xfrm>
            <a:off x="6172200" y="4106863"/>
            <a:ext cx="263525" cy="261937"/>
          </a:xfrm>
          <a:custGeom>
            <a:avLst/>
            <a:gdLst>
              <a:gd name="T0" fmla="*/ 0 w 187"/>
              <a:gd name="T1" fmla="*/ 7937 h 165"/>
              <a:gd name="T2" fmla="*/ 43686 w 187"/>
              <a:gd name="T3" fmla="*/ 73025 h 165"/>
              <a:gd name="T4" fmla="*/ 88781 w 187"/>
              <a:gd name="T5" fmla="*/ 101600 h 165"/>
              <a:gd name="T6" fmla="*/ 102873 w 187"/>
              <a:gd name="T7" fmla="*/ 144462 h 165"/>
              <a:gd name="T8" fmla="*/ 116966 w 187"/>
              <a:gd name="T9" fmla="*/ 187325 h 165"/>
              <a:gd name="T10" fmla="*/ 145150 w 187"/>
              <a:gd name="T11" fmla="*/ 231775 h 165"/>
              <a:gd name="T12" fmla="*/ 188836 w 187"/>
              <a:gd name="T13" fmla="*/ 260350 h 165"/>
              <a:gd name="T14" fmla="*/ 217021 w 187"/>
              <a:gd name="T15" fmla="*/ 215900 h 165"/>
              <a:gd name="T16" fmla="*/ 217021 w 187"/>
              <a:gd name="T17" fmla="*/ 173037 h 165"/>
              <a:gd name="T18" fmla="*/ 217021 w 187"/>
              <a:gd name="T19" fmla="*/ 130175 h 165"/>
              <a:gd name="T20" fmla="*/ 217021 w 187"/>
              <a:gd name="T21" fmla="*/ 87312 h 165"/>
              <a:gd name="T22" fmla="*/ 231113 w 187"/>
              <a:gd name="T23" fmla="*/ 42862 h 165"/>
              <a:gd name="T24" fmla="*/ 228294 w 187"/>
              <a:gd name="T25" fmla="*/ 7937 h 165"/>
              <a:gd name="T26" fmla="*/ 246614 w 187"/>
              <a:gd name="T27" fmla="*/ 42862 h 165"/>
              <a:gd name="T28" fmla="*/ 228294 w 187"/>
              <a:gd name="T29" fmla="*/ 7937 h 165"/>
              <a:gd name="T30" fmla="*/ 246614 w 187"/>
              <a:gd name="T31" fmla="*/ 42862 h 165"/>
              <a:gd name="T32" fmla="*/ 228294 w 187"/>
              <a:gd name="T33" fmla="*/ 7937 h 165"/>
              <a:gd name="T34" fmla="*/ 246614 w 187"/>
              <a:gd name="T35" fmla="*/ 42862 h 165"/>
              <a:gd name="T36" fmla="*/ 217021 w 187"/>
              <a:gd name="T37" fmla="*/ 42862 h 165"/>
              <a:gd name="T38" fmla="*/ 228294 w 187"/>
              <a:gd name="T39" fmla="*/ 7937 h 165"/>
              <a:gd name="T40" fmla="*/ 217021 w 187"/>
              <a:gd name="T41" fmla="*/ 42862 h 165"/>
              <a:gd name="T42" fmla="*/ 188836 w 187"/>
              <a:gd name="T43" fmla="*/ 0 h 165"/>
              <a:gd name="T44" fmla="*/ 231113 w 187"/>
              <a:gd name="T45" fmla="*/ 0 h 165"/>
              <a:gd name="T46" fmla="*/ 262116 w 187"/>
              <a:gd name="T47" fmla="*/ 14287 h 165"/>
              <a:gd name="T48" fmla="*/ 231113 w 187"/>
              <a:gd name="T49" fmla="*/ 28575 h 165"/>
              <a:gd name="T50" fmla="*/ 228294 w 187"/>
              <a:gd name="T51" fmla="*/ 7937 h 1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87" h="165">
                <a:moveTo>
                  <a:pt x="0" y="5"/>
                </a:moveTo>
                <a:lnTo>
                  <a:pt x="31" y="46"/>
                </a:lnTo>
                <a:lnTo>
                  <a:pt x="63" y="64"/>
                </a:lnTo>
                <a:lnTo>
                  <a:pt x="73" y="91"/>
                </a:lnTo>
                <a:lnTo>
                  <a:pt x="83" y="118"/>
                </a:lnTo>
                <a:lnTo>
                  <a:pt x="103" y="146"/>
                </a:lnTo>
                <a:lnTo>
                  <a:pt x="134" y="164"/>
                </a:lnTo>
                <a:lnTo>
                  <a:pt x="154" y="136"/>
                </a:lnTo>
                <a:lnTo>
                  <a:pt x="154" y="109"/>
                </a:lnTo>
                <a:lnTo>
                  <a:pt x="154" y="82"/>
                </a:lnTo>
                <a:lnTo>
                  <a:pt x="154" y="55"/>
                </a:lnTo>
                <a:lnTo>
                  <a:pt x="164" y="27"/>
                </a:lnTo>
                <a:lnTo>
                  <a:pt x="162" y="5"/>
                </a:lnTo>
                <a:lnTo>
                  <a:pt x="175" y="27"/>
                </a:lnTo>
                <a:lnTo>
                  <a:pt x="162" y="5"/>
                </a:lnTo>
                <a:lnTo>
                  <a:pt x="175" y="27"/>
                </a:lnTo>
                <a:lnTo>
                  <a:pt x="162" y="5"/>
                </a:lnTo>
                <a:lnTo>
                  <a:pt x="175" y="27"/>
                </a:lnTo>
                <a:lnTo>
                  <a:pt x="154" y="27"/>
                </a:lnTo>
                <a:lnTo>
                  <a:pt x="162" y="5"/>
                </a:lnTo>
                <a:lnTo>
                  <a:pt x="154" y="27"/>
                </a:lnTo>
                <a:lnTo>
                  <a:pt x="134" y="0"/>
                </a:lnTo>
                <a:lnTo>
                  <a:pt x="164" y="0"/>
                </a:lnTo>
                <a:lnTo>
                  <a:pt x="186" y="9"/>
                </a:lnTo>
                <a:lnTo>
                  <a:pt x="164" y="18"/>
                </a:lnTo>
                <a:lnTo>
                  <a:pt x="162" y="5"/>
                </a:lnTo>
              </a:path>
            </a:pathLst>
          </a:custGeom>
          <a:solidFill>
            <a:srgbClr val="88FFF4"/>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8206" name="Rectangle 14">
            <a:extLst>
              <a:ext uri="{FF2B5EF4-FFF2-40B4-BE49-F238E27FC236}">
                <a16:creationId xmlns:a16="http://schemas.microsoft.com/office/drawing/2014/main" id="{288A49AA-2087-4FA6-B70F-70B44A75C7A0}"/>
              </a:ext>
            </a:extLst>
          </p:cNvPr>
          <p:cNvSpPr>
            <a:spLocks noChangeArrowheads="1"/>
          </p:cNvSpPr>
          <p:nvPr/>
        </p:nvSpPr>
        <p:spPr bwMode="auto">
          <a:xfrm>
            <a:off x="1279525" y="1096963"/>
            <a:ext cx="224155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400" b="1" dirty="0">
                <a:solidFill>
                  <a:srgbClr val="000000"/>
                </a:solidFill>
                <a:latin typeface="Times New Roman" charset="0"/>
                <a:ea typeface="ＭＳ Ｐゴシック" charset="0"/>
              </a:rPr>
              <a:t>Timing window</a:t>
            </a:r>
          </a:p>
        </p:txBody>
      </p:sp>
      <p:sp>
        <p:nvSpPr>
          <p:cNvPr id="8207" name="Line 15">
            <a:extLst>
              <a:ext uri="{FF2B5EF4-FFF2-40B4-BE49-F238E27FC236}">
                <a16:creationId xmlns:a16="http://schemas.microsoft.com/office/drawing/2014/main" id="{EF0CCD6E-BCA3-4FE2-8D76-254564897F96}"/>
              </a:ext>
            </a:extLst>
          </p:cNvPr>
          <p:cNvSpPr>
            <a:spLocks noChangeShapeType="1"/>
          </p:cNvSpPr>
          <p:nvPr/>
        </p:nvSpPr>
        <p:spPr bwMode="auto">
          <a:xfrm flipH="1">
            <a:off x="1676400" y="1447800"/>
            <a:ext cx="228600" cy="914400"/>
          </a:xfrm>
          <a:prstGeom prst="line">
            <a:avLst/>
          </a:prstGeom>
          <a:noFill/>
          <a:ln w="12700">
            <a:solidFill>
              <a:srgbClr val="9A0510"/>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08" name="Line 16">
            <a:extLst>
              <a:ext uri="{FF2B5EF4-FFF2-40B4-BE49-F238E27FC236}">
                <a16:creationId xmlns:a16="http://schemas.microsoft.com/office/drawing/2014/main" id="{A8C215DF-AF65-4FA6-9FBE-7C24CD5095BD}"/>
              </a:ext>
            </a:extLst>
          </p:cNvPr>
          <p:cNvSpPr>
            <a:spLocks noChangeShapeType="1"/>
          </p:cNvSpPr>
          <p:nvPr/>
        </p:nvSpPr>
        <p:spPr bwMode="auto">
          <a:xfrm>
            <a:off x="1905000" y="1447800"/>
            <a:ext cx="4038600" cy="990600"/>
          </a:xfrm>
          <a:prstGeom prst="line">
            <a:avLst/>
          </a:prstGeom>
          <a:noFill/>
          <a:ln w="12700">
            <a:solidFill>
              <a:srgbClr val="9A0510"/>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09" name="Rectangle 17">
            <a:extLst>
              <a:ext uri="{FF2B5EF4-FFF2-40B4-BE49-F238E27FC236}">
                <a16:creationId xmlns:a16="http://schemas.microsoft.com/office/drawing/2014/main" id="{61FCE2C3-2F60-4530-879E-4A5976F4FC8E}"/>
              </a:ext>
            </a:extLst>
          </p:cNvPr>
          <p:cNvSpPr>
            <a:spLocks noChangeArrowheads="1"/>
          </p:cNvSpPr>
          <p:nvPr/>
        </p:nvSpPr>
        <p:spPr bwMode="auto">
          <a:xfrm>
            <a:off x="1838325" y="4602163"/>
            <a:ext cx="4249738"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AU" sz="2400" b="1" dirty="0">
                <a:solidFill>
                  <a:srgbClr val="000000"/>
                </a:solidFill>
                <a:latin typeface="Times New Roman" charset="0"/>
                <a:ea typeface="ＭＳ Ｐゴシック" charset="0"/>
              </a:rPr>
              <a:t>Insp Effort Synchronized</a:t>
            </a:r>
          </a:p>
          <a:p>
            <a:pPr algn="ctr" eaLnBrk="0" hangingPunct="0">
              <a:defRPr/>
            </a:pPr>
            <a:r>
              <a:rPr lang="en-AU" sz="2400" b="1" dirty="0">
                <a:solidFill>
                  <a:srgbClr val="000000"/>
                </a:solidFill>
                <a:latin typeface="Times New Roman" charset="0"/>
                <a:ea typeface="ＭＳ Ｐゴシック" charset="0"/>
              </a:rPr>
              <a:t>with Delivery of Mandatory </a:t>
            </a:r>
            <a:r>
              <a:rPr lang="en-AU" sz="2400" b="1" dirty="0" err="1">
                <a:solidFill>
                  <a:srgbClr val="000000"/>
                </a:solidFill>
                <a:latin typeface="Times New Roman" charset="0"/>
                <a:ea typeface="ＭＳ Ｐゴシック" charset="0"/>
              </a:rPr>
              <a:t>Vt</a:t>
            </a:r>
            <a:endParaRPr lang="en-AU" sz="2400" b="1" dirty="0">
              <a:solidFill>
                <a:srgbClr val="000000"/>
              </a:solidFill>
              <a:latin typeface="Times New Roman" charset="0"/>
              <a:ea typeface="ＭＳ Ｐゴシック" charset="0"/>
            </a:endParaRPr>
          </a:p>
        </p:txBody>
      </p:sp>
      <p:sp>
        <p:nvSpPr>
          <p:cNvPr id="8210" name="Line 18">
            <a:extLst>
              <a:ext uri="{FF2B5EF4-FFF2-40B4-BE49-F238E27FC236}">
                <a16:creationId xmlns:a16="http://schemas.microsoft.com/office/drawing/2014/main" id="{122E169D-2D81-4BA7-B3BC-75634120911B}"/>
              </a:ext>
            </a:extLst>
          </p:cNvPr>
          <p:cNvSpPr>
            <a:spLocks noChangeShapeType="1"/>
          </p:cNvSpPr>
          <p:nvPr/>
        </p:nvSpPr>
        <p:spPr bwMode="auto">
          <a:xfrm flipV="1">
            <a:off x="5791200" y="4343400"/>
            <a:ext cx="533400" cy="685800"/>
          </a:xfrm>
          <a:prstGeom prst="line">
            <a:avLst/>
          </a:prstGeom>
          <a:noFill/>
          <a:ln w="34925">
            <a:solidFill>
              <a:srgbClr val="FF0000"/>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11" name="Line 19">
            <a:extLst>
              <a:ext uri="{FF2B5EF4-FFF2-40B4-BE49-F238E27FC236}">
                <a16:creationId xmlns:a16="http://schemas.microsoft.com/office/drawing/2014/main" id="{84846485-2CF5-4DA2-829B-CEC4184CE352}"/>
              </a:ext>
            </a:extLst>
          </p:cNvPr>
          <p:cNvSpPr>
            <a:spLocks noChangeShapeType="1"/>
          </p:cNvSpPr>
          <p:nvPr/>
        </p:nvSpPr>
        <p:spPr bwMode="auto">
          <a:xfrm>
            <a:off x="0" y="4343400"/>
            <a:ext cx="9067800" cy="0"/>
          </a:xfrm>
          <a:prstGeom prst="line">
            <a:avLst/>
          </a:prstGeom>
          <a:noFill/>
          <a:ln w="12700">
            <a:solidFill>
              <a:schemeClr val="tx1"/>
            </a:solidFill>
            <a:prstDash val="sysDot"/>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12" name="Rectangle 20">
            <a:extLst>
              <a:ext uri="{FF2B5EF4-FFF2-40B4-BE49-F238E27FC236}">
                <a16:creationId xmlns:a16="http://schemas.microsoft.com/office/drawing/2014/main" id="{905CA8A8-CA0E-4B61-BBE2-E7609B596245}"/>
              </a:ext>
            </a:extLst>
          </p:cNvPr>
          <p:cNvSpPr>
            <a:spLocks noChangeArrowheads="1"/>
          </p:cNvSpPr>
          <p:nvPr/>
        </p:nvSpPr>
        <p:spPr bwMode="auto">
          <a:xfrm>
            <a:off x="-12700" y="4678363"/>
            <a:ext cx="1165225"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AU" sz="2400" b="1" dirty="0">
                <a:solidFill>
                  <a:srgbClr val="000000"/>
                </a:solidFill>
                <a:latin typeface="Times New Roman" charset="0"/>
                <a:ea typeface="ＭＳ Ｐゴシック" charset="0"/>
              </a:rPr>
              <a:t>Trigger</a:t>
            </a:r>
          </a:p>
          <a:p>
            <a:pPr algn="ctr" eaLnBrk="0" hangingPunct="0">
              <a:defRPr/>
            </a:pPr>
            <a:r>
              <a:rPr lang="en-AU" sz="2400" b="1" dirty="0">
                <a:solidFill>
                  <a:srgbClr val="000000"/>
                </a:solidFill>
                <a:latin typeface="Times New Roman" charset="0"/>
                <a:ea typeface="ＭＳ Ｐゴシック" charset="0"/>
              </a:rPr>
              <a:t>Level</a:t>
            </a:r>
          </a:p>
        </p:txBody>
      </p:sp>
      <p:sp>
        <p:nvSpPr>
          <p:cNvPr id="8213" name="AutoShape 21">
            <a:extLst>
              <a:ext uri="{FF2B5EF4-FFF2-40B4-BE49-F238E27FC236}">
                <a16:creationId xmlns:a16="http://schemas.microsoft.com/office/drawing/2014/main" id="{B088AA56-D7C2-4D89-9E35-1C799B1080A1}"/>
              </a:ext>
            </a:extLst>
          </p:cNvPr>
          <p:cNvSpPr>
            <a:spLocks noChangeArrowheads="1"/>
          </p:cNvSpPr>
          <p:nvPr/>
        </p:nvSpPr>
        <p:spPr bwMode="auto">
          <a:xfrm>
            <a:off x="463550" y="4349750"/>
            <a:ext cx="139700" cy="368300"/>
          </a:xfrm>
          <a:prstGeom prst="upArrow">
            <a:avLst>
              <a:gd name="adj1" fmla="val 50000"/>
              <a:gd name="adj2" fmla="val 131806"/>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14" name="Rectangle 22">
            <a:extLst>
              <a:ext uri="{FF2B5EF4-FFF2-40B4-BE49-F238E27FC236}">
                <a16:creationId xmlns:a16="http://schemas.microsoft.com/office/drawing/2014/main" id="{E184E137-53B0-4A1E-9BA0-1AFD350FA412}"/>
              </a:ext>
            </a:extLst>
          </p:cNvPr>
          <p:cNvSpPr>
            <a:spLocks noChangeArrowheads="1"/>
          </p:cNvSpPr>
          <p:nvPr/>
        </p:nvSpPr>
        <p:spPr bwMode="auto">
          <a:xfrm>
            <a:off x="3260725" y="2544763"/>
            <a:ext cx="2959100"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400" b="1" dirty="0">
                <a:solidFill>
                  <a:srgbClr val="000000"/>
                </a:solidFill>
                <a:latin typeface="Times New Roman" charset="0"/>
                <a:ea typeface="ＭＳ Ｐゴシック" charset="0"/>
              </a:rPr>
              <a:t>Spontaneous Breaths</a:t>
            </a:r>
            <a:endParaRPr lang="en-AU" sz="2000" b="1" dirty="0">
              <a:solidFill>
                <a:srgbClr val="000000"/>
              </a:solidFill>
              <a:latin typeface="Times New Roman" charset="0"/>
              <a:ea typeface="ＭＳ Ｐゴシック" charset="0"/>
            </a:endParaRPr>
          </a:p>
        </p:txBody>
      </p:sp>
      <p:sp>
        <p:nvSpPr>
          <p:cNvPr id="8215" name="Line 23">
            <a:extLst>
              <a:ext uri="{FF2B5EF4-FFF2-40B4-BE49-F238E27FC236}">
                <a16:creationId xmlns:a16="http://schemas.microsoft.com/office/drawing/2014/main" id="{95B37629-5581-46C0-8ADE-5794E1EB2B09}"/>
              </a:ext>
            </a:extLst>
          </p:cNvPr>
          <p:cNvSpPr>
            <a:spLocks noChangeShapeType="1"/>
          </p:cNvSpPr>
          <p:nvPr/>
        </p:nvSpPr>
        <p:spPr bwMode="auto">
          <a:xfrm>
            <a:off x="4419600" y="2971800"/>
            <a:ext cx="76200" cy="533400"/>
          </a:xfrm>
          <a:prstGeom prst="line">
            <a:avLst/>
          </a:prstGeom>
          <a:noFill/>
          <a:ln w="12700">
            <a:solidFill>
              <a:srgbClr val="9A0510"/>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16" name="Line 24">
            <a:extLst>
              <a:ext uri="{FF2B5EF4-FFF2-40B4-BE49-F238E27FC236}">
                <a16:creationId xmlns:a16="http://schemas.microsoft.com/office/drawing/2014/main" id="{4B563DAD-7C86-47C1-8443-85B8FA08BC60}"/>
              </a:ext>
            </a:extLst>
          </p:cNvPr>
          <p:cNvSpPr>
            <a:spLocks noChangeShapeType="1"/>
          </p:cNvSpPr>
          <p:nvPr/>
        </p:nvSpPr>
        <p:spPr bwMode="auto">
          <a:xfrm>
            <a:off x="4419600" y="2971800"/>
            <a:ext cx="1066800" cy="685800"/>
          </a:xfrm>
          <a:prstGeom prst="line">
            <a:avLst/>
          </a:prstGeom>
          <a:noFill/>
          <a:ln w="12700">
            <a:solidFill>
              <a:srgbClr val="9A0510"/>
            </a:solidFill>
            <a:round/>
            <a:headEnd type="none" w="sm" len="sm"/>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217" name="Rectangle 25">
            <a:extLst>
              <a:ext uri="{FF2B5EF4-FFF2-40B4-BE49-F238E27FC236}">
                <a16:creationId xmlns:a16="http://schemas.microsoft.com/office/drawing/2014/main" id="{BEEB881A-4539-4696-AAA1-9370B1A37AB1}"/>
              </a:ext>
            </a:extLst>
          </p:cNvPr>
          <p:cNvSpPr>
            <a:spLocks noChangeArrowheads="1"/>
          </p:cNvSpPr>
          <p:nvPr/>
        </p:nvSpPr>
        <p:spPr bwMode="auto">
          <a:xfrm>
            <a:off x="406400" y="0"/>
            <a:ext cx="8597900" cy="1077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sz="3200" b="1" dirty="0">
                <a:solidFill>
                  <a:srgbClr val="000000"/>
                </a:solidFill>
                <a:latin typeface="Times New Roman" charset="0"/>
                <a:ea typeface="ＭＳ Ｐゴシック" charset="0"/>
              </a:rPr>
              <a:t>Volume - Synchronized Intermittent Mandatory</a:t>
            </a:r>
          </a:p>
          <a:p>
            <a:pPr eaLnBrk="0" hangingPunct="0">
              <a:defRPr/>
            </a:pPr>
            <a:r>
              <a:rPr lang="en-AU" sz="3200" b="1" dirty="0">
                <a:solidFill>
                  <a:srgbClr val="000000"/>
                </a:solidFill>
                <a:latin typeface="Times New Roman" charset="0"/>
                <a:ea typeface="ＭＳ Ｐゴシック" charset="0"/>
              </a:rPr>
              <a:t>Ventilation ( V - SIMV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blinds(horizontal)">
                                      <p:cBhvr>
                                        <p:cTn id="11" dur="500"/>
                                        <p:tgtEl>
                                          <p:spTgt spid="8196"/>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blinds(horizontal)">
                                      <p:cBhvr>
                                        <p:cTn id="15" dur="500"/>
                                        <p:tgtEl>
                                          <p:spTgt spid="8201"/>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8202"/>
                                        </p:tgtEl>
                                        <p:attrNameLst>
                                          <p:attrName>style.visibility</p:attrName>
                                        </p:attrNameLst>
                                      </p:cBhvr>
                                      <p:to>
                                        <p:strVal val="visible"/>
                                      </p:to>
                                    </p:set>
                                    <p:animEffect transition="in" filter="blinds(horizontal)">
                                      <p:cBhvr>
                                        <p:cTn id="19" dur="500"/>
                                        <p:tgtEl>
                                          <p:spTgt spid="8202"/>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8215"/>
                                        </p:tgtEl>
                                        <p:attrNameLst>
                                          <p:attrName>style.visibility</p:attrName>
                                        </p:attrNameLst>
                                      </p:cBhvr>
                                      <p:to>
                                        <p:strVal val="visible"/>
                                      </p:to>
                                    </p:set>
                                    <p:animEffect transition="in" filter="blinds(horizontal)">
                                      <p:cBhvr>
                                        <p:cTn id="23" dur="500"/>
                                        <p:tgtEl>
                                          <p:spTgt spid="8215"/>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8203"/>
                                        </p:tgtEl>
                                        <p:attrNameLst>
                                          <p:attrName>style.visibility</p:attrName>
                                        </p:attrNameLst>
                                      </p:cBhvr>
                                      <p:to>
                                        <p:strVal val="visible"/>
                                      </p:to>
                                    </p:set>
                                    <p:animEffect transition="in" filter="blinds(horizontal)">
                                      <p:cBhvr>
                                        <p:cTn id="27" dur="500"/>
                                        <p:tgtEl>
                                          <p:spTgt spid="8203"/>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8204"/>
                                        </p:tgtEl>
                                        <p:attrNameLst>
                                          <p:attrName>style.visibility</p:attrName>
                                        </p:attrNameLst>
                                      </p:cBhvr>
                                      <p:to>
                                        <p:strVal val="visible"/>
                                      </p:to>
                                    </p:set>
                                    <p:animEffect transition="in" filter="blinds(horizontal)">
                                      <p:cBhvr>
                                        <p:cTn id="31" dur="500"/>
                                        <p:tgtEl>
                                          <p:spTgt spid="8204"/>
                                        </p:tgtEl>
                                      </p:cBhvr>
                                    </p:animEffect>
                                  </p:childTnLst>
                                </p:cTn>
                              </p:par>
                            </p:childTnLst>
                          </p:cTn>
                        </p:par>
                        <p:par>
                          <p:cTn id="32" fill="hold" nodeType="after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8216"/>
                                        </p:tgtEl>
                                        <p:attrNameLst>
                                          <p:attrName>style.visibility</p:attrName>
                                        </p:attrNameLst>
                                      </p:cBhvr>
                                      <p:to>
                                        <p:strVal val="visible"/>
                                      </p:to>
                                    </p:set>
                                    <p:animEffect transition="in" filter="blinds(horizontal)">
                                      <p:cBhvr>
                                        <p:cTn id="35" dur="500"/>
                                        <p:tgtEl>
                                          <p:spTgt spid="8216"/>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8214"/>
                                        </p:tgtEl>
                                        <p:attrNameLst>
                                          <p:attrName>style.visibility</p:attrName>
                                        </p:attrNameLst>
                                      </p:cBhvr>
                                      <p:to>
                                        <p:strVal val="visible"/>
                                      </p:to>
                                    </p:set>
                                    <p:animEffect transition="in" filter="blinds(horizontal)">
                                      <p:cBhvr>
                                        <p:cTn id="39" dur="500"/>
                                        <p:tgtEl>
                                          <p:spTgt spid="8214"/>
                                        </p:tgtEl>
                                      </p:cBhvr>
                                    </p:animEffect>
                                  </p:childTnLst>
                                </p:cTn>
                              </p:par>
                            </p:childTnLst>
                          </p:cTn>
                        </p:par>
                        <p:par>
                          <p:cTn id="40" fill="hold" nodeType="afterGroup">
                            <p:stCondLst>
                              <p:cond delay="4500"/>
                            </p:stCondLst>
                            <p:childTnLst>
                              <p:par>
                                <p:cTn id="41" presetID="3" presetClass="entr" presetSubtype="10" fill="hold" nodeType="afterEffect">
                                  <p:stCondLst>
                                    <p:cond delay="0"/>
                                  </p:stCondLst>
                                  <p:childTnLst>
                                    <p:set>
                                      <p:cBhvr>
                                        <p:cTn id="42" dur="1" fill="hold">
                                          <p:stCondLst>
                                            <p:cond delay="0"/>
                                          </p:stCondLst>
                                        </p:cTn>
                                        <p:tgtEl>
                                          <p:spTgt spid="8205"/>
                                        </p:tgtEl>
                                        <p:attrNameLst>
                                          <p:attrName>style.visibility</p:attrName>
                                        </p:attrNameLst>
                                      </p:cBhvr>
                                      <p:to>
                                        <p:strVal val="visible"/>
                                      </p:to>
                                    </p:set>
                                    <p:animEffect transition="in" filter="blinds(horizontal)">
                                      <p:cBhvr>
                                        <p:cTn id="43" dur="500"/>
                                        <p:tgtEl>
                                          <p:spTgt spid="8205"/>
                                        </p:tgtEl>
                                      </p:cBhvr>
                                    </p:animEffect>
                                  </p:childTnLst>
                                </p:cTn>
                              </p:par>
                            </p:childTnLst>
                          </p:cTn>
                        </p:par>
                        <p:par>
                          <p:cTn id="44" fill="hold" nodeType="afterGroup">
                            <p:stCondLst>
                              <p:cond delay="5000"/>
                            </p:stCondLst>
                            <p:childTnLst>
                              <p:par>
                                <p:cTn id="45" presetID="3" presetClass="entr" presetSubtype="10" fill="hold" nodeType="afterEffect">
                                  <p:stCondLst>
                                    <p:cond delay="0"/>
                                  </p:stCondLst>
                                  <p:childTnLst>
                                    <p:set>
                                      <p:cBhvr>
                                        <p:cTn id="46" dur="1" fill="hold">
                                          <p:stCondLst>
                                            <p:cond delay="0"/>
                                          </p:stCondLst>
                                        </p:cTn>
                                        <p:tgtEl>
                                          <p:spTgt spid="8197"/>
                                        </p:tgtEl>
                                        <p:attrNameLst>
                                          <p:attrName>style.visibility</p:attrName>
                                        </p:attrNameLst>
                                      </p:cBhvr>
                                      <p:to>
                                        <p:strVal val="visible"/>
                                      </p:to>
                                    </p:set>
                                    <p:animEffect transition="in" filter="blinds(horizontal)">
                                      <p:cBhvr>
                                        <p:cTn id="47" dur="500"/>
                                        <p:tgtEl>
                                          <p:spTgt spid="8197"/>
                                        </p:tgtEl>
                                      </p:cBhvr>
                                    </p:animEffect>
                                  </p:childTnLst>
                                </p:cTn>
                              </p:par>
                            </p:childTnLst>
                          </p:cTn>
                        </p:par>
                        <p:par>
                          <p:cTn id="48" fill="hold" nodeType="afterGroup">
                            <p:stCondLst>
                              <p:cond delay="5500"/>
                            </p:stCondLst>
                            <p:childTnLst>
                              <p:par>
                                <p:cTn id="49" presetID="3" presetClass="entr" presetSubtype="10" fill="hold" nodeType="afterEffect">
                                  <p:stCondLst>
                                    <p:cond delay="0"/>
                                  </p:stCondLst>
                                  <p:childTnLst>
                                    <p:set>
                                      <p:cBhvr>
                                        <p:cTn id="50" dur="1" fill="hold">
                                          <p:stCondLst>
                                            <p:cond delay="0"/>
                                          </p:stCondLst>
                                        </p:cTn>
                                        <p:tgtEl>
                                          <p:spTgt spid="8198"/>
                                        </p:tgtEl>
                                        <p:attrNameLst>
                                          <p:attrName>style.visibility</p:attrName>
                                        </p:attrNameLst>
                                      </p:cBhvr>
                                      <p:to>
                                        <p:strVal val="visible"/>
                                      </p:to>
                                    </p:set>
                                    <p:animEffect transition="in" filter="blinds(horizontal)">
                                      <p:cBhvr>
                                        <p:cTn id="51" dur="500"/>
                                        <p:tgtEl>
                                          <p:spTgt spid="8198"/>
                                        </p:tgtEl>
                                      </p:cBhvr>
                                    </p:animEffect>
                                  </p:childTnLst>
                                </p:cTn>
                              </p:par>
                            </p:childTnLst>
                          </p:cTn>
                        </p:par>
                        <p:par>
                          <p:cTn id="52" fill="hold" nodeType="afterGroup">
                            <p:stCondLst>
                              <p:cond delay="6000"/>
                            </p:stCondLst>
                            <p:childTnLst>
                              <p:par>
                                <p:cTn id="53" presetID="3" presetClass="entr" presetSubtype="10" fill="hold" nodeType="afterEffect">
                                  <p:stCondLst>
                                    <p:cond delay="0"/>
                                  </p:stCondLst>
                                  <p:childTnLst>
                                    <p:set>
                                      <p:cBhvr>
                                        <p:cTn id="54" dur="1" fill="hold">
                                          <p:stCondLst>
                                            <p:cond delay="0"/>
                                          </p:stCondLst>
                                        </p:cTn>
                                        <p:tgtEl>
                                          <p:spTgt spid="8210"/>
                                        </p:tgtEl>
                                        <p:attrNameLst>
                                          <p:attrName>style.visibility</p:attrName>
                                        </p:attrNameLst>
                                      </p:cBhvr>
                                      <p:to>
                                        <p:strVal val="visible"/>
                                      </p:to>
                                    </p:set>
                                    <p:animEffect transition="in" filter="blinds(horizontal)">
                                      <p:cBhvr>
                                        <p:cTn id="55" dur="500"/>
                                        <p:tgtEl>
                                          <p:spTgt spid="8210"/>
                                        </p:tgtEl>
                                      </p:cBhvr>
                                    </p:animEffect>
                                  </p:childTnLst>
                                </p:cTn>
                              </p:par>
                            </p:childTnLst>
                          </p:cTn>
                        </p:par>
                        <p:par>
                          <p:cTn id="56" fill="hold" nodeType="afterGroup">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8209"/>
                                        </p:tgtEl>
                                        <p:attrNameLst>
                                          <p:attrName>style.visibility</p:attrName>
                                        </p:attrNameLst>
                                      </p:cBhvr>
                                      <p:to>
                                        <p:strVal val="visible"/>
                                      </p:to>
                                    </p:set>
                                    <p:animEffect transition="in" filter="blinds(horizontal)">
                                      <p:cBhvr>
                                        <p:cTn id="59"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autoUpdateAnimBg="0"/>
      <p:bldP spid="82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
            <a:extLst>
              <a:ext uri="{FF2B5EF4-FFF2-40B4-BE49-F238E27FC236}">
                <a16:creationId xmlns:a16="http://schemas.microsoft.com/office/drawing/2014/main" id="{E9FF7E4A-E2D4-44CE-AED7-B48B9C31AFA0}"/>
              </a:ext>
            </a:extLst>
          </p:cNvPr>
          <p:cNvSpPr>
            <a:spLocks noChangeShapeType="1"/>
          </p:cNvSpPr>
          <p:nvPr/>
        </p:nvSpPr>
        <p:spPr bwMode="auto">
          <a:xfrm>
            <a:off x="33338" y="4114800"/>
            <a:ext cx="904081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43" name="Arc 3" descr="Light downward diagonal">
            <a:extLst>
              <a:ext uri="{FF2B5EF4-FFF2-40B4-BE49-F238E27FC236}">
                <a16:creationId xmlns:a16="http://schemas.microsoft.com/office/drawing/2014/main" id="{B926DF35-A91D-4D54-9730-5A0036770C0F}"/>
              </a:ext>
            </a:extLst>
          </p:cNvPr>
          <p:cNvSpPr>
            <a:spLocks/>
          </p:cNvSpPr>
          <p:nvPr/>
        </p:nvSpPr>
        <p:spPr bwMode="auto">
          <a:xfrm>
            <a:off x="306388" y="2058988"/>
            <a:ext cx="812800" cy="2057400"/>
          </a:xfrm>
          <a:custGeom>
            <a:avLst/>
            <a:gdLst>
              <a:gd name="T0" fmla="*/ 0 w 21600"/>
              <a:gd name="T1" fmla="*/ 2057400 h 21600"/>
              <a:gd name="T2" fmla="*/ 811370 w 21600"/>
              <a:gd name="T3" fmla="*/ 0 h 21600"/>
              <a:gd name="T4" fmla="*/ 812800 w 21600"/>
              <a:gd name="T5" fmla="*/ 2057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85"/>
                  <a:pt x="9647" y="20"/>
                  <a:pt x="21562" y="0"/>
                </a:cubicBezTo>
              </a:path>
              <a:path w="21600" h="21600" stroke="0" extrusionOk="0">
                <a:moveTo>
                  <a:pt x="-1" y="21599"/>
                </a:moveTo>
                <a:cubicBezTo>
                  <a:pt x="-1" y="9685"/>
                  <a:pt x="9647" y="20"/>
                  <a:pt x="21562" y="0"/>
                </a:cubicBezTo>
                <a:lnTo>
                  <a:pt x="21600" y="21600"/>
                </a:lnTo>
                <a:lnTo>
                  <a:pt x="-1" y="21599"/>
                </a:lnTo>
                <a:close/>
              </a:path>
            </a:pathLst>
          </a:custGeom>
          <a:pattFill prst="ltDnDiag">
            <a:fgClr>
              <a:schemeClr val="tx2"/>
            </a:fgClr>
            <a:bgClr>
              <a:schemeClr val="bg1"/>
            </a:bgClr>
          </a:pattFill>
          <a:ln w="38100" cap="rnd">
            <a:solidFill>
              <a:srgbClr val="9A051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10244" name="Arc 4">
            <a:extLst>
              <a:ext uri="{FF2B5EF4-FFF2-40B4-BE49-F238E27FC236}">
                <a16:creationId xmlns:a16="http://schemas.microsoft.com/office/drawing/2014/main" id="{6F85DAD6-7A2D-4496-9E98-DFC60B0681C3}"/>
              </a:ext>
            </a:extLst>
          </p:cNvPr>
          <p:cNvSpPr>
            <a:spLocks/>
          </p:cNvSpPr>
          <p:nvPr/>
        </p:nvSpPr>
        <p:spPr bwMode="auto">
          <a:xfrm>
            <a:off x="1119188" y="2057400"/>
            <a:ext cx="1150937" cy="2057400"/>
          </a:xfrm>
          <a:custGeom>
            <a:avLst/>
            <a:gdLst>
              <a:gd name="T0" fmla="*/ 1150937 w 21600"/>
              <a:gd name="T1" fmla="*/ 2057400 h 21600"/>
              <a:gd name="T2" fmla="*/ 0 w 21600"/>
              <a:gd name="T3" fmla="*/ 0 h 21600"/>
              <a:gd name="T4" fmla="*/ 1150937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10245" name="Arc 5" descr="Light downward diagonal">
            <a:extLst>
              <a:ext uri="{FF2B5EF4-FFF2-40B4-BE49-F238E27FC236}">
                <a16:creationId xmlns:a16="http://schemas.microsoft.com/office/drawing/2014/main" id="{5730EFBA-402E-4782-9DD6-9E99E2FB1AF5}"/>
              </a:ext>
            </a:extLst>
          </p:cNvPr>
          <p:cNvSpPr>
            <a:spLocks/>
          </p:cNvSpPr>
          <p:nvPr/>
        </p:nvSpPr>
        <p:spPr bwMode="auto">
          <a:xfrm>
            <a:off x="6402388" y="1982788"/>
            <a:ext cx="881062" cy="2133600"/>
          </a:xfrm>
          <a:custGeom>
            <a:avLst/>
            <a:gdLst>
              <a:gd name="T0" fmla="*/ 0 w 21600"/>
              <a:gd name="T1" fmla="*/ 2133600 h 21600"/>
              <a:gd name="T2" fmla="*/ 879634 w 21600"/>
              <a:gd name="T3" fmla="*/ 0 h 21600"/>
              <a:gd name="T4" fmla="*/ 881062 w 21600"/>
              <a:gd name="T5" fmla="*/ 2133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84"/>
                  <a:pt x="9649" y="19"/>
                  <a:pt x="21565" y="0"/>
                </a:cubicBezTo>
              </a:path>
              <a:path w="21600" h="21600" stroke="0" extrusionOk="0">
                <a:moveTo>
                  <a:pt x="-1" y="21599"/>
                </a:moveTo>
                <a:cubicBezTo>
                  <a:pt x="-1" y="9684"/>
                  <a:pt x="9649" y="19"/>
                  <a:pt x="21565" y="0"/>
                </a:cubicBezTo>
                <a:lnTo>
                  <a:pt x="21600" y="21600"/>
                </a:lnTo>
                <a:lnTo>
                  <a:pt x="-1" y="21599"/>
                </a:lnTo>
                <a:close/>
              </a:path>
            </a:pathLst>
          </a:custGeom>
          <a:pattFill prst="ltDnDiag">
            <a:fgClr>
              <a:schemeClr val="tx2"/>
            </a:fgClr>
            <a:bgClr>
              <a:schemeClr val="bg1"/>
            </a:bgClr>
          </a:pattFill>
          <a:ln w="38100" cap="rnd">
            <a:solidFill>
              <a:srgbClr val="9A051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10246" name="Arc 6">
            <a:extLst>
              <a:ext uri="{FF2B5EF4-FFF2-40B4-BE49-F238E27FC236}">
                <a16:creationId xmlns:a16="http://schemas.microsoft.com/office/drawing/2014/main" id="{AFC1D7CB-29F2-4436-8A36-D3069991904B}"/>
              </a:ext>
            </a:extLst>
          </p:cNvPr>
          <p:cNvSpPr>
            <a:spLocks/>
          </p:cNvSpPr>
          <p:nvPr/>
        </p:nvSpPr>
        <p:spPr bwMode="auto">
          <a:xfrm>
            <a:off x="7283450" y="1981200"/>
            <a:ext cx="1150938" cy="2133600"/>
          </a:xfrm>
          <a:custGeom>
            <a:avLst/>
            <a:gdLst>
              <a:gd name="T0" fmla="*/ 1150938 w 21600"/>
              <a:gd name="T1" fmla="*/ 2133600 h 21600"/>
              <a:gd name="T2" fmla="*/ 0 w 21600"/>
              <a:gd name="T3" fmla="*/ 0 h 21600"/>
              <a:gd name="T4" fmla="*/ 1150938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lnTo>
                  <a:pt x="21600" y="21599"/>
                </a:lnTo>
                <a:close/>
              </a:path>
            </a:pathLst>
          </a:custGeom>
          <a:noFill/>
          <a:ln w="12700" cap="rnd">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10247" name="Freeform 7" descr="Narrow horizontal">
            <a:extLst>
              <a:ext uri="{FF2B5EF4-FFF2-40B4-BE49-F238E27FC236}">
                <a16:creationId xmlns:a16="http://schemas.microsoft.com/office/drawing/2014/main" id="{CB0D3A16-95BA-4210-971A-14B9E406C0F2}"/>
              </a:ext>
            </a:extLst>
          </p:cNvPr>
          <p:cNvSpPr>
            <a:spLocks/>
          </p:cNvSpPr>
          <p:nvPr/>
        </p:nvSpPr>
        <p:spPr bwMode="auto">
          <a:xfrm>
            <a:off x="2268538" y="3616325"/>
            <a:ext cx="4152900" cy="795338"/>
          </a:xfrm>
          <a:custGeom>
            <a:avLst/>
            <a:gdLst>
              <a:gd name="T0" fmla="*/ 83256 w 2943"/>
              <a:gd name="T1" fmla="*/ 433388 h 501"/>
              <a:gd name="T2" fmla="*/ 160867 w 2943"/>
              <a:gd name="T3" fmla="*/ 331788 h 501"/>
              <a:gd name="T4" fmla="*/ 211667 w 2943"/>
              <a:gd name="T5" fmla="*/ 215900 h 501"/>
              <a:gd name="T6" fmla="*/ 301978 w 2943"/>
              <a:gd name="T7" fmla="*/ 115888 h 501"/>
              <a:gd name="T8" fmla="*/ 403578 w 2943"/>
              <a:gd name="T9" fmla="*/ 87313 h 501"/>
              <a:gd name="T10" fmla="*/ 493889 w 2943"/>
              <a:gd name="T11" fmla="*/ 130175 h 501"/>
              <a:gd name="T12" fmla="*/ 557389 w 2943"/>
              <a:gd name="T13" fmla="*/ 246063 h 501"/>
              <a:gd name="T14" fmla="*/ 622300 w 2943"/>
              <a:gd name="T15" fmla="*/ 374650 h 501"/>
              <a:gd name="T16" fmla="*/ 712611 w 2943"/>
              <a:gd name="T17" fmla="*/ 461963 h 501"/>
              <a:gd name="T18" fmla="*/ 826911 w 2943"/>
              <a:gd name="T19" fmla="*/ 519113 h 501"/>
              <a:gd name="T20" fmla="*/ 917222 w 2943"/>
              <a:gd name="T21" fmla="*/ 433388 h 501"/>
              <a:gd name="T22" fmla="*/ 955322 w 2943"/>
              <a:gd name="T23" fmla="*/ 317500 h 501"/>
              <a:gd name="T24" fmla="*/ 994833 w 2943"/>
              <a:gd name="T25" fmla="*/ 201613 h 501"/>
              <a:gd name="T26" fmla="*/ 1058333 w 2943"/>
              <a:gd name="T27" fmla="*/ 73025 h 501"/>
              <a:gd name="T28" fmla="*/ 1174044 w 2943"/>
              <a:gd name="T29" fmla="*/ 58738 h 501"/>
              <a:gd name="T30" fmla="*/ 1262944 w 2943"/>
              <a:gd name="T31" fmla="*/ 144463 h 501"/>
              <a:gd name="T32" fmla="*/ 1315156 w 2943"/>
              <a:gd name="T33" fmla="*/ 246063 h 501"/>
              <a:gd name="T34" fmla="*/ 1378656 w 2943"/>
              <a:gd name="T35" fmla="*/ 374650 h 501"/>
              <a:gd name="T36" fmla="*/ 1443567 w 2943"/>
              <a:gd name="T37" fmla="*/ 476250 h 501"/>
              <a:gd name="T38" fmla="*/ 1546578 w 2943"/>
              <a:gd name="T39" fmla="*/ 533400 h 501"/>
              <a:gd name="T40" fmla="*/ 1648178 w 2943"/>
              <a:gd name="T41" fmla="*/ 433388 h 501"/>
              <a:gd name="T42" fmla="*/ 1700389 w 2943"/>
              <a:gd name="T43" fmla="*/ 317500 h 501"/>
              <a:gd name="T44" fmla="*/ 1763889 w 2943"/>
              <a:gd name="T45" fmla="*/ 173038 h 501"/>
              <a:gd name="T46" fmla="*/ 1854200 w 2943"/>
              <a:gd name="T47" fmla="*/ 58738 h 501"/>
              <a:gd name="T48" fmla="*/ 1969911 w 2943"/>
              <a:gd name="T49" fmla="*/ 73025 h 501"/>
              <a:gd name="T50" fmla="*/ 2020711 w 2943"/>
              <a:gd name="T51" fmla="*/ 201613 h 501"/>
              <a:gd name="T52" fmla="*/ 2071511 w 2943"/>
              <a:gd name="T53" fmla="*/ 317500 h 501"/>
              <a:gd name="T54" fmla="*/ 2123722 w 2943"/>
              <a:gd name="T55" fmla="*/ 433388 h 501"/>
              <a:gd name="T56" fmla="*/ 2212622 w 2943"/>
              <a:gd name="T57" fmla="*/ 519113 h 501"/>
              <a:gd name="T58" fmla="*/ 2302933 w 2943"/>
              <a:gd name="T59" fmla="*/ 447675 h 501"/>
              <a:gd name="T60" fmla="*/ 2353733 w 2943"/>
              <a:gd name="T61" fmla="*/ 331788 h 501"/>
              <a:gd name="T62" fmla="*/ 2418644 w 2943"/>
              <a:gd name="T63" fmla="*/ 215900 h 501"/>
              <a:gd name="T64" fmla="*/ 2507544 w 2943"/>
              <a:gd name="T65" fmla="*/ 87313 h 501"/>
              <a:gd name="T66" fmla="*/ 2610556 w 2943"/>
              <a:gd name="T67" fmla="*/ 14288 h 501"/>
              <a:gd name="T68" fmla="*/ 2688167 w 2943"/>
              <a:gd name="T69" fmla="*/ 144463 h 501"/>
              <a:gd name="T70" fmla="*/ 2713567 w 2943"/>
              <a:gd name="T71" fmla="*/ 274638 h 501"/>
              <a:gd name="T72" fmla="*/ 2751667 w 2943"/>
              <a:gd name="T73" fmla="*/ 390525 h 501"/>
              <a:gd name="T74" fmla="*/ 2816578 w 2943"/>
              <a:gd name="T75" fmla="*/ 504825 h 501"/>
              <a:gd name="T76" fmla="*/ 2932289 w 2943"/>
              <a:gd name="T77" fmla="*/ 476250 h 501"/>
              <a:gd name="T78" fmla="*/ 2983089 w 2943"/>
              <a:gd name="T79" fmla="*/ 360363 h 501"/>
              <a:gd name="T80" fmla="*/ 3033889 w 2943"/>
              <a:gd name="T81" fmla="*/ 231775 h 501"/>
              <a:gd name="T82" fmla="*/ 3086100 w 2943"/>
              <a:gd name="T83" fmla="*/ 130175 h 501"/>
              <a:gd name="T84" fmla="*/ 3162300 w 2943"/>
              <a:gd name="T85" fmla="*/ 14288 h 501"/>
              <a:gd name="T86" fmla="*/ 3265311 w 2943"/>
              <a:gd name="T87" fmla="*/ 0 h 501"/>
              <a:gd name="T88" fmla="*/ 3316111 w 2943"/>
              <a:gd name="T89" fmla="*/ 115888 h 501"/>
              <a:gd name="T90" fmla="*/ 3328811 w 2943"/>
              <a:gd name="T91" fmla="*/ 231775 h 501"/>
              <a:gd name="T92" fmla="*/ 3393722 w 2943"/>
              <a:gd name="T93" fmla="*/ 360363 h 501"/>
              <a:gd name="T94" fmla="*/ 3457222 w 2943"/>
              <a:gd name="T95" fmla="*/ 461963 h 501"/>
              <a:gd name="T96" fmla="*/ 3560233 w 2943"/>
              <a:gd name="T97" fmla="*/ 447675 h 501"/>
              <a:gd name="T98" fmla="*/ 3585633 w 2943"/>
              <a:gd name="T99" fmla="*/ 331788 h 501"/>
              <a:gd name="T100" fmla="*/ 3637844 w 2943"/>
              <a:gd name="T101" fmla="*/ 215900 h 501"/>
              <a:gd name="T102" fmla="*/ 3701344 w 2943"/>
              <a:gd name="T103" fmla="*/ 87313 h 501"/>
              <a:gd name="T104" fmla="*/ 3778956 w 2943"/>
              <a:gd name="T105" fmla="*/ 28575 h 501"/>
              <a:gd name="T106" fmla="*/ 3817056 w 2943"/>
              <a:gd name="T107" fmla="*/ 144463 h 501"/>
              <a:gd name="T108" fmla="*/ 3842456 w 2943"/>
              <a:gd name="T109" fmla="*/ 274638 h 501"/>
              <a:gd name="T110" fmla="*/ 3829756 w 2943"/>
              <a:gd name="T111" fmla="*/ 390525 h 501"/>
              <a:gd name="T112" fmla="*/ 3867856 w 2943"/>
              <a:gd name="T113" fmla="*/ 519113 h 501"/>
              <a:gd name="T114" fmla="*/ 3880556 w 2943"/>
              <a:gd name="T115" fmla="*/ 635000 h 501"/>
              <a:gd name="T116" fmla="*/ 3920067 w 2943"/>
              <a:gd name="T117" fmla="*/ 765175 h 501"/>
              <a:gd name="T118" fmla="*/ 4035778 w 2943"/>
              <a:gd name="T119" fmla="*/ 779463 h 501"/>
              <a:gd name="T120" fmla="*/ 4111978 w 2943"/>
              <a:gd name="T121" fmla="*/ 663575 h 501"/>
              <a:gd name="T122" fmla="*/ 4151489 w 2943"/>
              <a:gd name="T123" fmla="*/ 533400 h 5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43" h="501">
                <a:moveTo>
                  <a:pt x="0" y="314"/>
                </a:moveTo>
                <a:lnTo>
                  <a:pt x="41" y="300"/>
                </a:lnTo>
                <a:lnTo>
                  <a:pt x="59" y="273"/>
                </a:lnTo>
                <a:lnTo>
                  <a:pt x="86" y="246"/>
                </a:lnTo>
                <a:lnTo>
                  <a:pt x="95" y="227"/>
                </a:lnTo>
                <a:lnTo>
                  <a:pt x="114" y="209"/>
                </a:lnTo>
                <a:lnTo>
                  <a:pt x="123" y="182"/>
                </a:lnTo>
                <a:lnTo>
                  <a:pt x="132" y="155"/>
                </a:lnTo>
                <a:lnTo>
                  <a:pt x="150" y="136"/>
                </a:lnTo>
                <a:lnTo>
                  <a:pt x="177" y="118"/>
                </a:lnTo>
                <a:lnTo>
                  <a:pt x="186" y="91"/>
                </a:lnTo>
                <a:lnTo>
                  <a:pt x="214" y="73"/>
                </a:lnTo>
                <a:lnTo>
                  <a:pt x="232" y="46"/>
                </a:lnTo>
                <a:lnTo>
                  <a:pt x="259" y="55"/>
                </a:lnTo>
                <a:lnTo>
                  <a:pt x="286" y="55"/>
                </a:lnTo>
                <a:lnTo>
                  <a:pt x="314" y="55"/>
                </a:lnTo>
                <a:lnTo>
                  <a:pt x="341" y="55"/>
                </a:lnTo>
                <a:lnTo>
                  <a:pt x="350" y="82"/>
                </a:lnTo>
                <a:lnTo>
                  <a:pt x="368" y="109"/>
                </a:lnTo>
                <a:lnTo>
                  <a:pt x="386" y="136"/>
                </a:lnTo>
                <a:lnTo>
                  <a:pt x="395" y="155"/>
                </a:lnTo>
                <a:lnTo>
                  <a:pt x="414" y="182"/>
                </a:lnTo>
                <a:lnTo>
                  <a:pt x="423" y="209"/>
                </a:lnTo>
                <a:lnTo>
                  <a:pt x="441" y="236"/>
                </a:lnTo>
                <a:lnTo>
                  <a:pt x="450" y="255"/>
                </a:lnTo>
                <a:lnTo>
                  <a:pt x="477" y="273"/>
                </a:lnTo>
                <a:lnTo>
                  <a:pt x="505" y="291"/>
                </a:lnTo>
                <a:lnTo>
                  <a:pt x="532" y="309"/>
                </a:lnTo>
                <a:lnTo>
                  <a:pt x="559" y="336"/>
                </a:lnTo>
                <a:lnTo>
                  <a:pt x="586" y="327"/>
                </a:lnTo>
                <a:lnTo>
                  <a:pt x="605" y="327"/>
                </a:lnTo>
                <a:lnTo>
                  <a:pt x="632" y="300"/>
                </a:lnTo>
                <a:lnTo>
                  <a:pt x="650" y="273"/>
                </a:lnTo>
                <a:lnTo>
                  <a:pt x="659" y="246"/>
                </a:lnTo>
                <a:lnTo>
                  <a:pt x="668" y="227"/>
                </a:lnTo>
                <a:lnTo>
                  <a:pt x="677" y="200"/>
                </a:lnTo>
                <a:lnTo>
                  <a:pt x="686" y="173"/>
                </a:lnTo>
                <a:lnTo>
                  <a:pt x="705" y="146"/>
                </a:lnTo>
                <a:lnTo>
                  <a:pt x="705" y="127"/>
                </a:lnTo>
                <a:lnTo>
                  <a:pt x="723" y="100"/>
                </a:lnTo>
                <a:lnTo>
                  <a:pt x="732" y="73"/>
                </a:lnTo>
                <a:lnTo>
                  <a:pt x="750" y="46"/>
                </a:lnTo>
                <a:lnTo>
                  <a:pt x="777" y="27"/>
                </a:lnTo>
                <a:lnTo>
                  <a:pt x="805" y="27"/>
                </a:lnTo>
                <a:lnTo>
                  <a:pt x="832" y="37"/>
                </a:lnTo>
                <a:lnTo>
                  <a:pt x="859" y="55"/>
                </a:lnTo>
                <a:lnTo>
                  <a:pt x="886" y="64"/>
                </a:lnTo>
                <a:lnTo>
                  <a:pt x="895" y="91"/>
                </a:lnTo>
                <a:lnTo>
                  <a:pt x="914" y="109"/>
                </a:lnTo>
                <a:lnTo>
                  <a:pt x="932" y="136"/>
                </a:lnTo>
                <a:lnTo>
                  <a:pt x="932" y="155"/>
                </a:lnTo>
                <a:lnTo>
                  <a:pt x="941" y="182"/>
                </a:lnTo>
                <a:lnTo>
                  <a:pt x="959" y="209"/>
                </a:lnTo>
                <a:lnTo>
                  <a:pt x="977" y="236"/>
                </a:lnTo>
                <a:lnTo>
                  <a:pt x="986" y="255"/>
                </a:lnTo>
                <a:lnTo>
                  <a:pt x="996" y="282"/>
                </a:lnTo>
                <a:lnTo>
                  <a:pt x="1023" y="300"/>
                </a:lnTo>
                <a:lnTo>
                  <a:pt x="1041" y="327"/>
                </a:lnTo>
                <a:lnTo>
                  <a:pt x="1068" y="336"/>
                </a:lnTo>
                <a:lnTo>
                  <a:pt x="1096" y="336"/>
                </a:lnTo>
                <a:lnTo>
                  <a:pt x="1123" y="318"/>
                </a:lnTo>
                <a:lnTo>
                  <a:pt x="1141" y="291"/>
                </a:lnTo>
                <a:lnTo>
                  <a:pt x="1168" y="273"/>
                </a:lnTo>
                <a:lnTo>
                  <a:pt x="1177" y="246"/>
                </a:lnTo>
                <a:lnTo>
                  <a:pt x="1186" y="227"/>
                </a:lnTo>
                <a:lnTo>
                  <a:pt x="1205" y="200"/>
                </a:lnTo>
                <a:lnTo>
                  <a:pt x="1223" y="164"/>
                </a:lnTo>
                <a:lnTo>
                  <a:pt x="1232" y="136"/>
                </a:lnTo>
                <a:lnTo>
                  <a:pt x="1250" y="109"/>
                </a:lnTo>
                <a:lnTo>
                  <a:pt x="1268" y="82"/>
                </a:lnTo>
                <a:lnTo>
                  <a:pt x="1296" y="64"/>
                </a:lnTo>
                <a:lnTo>
                  <a:pt x="1314" y="37"/>
                </a:lnTo>
                <a:lnTo>
                  <a:pt x="1341" y="18"/>
                </a:lnTo>
                <a:lnTo>
                  <a:pt x="1368" y="27"/>
                </a:lnTo>
                <a:lnTo>
                  <a:pt x="1396" y="46"/>
                </a:lnTo>
                <a:lnTo>
                  <a:pt x="1414" y="73"/>
                </a:lnTo>
                <a:lnTo>
                  <a:pt x="1423" y="100"/>
                </a:lnTo>
                <a:lnTo>
                  <a:pt x="1432" y="127"/>
                </a:lnTo>
                <a:lnTo>
                  <a:pt x="1441" y="146"/>
                </a:lnTo>
                <a:lnTo>
                  <a:pt x="1459" y="173"/>
                </a:lnTo>
                <a:lnTo>
                  <a:pt x="1468" y="200"/>
                </a:lnTo>
                <a:lnTo>
                  <a:pt x="1487" y="227"/>
                </a:lnTo>
                <a:lnTo>
                  <a:pt x="1496" y="246"/>
                </a:lnTo>
                <a:lnTo>
                  <a:pt x="1505" y="273"/>
                </a:lnTo>
                <a:lnTo>
                  <a:pt x="1514" y="300"/>
                </a:lnTo>
                <a:lnTo>
                  <a:pt x="1541" y="327"/>
                </a:lnTo>
                <a:lnTo>
                  <a:pt x="1568" y="327"/>
                </a:lnTo>
                <a:lnTo>
                  <a:pt x="1587" y="327"/>
                </a:lnTo>
                <a:lnTo>
                  <a:pt x="1614" y="309"/>
                </a:lnTo>
                <a:lnTo>
                  <a:pt x="1632" y="282"/>
                </a:lnTo>
                <a:lnTo>
                  <a:pt x="1650" y="255"/>
                </a:lnTo>
                <a:lnTo>
                  <a:pt x="1650" y="236"/>
                </a:lnTo>
                <a:lnTo>
                  <a:pt x="1668" y="209"/>
                </a:lnTo>
                <a:lnTo>
                  <a:pt x="1687" y="182"/>
                </a:lnTo>
                <a:lnTo>
                  <a:pt x="1705" y="155"/>
                </a:lnTo>
                <a:lnTo>
                  <a:pt x="1714" y="136"/>
                </a:lnTo>
                <a:lnTo>
                  <a:pt x="1732" y="109"/>
                </a:lnTo>
                <a:lnTo>
                  <a:pt x="1750" y="82"/>
                </a:lnTo>
                <a:lnTo>
                  <a:pt x="1777" y="55"/>
                </a:lnTo>
                <a:lnTo>
                  <a:pt x="1796" y="37"/>
                </a:lnTo>
                <a:lnTo>
                  <a:pt x="1823" y="18"/>
                </a:lnTo>
                <a:lnTo>
                  <a:pt x="1850" y="9"/>
                </a:lnTo>
                <a:lnTo>
                  <a:pt x="1878" y="37"/>
                </a:lnTo>
                <a:lnTo>
                  <a:pt x="1896" y="64"/>
                </a:lnTo>
                <a:lnTo>
                  <a:pt x="1905" y="91"/>
                </a:lnTo>
                <a:lnTo>
                  <a:pt x="1914" y="118"/>
                </a:lnTo>
                <a:lnTo>
                  <a:pt x="1923" y="146"/>
                </a:lnTo>
                <a:lnTo>
                  <a:pt x="1923" y="173"/>
                </a:lnTo>
                <a:lnTo>
                  <a:pt x="1932" y="200"/>
                </a:lnTo>
                <a:lnTo>
                  <a:pt x="1941" y="227"/>
                </a:lnTo>
                <a:lnTo>
                  <a:pt x="1950" y="246"/>
                </a:lnTo>
                <a:lnTo>
                  <a:pt x="1959" y="273"/>
                </a:lnTo>
                <a:lnTo>
                  <a:pt x="1978" y="291"/>
                </a:lnTo>
                <a:lnTo>
                  <a:pt x="1996" y="318"/>
                </a:lnTo>
                <a:lnTo>
                  <a:pt x="2023" y="327"/>
                </a:lnTo>
                <a:lnTo>
                  <a:pt x="2050" y="318"/>
                </a:lnTo>
                <a:lnTo>
                  <a:pt x="2078" y="300"/>
                </a:lnTo>
                <a:lnTo>
                  <a:pt x="2087" y="273"/>
                </a:lnTo>
                <a:lnTo>
                  <a:pt x="2105" y="246"/>
                </a:lnTo>
                <a:lnTo>
                  <a:pt x="2114" y="227"/>
                </a:lnTo>
                <a:lnTo>
                  <a:pt x="2123" y="200"/>
                </a:lnTo>
                <a:lnTo>
                  <a:pt x="2132" y="173"/>
                </a:lnTo>
                <a:lnTo>
                  <a:pt x="2150" y="146"/>
                </a:lnTo>
                <a:lnTo>
                  <a:pt x="2159" y="127"/>
                </a:lnTo>
                <a:lnTo>
                  <a:pt x="2178" y="109"/>
                </a:lnTo>
                <a:lnTo>
                  <a:pt x="2187" y="82"/>
                </a:lnTo>
                <a:lnTo>
                  <a:pt x="2196" y="55"/>
                </a:lnTo>
                <a:lnTo>
                  <a:pt x="2214" y="27"/>
                </a:lnTo>
                <a:lnTo>
                  <a:pt x="2241" y="9"/>
                </a:lnTo>
                <a:lnTo>
                  <a:pt x="2268" y="9"/>
                </a:lnTo>
                <a:lnTo>
                  <a:pt x="2287" y="0"/>
                </a:lnTo>
                <a:lnTo>
                  <a:pt x="2314" y="0"/>
                </a:lnTo>
                <a:lnTo>
                  <a:pt x="2341" y="27"/>
                </a:lnTo>
                <a:lnTo>
                  <a:pt x="2341" y="46"/>
                </a:lnTo>
                <a:lnTo>
                  <a:pt x="2350" y="73"/>
                </a:lnTo>
                <a:lnTo>
                  <a:pt x="2359" y="100"/>
                </a:lnTo>
                <a:lnTo>
                  <a:pt x="2359" y="127"/>
                </a:lnTo>
                <a:lnTo>
                  <a:pt x="2359" y="146"/>
                </a:lnTo>
                <a:lnTo>
                  <a:pt x="2369" y="173"/>
                </a:lnTo>
                <a:lnTo>
                  <a:pt x="2387" y="200"/>
                </a:lnTo>
                <a:lnTo>
                  <a:pt x="2405" y="227"/>
                </a:lnTo>
                <a:lnTo>
                  <a:pt x="2414" y="246"/>
                </a:lnTo>
                <a:lnTo>
                  <a:pt x="2423" y="273"/>
                </a:lnTo>
                <a:lnTo>
                  <a:pt x="2450" y="291"/>
                </a:lnTo>
                <a:lnTo>
                  <a:pt x="2469" y="300"/>
                </a:lnTo>
                <a:lnTo>
                  <a:pt x="2496" y="300"/>
                </a:lnTo>
                <a:lnTo>
                  <a:pt x="2523" y="282"/>
                </a:lnTo>
                <a:lnTo>
                  <a:pt x="2532" y="255"/>
                </a:lnTo>
                <a:lnTo>
                  <a:pt x="2541" y="236"/>
                </a:lnTo>
                <a:lnTo>
                  <a:pt x="2541" y="209"/>
                </a:lnTo>
                <a:lnTo>
                  <a:pt x="2559" y="182"/>
                </a:lnTo>
                <a:lnTo>
                  <a:pt x="2569" y="155"/>
                </a:lnTo>
                <a:lnTo>
                  <a:pt x="2578" y="136"/>
                </a:lnTo>
                <a:lnTo>
                  <a:pt x="2596" y="109"/>
                </a:lnTo>
                <a:lnTo>
                  <a:pt x="2605" y="82"/>
                </a:lnTo>
                <a:lnTo>
                  <a:pt x="2623" y="55"/>
                </a:lnTo>
                <a:lnTo>
                  <a:pt x="2632" y="27"/>
                </a:lnTo>
                <a:lnTo>
                  <a:pt x="2659" y="18"/>
                </a:lnTo>
                <a:lnTo>
                  <a:pt x="2678" y="18"/>
                </a:lnTo>
                <a:lnTo>
                  <a:pt x="2696" y="37"/>
                </a:lnTo>
                <a:lnTo>
                  <a:pt x="2705" y="64"/>
                </a:lnTo>
                <a:lnTo>
                  <a:pt x="2705" y="91"/>
                </a:lnTo>
                <a:lnTo>
                  <a:pt x="2714" y="118"/>
                </a:lnTo>
                <a:lnTo>
                  <a:pt x="2723" y="146"/>
                </a:lnTo>
                <a:lnTo>
                  <a:pt x="2723" y="173"/>
                </a:lnTo>
                <a:lnTo>
                  <a:pt x="2723" y="200"/>
                </a:lnTo>
                <a:lnTo>
                  <a:pt x="2714" y="227"/>
                </a:lnTo>
                <a:lnTo>
                  <a:pt x="2714" y="246"/>
                </a:lnTo>
                <a:lnTo>
                  <a:pt x="2723" y="273"/>
                </a:lnTo>
                <a:lnTo>
                  <a:pt x="2732" y="300"/>
                </a:lnTo>
                <a:lnTo>
                  <a:pt x="2741" y="327"/>
                </a:lnTo>
                <a:lnTo>
                  <a:pt x="2741" y="346"/>
                </a:lnTo>
                <a:lnTo>
                  <a:pt x="2750" y="373"/>
                </a:lnTo>
                <a:lnTo>
                  <a:pt x="2750" y="400"/>
                </a:lnTo>
                <a:lnTo>
                  <a:pt x="2759" y="427"/>
                </a:lnTo>
                <a:lnTo>
                  <a:pt x="2769" y="455"/>
                </a:lnTo>
                <a:lnTo>
                  <a:pt x="2778" y="482"/>
                </a:lnTo>
                <a:lnTo>
                  <a:pt x="2805" y="500"/>
                </a:lnTo>
                <a:lnTo>
                  <a:pt x="2832" y="500"/>
                </a:lnTo>
                <a:lnTo>
                  <a:pt x="2860" y="491"/>
                </a:lnTo>
                <a:lnTo>
                  <a:pt x="2887" y="473"/>
                </a:lnTo>
                <a:lnTo>
                  <a:pt x="2896" y="445"/>
                </a:lnTo>
                <a:lnTo>
                  <a:pt x="2914" y="418"/>
                </a:lnTo>
                <a:lnTo>
                  <a:pt x="2923" y="391"/>
                </a:lnTo>
                <a:lnTo>
                  <a:pt x="2932" y="364"/>
                </a:lnTo>
                <a:lnTo>
                  <a:pt x="2942" y="336"/>
                </a:lnTo>
                <a:lnTo>
                  <a:pt x="2928" y="314"/>
                </a:lnTo>
              </a:path>
            </a:pathLst>
          </a:custGeom>
          <a:pattFill prst="narHorz">
            <a:fgClr>
              <a:srgbClr val="FF66FF"/>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10248" name="Freeform 8" descr="20%">
            <a:extLst>
              <a:ext uri="{FF2B5EF4-FFF2-40B4-BE49-F238E27FC236}">
                <a16:creationId xmlns:a16="http://schemas.microsoft.com/office/drawing/2014/main" id="{FF03CE00-D992-4928-8173-21C9B3635156}"/>
              </a:ext>
            </a:extLst>
          </p:cNvPr>
          <p:cNvSpPr>
            <a:spLocks/>
          </p:cNvSpPr>
          <p:nvPr/>
        </p:nvSpPr>
        <p:spPr bwMode="auto">
          <a:xfrm>
            <a:off x="2471738" y="2779713"/>
            <a:ext cx="2922587" cy="1198562"/>
          </a:xfrm>
          <a:custGeom>
            <a:avLst/>
            <a:gdLst>
              <a:gd name="T0" fmla="*/ 21168 w 2071"/>
              <a:gd name="T1" fmla="*/ 1038225 h 755"/>
              <a:gd name="T2" fmla="*/ 71971 w 2071"/>
              <a:gd name="T3" fmla="*/ 952500 h 755"/>
              <a:gd name="T4" fmla="*/ 98784 w 2071"/>
              <a:gd name="T5" fmla="*/ 879475 h 755"/>
              <a:gd name="T6" fmla="*/ 124185 w 2071"/>
              <a:gd name="T7" fmla="*/ 793750 h 755"/>
              <a:gd name="T8" fmla="*/ 162288 w 2071"/>
              <a:gd name="T9" fmla="*/ 720725 h 755"/>
              <a:gd name="T10" fmla="*/ 200390 w 2071"/>
              <a:gd name="T11" fmla="*/ 635000 h 755"/>
              <a:gd name="T12" fmla="*/ 213091 w 2071"/>
              <a:gd name="T13" fmla="*/ 561975 h 755"/>
              <a:gd name="T14" fmla="*/ 252604 w 2071"/>
              <a:gd name="T15" fmla="*/ 490537 h 755"/>
              <a:gd name="T16" fmla="*/ 290706 w 2071"/>
              <a:gd name="T17" fmla="*/ 403225 h 755"/>
              <a:gd name="T18" fmla="*/ 341509 w 2071"/>
              <a:gd name="T19" fmla="*/ 317500 h 755"/>
              <a:gd name="T20" fmla="*/ 406424 w 2071"/>
              <a:gd name="T21" fmla="*/ 230187 h 755"/>
              <a:gd name="T22" fmla="*/ 469928 w 2071"/>
              <a:gd name="T23" fmla="*/ 158750 h 755"/>
              <a:gd name="T24" fmla="*/ 547544 w 2071"/>
              <a:gd name="T25" fmla="*/ 101600 h 755"/>
              <a:gd name="T26" fmla="*/ 611048 w 2071"/>
              <a:gd name="T27" fmla="*/ 42862 h 755"/>
              <a:gd name="T28" fmla="*/ 688664 w 2071"/>
              <a:gd name="T29" fmla="*/ 14287 h 755"/>
              <a:gd name="T30" fmla="*/ 764868 w 2071"/>
              <a:gd name="T31" fmla="*/ 0 h 755"/>
              <a:gd name="T32" fmla="*/ 829783 w 2071"/>
              <a:gd name="T33" fmla="*/ 28575 h 755"/>
              <a:gd name="T34" fmla="*/ 905988 w 2071"/>
              <a:gd name="T35" fmla="*/ 71437 h 755"/>
              <a:gd name="T36" fmla="*/ 970903 w 2071"/>
              <a:gd name="T37" fmla="*/ 130175 h 755"/>
              <a:gd name="T38" fmla="*/ 1034407 w 2071"/>
              <a:gd name="T39" fmla="*/ 215900 h 755"/>
              <a:gd name="T40" fmla="*/ 1073920 w 2071"/>
              <a:gd name="T41" fmla="*/ 274637 h 755"/>
              <a:gd name="T42" fmla="*/ 1124723 w 2071"/>
              <a:gd name="T43" fmla="*/ 360362 h 755"/>
              <a:gd name="T44" fmla="*/ 1162826 w 2071"/>
              <a:gd name="T45" fmla="*/ 433387 h 755"/>
              <a:gd name="T46" fmla="*/ 1188227 w 2071"/>
              <a:gd name="T47" fmla="*/ 519112 h 755"/>
              <a:gd name="T48" fmla="*/ 1215040 w 2071"/>
              <a:gd name="T49" fmla="*/ 592137 h 755"/>
              <a:gd name="T50" fmla="*/ 1240441 w 2071"/>
              <a:gd name="T51" fmla="*/ 677862 h 755"/>
              <a:gd name="T52" fmla="*/ 1278544 w 2071"/>
              <a:gd name="T53" fmla="*/ 750887 h 755"/>
              <a:gd name="T54" fmla="*/ 1316646 w 2071"/>
              <a:gd name="T55" fmla="*/ 836612 h 755"/>
              <a:gd name="T56" fmla="*/ 1343459 w 2071"/>
              <a:gd name="T57" fmla="*/ 909637 h 755"/>
              <a:gd name="T58" fmla="*/ 1368860 w 2071"/>
              <a:gd name="T59" fmla="*/ 995362 h 755"/>
              <a:gd name="T60" fmla="*/ 1394262 w 2071"/>
              <a:gd name="T61" fmla="*/ 1068387 h 755"/>
              <a:gd name="T62" fmla="*/ 1445065 w 2071"/>
              <a:gd name="T63" fmla="*/ 1154112 h 755"/>
              <a:gd name="T64" fmla="*/ 1497279 w 2071"/>
              <a:gd name="T65" fmla="*/ 1196975 h 755"/>
              <a:gd name="T66" fmla="*/ 1535381 w 2071"/>
              <a:gd name="T67" fmla="*/ 1111250 h 755"/>
              <a:gd name="T68" fmla="*/ 1586184 w 2071"/>
              <a:gd name="T69" fmla="*/ 1038225 h 755"/>
              <a:gd name="T70" fmla="*/ 1625698 w 2071"/>
              <a:gd name="T71" fmla="*/ 952500 h 755"/>
              <a:gd name="T72" fmla="*/ 1663800 w 2071"/>
              <a:gd name="T73" fmla="*/ 879475 h 755"/>
              <a:gd name="T74" fmla="*/ 1701902 w 2071"/>
              <a:gd name="T75" fmla="*/ 793750 h 755"/>
              <a:gd name="T76" fmla="*/ 1740005 w 2071"/>
              <a:gd name="T77" fmla="*/ 720725 h 755"/>
              <a:gd name="T78" fmla="*/ 1779518 w 2071"/>
              <a:gd name="T79" fmla="*/ 649287 h 755"/>
              <a:gd name="T80" fmla="*/ 1817621 w 2071"/>
              <a:gd name="T81" fmla="*/ 561975 h 755"/>
              <a:gd name="T82" fmla="*/ 1855723 w 2071"/>
              <a:gd name="T83" fmla="*/ 476250 h 755"/>
              <a:gd name="T84" fmla="*/ 1895236 w 2071"/>
              <a:gd name="T85" fmla="*/ 403225 h 755"/>
              <a:gd name="T86" fmla="*/ 1933339 w 2071"/>
              <a:gd name="T87" fmla="*/ 317500 h 755"/>
              <a:gd name="T88" fmla="*/ 1971441 w 2071"/>
              <a:gd name="T89" fmla="*/ 230187 h 755"/>
              <a:gd name="T90" fmla="*/ 2022244 w 2071"/>
              <a:gd name="T91" fmla="*/ 144462 h 755"/>
              <a:gd name="T92" fmla="*/ 2074458 w 2071"/>
              <a:gd name="T93" fmla="*/ 87312 h 755"/>
              <a:gd name="T94" fmla="*/ 2125261 w 2071"/>
              <a:gd name="T95" fmla="*/ 14287 h 755"/>
              <a:gd name="T96" fmla="*/ 2190176 w 2071"/>
              <a:gd name="T97" fmla="*/ 0 h 755"/>
              <a:gd name="T98" fmla="*/ 2266381 w 2071"/>
              <a:gd name="T99" fmla="*/ 0 h 755"/>
              <a:gd name="T100" fmla="*/ 2331296 w 2071"/>
              <a:gd name="T101" fmla="*/ 42862 h 755"/>
              <a:gd name="T102" fmla="*/ 2407500 w 2071"/>
              <a:gd name="T103" fmla="*/ 130175 h 755"/>
              <a:gd name="T104" fmla="*/ 2472415 w 2071"/>
              <a:gd name="T105" fmla="*/ 215900 h 755"/>
              <a:gd name="T106" fmla="*/ 2548620 w 2071"/>
              <a:gd name="T107" fmla="*/ 288925 h 755"/>
              <a:gd name="T108" fmla="*/ 2613535 w 2071"/>
              <a:gd name="T109" fmla="*/ 374650 h 755"/>
              <a:gd name="T110" fmla="*/ 2677039 w 2071"/>
              <a:gd name="T111" fmla="*/ 447675 h 755"/>
              <a:gd name="T112" fmla="*/ 2729253 w 2071"/>
              <a:gd name="T113" fmla="*/ 519112 h 755"/>
              <a:gd name="T114" fmla="*/ 2754655 w 2071"/>
              <a:gd name="T115" fmla="*/ 592137 h 755"/>
              <a:gd name="T116" fmla="*/ 2805458 w 2071"/>
              <a:gd name="T117" fmla="*/ 677862 h 755"/>
              <a:gd name="T118" fmla="*/ 2856261 w 2071"/>
              <a:gd name="T119" fmla="*/ 736600 h 755"/>
              <a:gd name="T120" fmla="*/ 2895774 w 2071"/>
              <a:gd name="T121" fmla="*/ 822325 h 755"/>
              <a:gd name="T122" fmla="*/ 2908475 w 2071"/>
              <a:gd name="T123" fmla="*/ 895350 h 755"/>
              <a:gd name="T124" fmla="*/ 2844971 w 2071"/>
              <a:gd name="T125" fmla="*/ 877887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071" h="755">
                <a:moveTo>
                  <a:pt x="0" y="697"/>
                </a:moveTo>
                <a:lnTo>
                  <a:pt x="15" y="654"/>
                </a:lnTo>
                <a:lnTo>
                  <a:pt x="33" y="627"/>
                </a:lnTo>
                <a:lnTo>
                  <a:pt x="51" y="600"/>
                </a:lnTo>
                <a:lnTo>
                  <a:pt x="60" y="573"/>
                </a:lnTo>
                <a:lnTo>
                  <a:pt x="70" y="554"/>
                </a:lnTo>
                <a:lnTo>
                  <a:pt x="88" y="527"/>
                </a:lnTo>
                <a:lnTo>
                  <a:pt x="88" y="500"/>
                </a:lnTo>
                <a:lnTo>
                  <a:pt x="106" y="473"/>
                </a:lnTo>
                <a:lnTo>
                  <a:pt x="115" y="454"/>
                </a:lnTo>
                <a:lnTo>
                  <a:pt x="124" y="427"/>
                </a:lnTo>
                <a:lnTo>
                  <a:pt x="142" y="400"/>
                </a:lnTo>
                <a:lnTo>
                  <a:pt x="142" y="373"/>
                </a:lnTo>
                <a:lnTo>
                  <a:pt x="151" y="354"/>
                </a:lnTo>
                <a:lnTo>
                  <a:pt x="160" y="327"/>
                </a:lnTo>
                <a:lnTo>
                  <a:pt x="179" y="309"/>
                </a:lnTo>
                <a:lnTo>
                  <a:pt x="188" y="282"/>
                </a:lnTo>
                <a:lnTo>
                  <a:pt x="206" y="254"/>
                </a:lnTo>
                <a:lnTo>
                  <a:pt x="224" y="227"/>
                </a:lnTo>
                <a:lnTo>
                  <a:pt x="242" y="200"/>
                </a:lnTo>
                <a:lnTo>
                  <a:pt x="270" y="173"/>
                </a:lnTo>
                <a:lnTo>
                  <a:pt x="288" y="145"/>
                </a:lnTo>
                <a:lnTo>
                  <a:pt x="315" y="127"/>
                </a:lnTo>
                <a:lnTo>
                  <a:pt x="333" y="100"/>
                </a:lnTo>
                <a:lnTo>
                  <a:pt x="361" y="73"/>
                </a:lnTo>
                <a:lnTo>
                  <a:pt x="388" y="64"/>
                </a:lnTo>
                <a:lnTo>
                  <a:pt x="406" y="45"/>
                </a:lnTo>
                <a:lnTo>
                  <a:pt x="433" y="27"/>
                </a:lnTo>
                <a:lnTo>
                  <a:pt x="461" y="18"/>
                </a:lnTo>
                <a:lnTo>
                  <a:pt x="488" y="9"/>
                </a:lnTo>
                <a:lnTo>
                  <a:pt x="515" y="0"/>
                </a:lnTo>
                <a:lnTo>
                  <a:pt x="542" y="0"/>
                </a:lnTo>
                <a:lnTo>
                  <a:pt x="561" y="9"/>
                </a:lnTo>
                <a:lnTo>
                  <a:pt x="588" y="18"/>
                </a:lnTo>
                <a:lnTo>
                  <a:pt x="615" y="36"/>
                </a:lnTo>
                <a:lnTo>
                  <a:pt x="642" y="45"/>
                </a:lnTo>
                <a:lnTo>
                  <a:pt x="661" y="55"/>
                </a:lnTo>
                <a:lnTo>
                  <a:pt x="688" y="82"/>
                </a:lnTo>
                <a:lnTo>
                  <a:pt x="715" y="109"/>
                </a:lnTo>
                <a:lnTo>
                  <a:pt x="733" y="136"/>
                </a:lnTo>
                <a:lnTo>
                  <a:pt x="742" y="155"/>
                </a:lnTo>
                <a:lnTo>
                  <a:pt x="761" y="173"/>
                </a:lnTo>
                <a:lnTo>
                  <a:pt x="779" y="200"/>
                </a:lnTo>
                <a:lnTo>
                  <a:pt x="797" y="227"/>
                </a:lnTo>
                <a:lnTo>
                  <a:pt x="815" y="254"/>
                </a:lnTo>
                <a:lnTo>
                  <a:pt x="824" y="273"/>
                </a:lnTo>
                <a:lnTo>
                  <a:pt x="833" y="300"/>
                </a:lnTo>
                <a:lnTo>
                  <a:pt x="842" y="327"/>
                </a:lnTo>
                <a:lnTo>
                  <a:pt x="852" y="354"/>
                </a:lnTo>
                <a:lnTo>
                  <a:pt x="861" y="373"/>
                </a:lnTo>
                <a:lnTo>
                  <a:pt x="870" y="400"/>
                </a:lnTo>
                <a:lnTo>
                  <a:pt x="879" y="427"/>
                </a:lnTo>
                <a:lnTo>
                  <a:pt x="897" y="454"/>
                </a:lnTo>
                <a:lnTo>
                  <a:pt x="906" y="473"/>
                </a:lnTo>
                <a:lnTo>
                  <a:pt x="915" y="500"/>
                </a:lnTo>
                <a:lnTo>
                  <a:pt x="933" y="527"/>
                </a:lnTo>
                <a:lnTo>
                  <a:pt x="942" y="554"/>
                </a:lnTo>
                <a:lnTo>
                  <a:pt x="952" y="573"/>
                </a:lnTo>
                <a:lnTo>
                  <a:pt x="961" y="600"/>
                </a:lnTo>
                <a:lnTo>
                  <a:pt x="970" y="627"/>
                </a:lnTo>
                <a:lnTo>
                  <a:pt x="988" y="654"/>
                </a:lnTo>
                <a:lnTo>
                  <a:pt x="988" y="673"/>
                </a:lnTo>
                <a:lnTo>
                  <a:pt x="1006" y="700"/>
                </a:lnTo>
                <a:lnTo>
                  <a:pt x="1024" y="727"/>
                </a:lnTo>
                <a:lnTo>
                  <a:pt x="1042" y="754"/>
                </a:lnTo>
                <a:lnTo>
                  <a:pt x="1061" y="754"/>
                </a:lnTo>
                <a:lnTo>
                  <a:pt x="1070" y="727"/>
                </a:lnTo>
                <a:lnTo>
                  <a:pt x="1088" y="700"/>
                </a:lnTo>
                <a:lnTo>
                  <a:pt x="1106" y="673"/>
                </a:lnTo>
                <a:lnTo>
                  <a:pt x="1124" y="654"/>
                </a:lnTo>
                <a:lnTo>
                  <a:pt x="1142" y="627"/>
                </a:lnTo>
                <a:lnTo>
                  <a:pt x="1152" y="600"/>
                </a:lnTo>
                <a:lnTo>
                  <a:pt x="1161" y="573"/>
                </a:lnTo>
                <a:lnTo>
                  <a:pt x="1179" y="554"/>
                </a:lnTo>
                <a:lnTo>
                  <a:pt x="1188" y="527"/>
                </a:lnTo>
                <a:lnTo>
                  <a:pt x="1206" y="500"/>
                </a:lnTo>
                <a:lnTo>
                  <a:pt x="1224" y="473"/>
                </a:lnTo>
                <a:lnTo>
                  <a:pt x="1233" y="454"/>
                </a:lnTo>
                <a:lnTo>
                  <a:pt x="1252" y="436"/>
                </a:lnTo>
                <a:lnTo>
                  <a:pt x="1261" y="409"/>
                </a:lnTo>
                <a:lnTo>
                  <a:pt x="1279" y="382"/>
                </a:lnTo>
                <a:lnTo>
                  <a:pt x="1288" y="354"/>
                </a:lnTo>
                <a:lnTo>
                  <a:pt x="1297" y="327"/>
                </a:lnTo>
                <a:lnTo>
                  <a:pt x="1315" y="300"/>
                </a:lnTo>
                <a:lnTo>
                  <a:pt x="1333" y="273"/>
                </a:lnTo>
                <a:lnTo>
                  <a:pt x="1343" y="254"/>
                </a:lnTo>
                <a:lnTo>
                  <a:pt x="1352" y="227"/>
                </a:lnTo>
                <a:lnTo>
                  <a:pt x="1370" y="200"/>
                </a:lnTo>
                <a:lnTo>
                  <a:pt x="1379" y="173"/>
                </a:lnTo>
                <a:lnTo>
                  <a:pt x="1397" y="145"/>
                </a:lnTo>
                <a:lnTo>
                  <a:pt x="1415" y="118"/>
                </a:lnTo>
                <a:lnTo>
                  <a:pt x="1433" y="91"/>
                </a:lnTo>
                <a:lnTo>
                  <a:pt x="1452" y="82"/>
                </a:lnTo>
                <a:lnTo>
                  <a:pt x="1470" y="55"/>
                </a:lnTo>
                <a:lnTo>
                  <a:pt x="1488" y="36"/>
                </a:lnTo>
                <a:lnTo>
                  <a:pt x="1506" y="9"/>
                </a:lnTo>
                <a:lnTo>
                  <a:pt x="1533" y="0"/>
                </a:lnTo>
                <a:lnTo>
                  <a:pt x="1552" y="0"/>
                </a:lnTo>
                <a:lnTo>
                  <a:pt x="1579" y="0"/>
                </a:lnTo>
                <a:lnTo>
                  <a:pt x="1606" y="0"/>
                </a:lnTo>
                <a:lnTo>
                  <a:pt x="1633" y="9"/>
                </a:lnTo>
                <a:lnTo>
                  <a:pt x="1652" y="27"/>
                </a:lnTo>
                <a:lnTo>
                  <a:pt x="1679" y="55"/>
                </a:lnTo>
                <a:lnTo>
                  <a:pt x="1706" y="82"/>
                </a:lnTo>
                <a:lnTo>
                  <a:pt x="1734" y="109"/>
                </a:lnTo>
                <a:lnTo>
                  <a:pt x="1752" y="136"/>
                </a:lnTo>
                <a:lnTo>
                  <a:pt x="1779" y="155"/>
                </a:lnTo>
                <a:lnTo>
                  <a:pt x="1806" y="182"/>
                </a:lnTo>
                <a:lnTo>
                  <a:pt x="1834" y="209"/>
                </a:lnTo>
                <a:lnTo>
                  <a:pt x="1852" y="236"/>
                </a:lnTo>
                <a:lnTo>
                  <a:pt x="1870" y="264"/>
                </a:lnTo>
                <a:lnTo>
                  <a:pt x="1897" y="282"/>
                </a:lnTo>
                <a:lnTo>
                  <a:pt x="1915" y="309"/>
                </a:lnTo>
                <a:lnTo>
                  <a:pt x="1934" y="327"/>
                </a:lnTo>
                <a:lnTo>
                  <a:pt x="1952" y="354"/>
                </a:lnTo>
                <a:lnTo>
                  <a:pt x="1952" y="373"/>
                </a:lnTo>
                <a:lnTo>
                  <a:pt x="1970" y="400"/>
                </a:lnTo>
                <a:lnTo>
                  <a:pt x="1988" y="427"/>
                </a:lnTo>
                <a:lnTo>
                  <a:pt x="1997" y="454"/>
                </a:lnTo>
                <a:lnTo>
                  <a:pt x="2024" y="464"/>
                </a:lnTo>
                <a:lnTo>
                  <a:pt x="2034" y="491"/>
                </a:lnTo>
                <a:lnTo>
                  <a:pt x="2052" y="518"/>
                </a:lnTo>
                <a:lnTo>
                  <a:pt x="2061" y="545"/>
                </a:lnTo>
                <a:lnTo>
                  <a:pt x="2061" y="564"/>
                </a:lnTo>
                <a:lnTo>
                  <a:pt x="2070" y="545"/>
                </a:lnTo>
                <a:lnTo>
                  <a:pt x="2016" y="553"/>
                </a:lnTo>
                <a:lnTo>
                  <a:pt x="2043" y="554"/>
                </a:lnTo>
              </a:path>
            </a:pathLst>
          </a:custGeom>
          <a:noFill/>
          <a:ln w="12700" cap="rnd" cmpd="sng">
            <a:solidFill>
              <a:schemeClr val="hlink"/>
            </a:solidFill>
            <a:prstDash val="dash"/>
            <a:round/>
            <a:headEnd type="none" w="sm" len="sm"/>
            <a:tailEnd type="none" w="sm" len="sm"/>
          </a:ln>
          <a:effectLst/>
          <a:extLst>
            <a:ext uri="{909E8E84-426E-40DD-AFC4-6F175D3DCCD1}">
              <a14:hiddenFill xmlns:a14="http://schemas.microsoft.com/office/drawing/2010/main">
                <a:pattFill prst="pct20">
                  <a:fgClr>
                    <a:schemeClr val="tx1"/>
                  </a:fgClr>
                  <a:bgClr>
                    <a:schemeClr val="bg1"/>
                  </a:bgClr>
                </a:patt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10249" name="Line 9">
            <a:extLst>
              <a:ext uri="{FF2B5EF4-FFF2-40B4-BE49-F238E27FC236}">
                <a16:creationId xmlns:a16="http://schemas.microsoft.com/office/drawing/2014/main" id="{51A6BC9B-2FF1-4721-A37F-FFB737069C5F}"/>
              </a:ext>
            </a:extLst>
          </p:cNvPr>
          <p:cNvSpPr>
            <a:spLocks noChangeShapeType="1"/>
          </p:cNvSpPr>
          <p:nvPr/>
        </p:nvSpPr>
        <p:spPr bwMode="auto">
          <a:xfrm flipV="1">
            <a:off x="1185863" y="1600200"/>
            <a:ext cx="947737" cy="457200"/>
          </a:xfrm>
          <a:prstGeom prst="line">
            <a:avLst/>
          </a:prstGeom>
          <a:noFill/>
          <a:ln w="28575">
            <a:solidFill>
              <a:srgbClr val="9A0510"/>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0" name="Rectangle 10">
            <a:extLst>
              <a:ext uri="{FF2B5EF4-FFF2-40B4-BE49-F238E27FC236}">
                <a16:creationId xmlns:a16="http://schemas.microsoft.com/office/drawing/2014/main" id="{D175DC93-D348-45A6-AB16-69D862FB78AB}"/>
              </a:ext>
            </a:extLst>
          </p:cNvPr>
          <p:cNvSpPr>
            <a:spLocks noChangeArrowheads="1"/>
          </p:cNvSpPr>
          <p:nvPr/>
        </p:nvSpPr>
        <p:spPr bwMode="auto">
          <a:xfrm>
            <a:off x="2119313" y="1325563"/>
            <a:ext cx="2651125" cy="46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400" b="1" dirty="0">
                <a:solidFill>
                  <a:srgbClr val="000000"/>
                </a:solidFill>
                <a:latin typeface="Times New Roman" charset="0"/>
                <a:ea typeface="ＭＳ Ｐゴシック" charset="0"/>
              </a:rPr>
              <a:t>Mandatory Breath</a:t>
            </a:r>
            <a:endParaRPr lang="en-AU" sz="2000" b="1" dirty="0">
              <a:solidFill>
                <a:srgbClr val="000000"/>
              </a:solidFill>
              <a:latin typeface="Times New Roman" charset="0"/>
              <a:ea typeface="ＭＳ Ｐゴシック" charset="0"/>
            </a:endParaRPr>
          </a:p>
        </p:txBody>
      </p:sp>
      <p:sp>
        <p:nvSpPr>
          <p:cNvPr id="10251" name="Line 11">
            <a:extLst>
              <a:ext uri="{FF2B5EF4-FFF2-40B4-BE49-F238E27FC236}">
                <a16:creationId xmlns:a16="http://schemas.microsoft.com/office/drawing/2014/main" id="{8EDC355A-A48D-40AE-B07E-1872C8C91258}"/>
              </a:ext>
            </a:extLst>
          </p:cNvPr>
          <p:cNvSpPr>
            <a:spLocks noChangeShapeType="1"/>
          </p:cNvSpPr>
          <p:nvPr/>
        </p:nvSpPr>
        <p:spPr bwMode="auto">
          <a:xfrm>
            <a:off x="2674938" y="4114800"/>
            <a:ext cx="0" cy="7620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2" name="Line 12">
            <a:extLst>
              <a:ext uri="{FF2B5EF4-FFF2-40B4-BE49-F238E27FC236}">
                <a16:creationId xmlns:a16="http://schemas.microsoft.com/office/drawing/2014/main" id="{7A745FAE-A735-4D45-8852-7AC00E25F0DE}"/>
              </a:ext>
            </a:extLst>
          </p:cNvPr>
          <p:cNvSpPr>
            <a:spLocks noChangeShapeType="1"/>
          </p:cNvSpPr>
          <p:nvPr/>
        </p:nvSpPr>
        <p:spPr bwMode="auto">
          <a:xfrm>
            <a:off x="3487738" y="4114800"/>
            <a:ext cx="0" cy="6096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3" name="Line 13">
            <a:extLst>
              <a:ext uri="{FF2B5EF4-FFF2-40B4-BE49-F238E27FC236}">
                <a16:creationId xmlns:a16="http://schemas.microsoft.com/office/drawing/2014/main" id="{297670D1-D344-4117-A214-08F0656CCB67}"/>
              </a:ext>
            </a:extLst>
          </p:cNvPr>
          <p:cNvSpPr>
            <a:spLocks noChangeShapeType="1"/>
          </p:cNvSpPr>
          <p:nvPr/>
        </p:nvSpPr>
        <p:spPr bwMode="auto">
          <a:xfrm>
            <a:off x="4097338" y="4114800"/>
            <a:ext cx="0" cy="5334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4" name="Line 14">
            <a:extLst>
              <a:ext uri="{FF2B5EF4-FFF2-40B4-BE49-F238E27FC236}">
                <a16:creationId xmlns:a16="http://schemas.microsoft.com/office/drawing/2014/main" id="{73451FA8-4226-4787-BA92-25C3E823169B}"/>
              </a:ext>
            </a:extLst>
          </p:cNvPr>
          <p:cNvSpPr>
            <a:spLocks noChangeShapeType="1"/>
          </p:cNvSpPr>
          <p:nvPr/>
        </p:nvSpPr>
        <p:spPr bwMode="auto">
          <a:xfrm>
            <a:off x="4706938" y="4114800"/>
            <a:ext cx="0" cy="4572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5" name="Line 15">
            <a:extLst>
              <a:ext uri="{FF2B5EF4-FFF2-40B4-BE49-F238E27FC236}">
                <a16:creationId xmlns:a16="http://schemas.microsoft.com/office/drawing/2014/main" id="{ABB9E3A0-2B2C-4424-B513-8407CE79CA94}"/>
              </a:ext>
            </a:extLst>
          </p:cNvPr>
          <p:cNvSpPr>
            <a:spLocks noChangeShapeType="1"/>
          </p:cNvSpPr>
          <p:nvPr/>
        </p:nvSpPr>
        <p:spPr bwMode="auto">
          <a:xfrm>
            <a:off x="5384800" y="4114800"/>
            <a:ext cx="0" cy="3810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6" name="Line 16">
            <a:extLst>
              <a:ext uri="{FF2B5EF4-FFF2-40B4-BE49-F238E27FC236}">
                <a16:creationId xmlns:a16="http://schemas.microsoft.com/office/drawing/2014/main" id="{2EDE01A8-719A-4BEF-8B84-B0140955F857}"/>
              </a:ext>
            </a:extLst>
          </p:cNvPr>
          <p:cNvSpPr>
            <a:spLocks noChangeShapeType="1"/>
          </p:cNvSpPr>
          <p:nvPr/>
        </p:nvSpPr>
        <p:spPr bwMode="auto">
          <a:xfrm>
            <a:off x="5926138" y="4114800"/>
            <a:ext cx="0" cy="304800"/>
          </a:xfrm>
          <a:prstGeom prst="line">
            <a:avLst/>
          </a:prstGeom>
          <a:noFill/>
          <a:ln w="28575">
            <a:solidFill>
              <a:schemeClr val="hlink"/>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7" name="Rectangle 17">
            <a:extLst>
              <a:ext uri="{FF2B5EF4-FFF2-40B4-BE49-F238E27FC236}">
                <a16:creationId xmlns:a16="http://schemas.microsoft.com/office/drawing/2014/main" id="{A9460032-65A4-41FA-88DE-619182ACCECA}"/>
              </a:ext>
            </a:extLst>
          </p:cNvPr>
          <p:cNvSpPr>
            <a:spLocks noChangeArrowheads="1"/>
          </p:cNvSpPr>
          <p:nvPr/>
        </p:nvSpPr>
        <p:spPr bwMode="auto">
          <a:xfrm>
            <a:off x="363538" y="5105400"/>
            <a:ext cx="3035300"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AU" sz="2400" b="1" dirty="0">
                <a:solidFill>
                  <a:srgbClr val="000000"/>
                </a:solidFill>
                <a:latin typeface="Times New Roman" charset="0"/>
                <a:ea typeface="ＭＳ Ｐゴシック" charset="0"/>
              </a:rPr>
              <a:t>Unsupported</a:t>
            </a:r>
          </a:p>
          <a:p>
            <a:pPr algn="ctr" eaLnBrk="0" hangingPunct="0">
              <a:defRPr/>
            </a:pPr>
            <a:r>
              <a:rPr lang="en-AU" sz="2400" b="1" dirty="0">
                <a:solidFill>
                  <a:srgbClr val="000000"/>
                </a:solidFill>
                <a:latin typeface="Times New Roman" charset="0"/>
                <a:ea typeface="ＭＳ Ｐゴシック" charset="0"/>
              </a:rPr>
              <a:t> Spontaneous Breaths</a:t>
            </a:r>
            <a:endParaRPr lang="en-AU" sz="2000" b="1" dirty="0">
              <a:solidFill>
                <a:srgbClr val="000000"/>
              </a:solidFill>
              <a:latin typeface="Times New Roman" charset="0"/>
              <a:ea typeface="ＭＳ Ｐゴシック" charset="0"/>
            </a:endParaRPr>
          </a:p>
        </p:txBody>
      </p:sp>
      <p:sp>
        <p:nvSpPr>
          <p:cNvPr id="10258" name="Line 18">
            <a:extLst>
              <a:ext uri="{FF2B5EF4-FFF2-40B4-BE49-F238E27FC236}">
                <a16:creationId xmlns:a16="http://schemas.microsoft.com/office/drawing/2014/main" id="{CF274BB1-C8CE-436C-A2DB-B73A6F718A2F}"/>
              </a:ext>
            </a:extLst>
          </p:cNvPr>
          <p:cNvSpPr>
            <a:spLocks noChangeShapeType="1"/>
          </p:cNvSpPr>
          <p:nvPr/>
        </p:nvSpPr>
        <p:spPr bwMode="auto">
          <a:xfrm flipV="1">
            <a:off x="3624263" y="1143000"/>
            <a:ext cx="2235200" cy="1752600"/>
          </a:xfrm>
          <a:prstGeom prst="line">
            <a:avLst/>
          </a:prstGeom>
          <a:noFill/>
          <a:ln w="28575">
            <a:solidFill>
              <a:srgbClr val="9A0510"/>
            </a:solidFill>
            <a:round/>
            <a:headEnd type="stealth" w="med" len="lg"/>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9" name="Line 19">
            <a:extLst>
              <a:ext uri="{FF2B5EF4-FFF2-40B4-BE49-F238E27FC236}">
                <a16:creationId xmlns:a16="http://schemas.microsoft.com/office/drawing/2014/main" id="{754BA2B4-6320-4B05-8F3C-0383037917DA}"/>
              </a:ext>
            </a:extLst>
          </p:cNvPr>
          <p:cNvSpPr>
            <a:spLocks noChangeShapeType="1"/>
          </p:cNvSpPr>
          <p:nvPr/>
        </p:nvSpPr>
        <p:spPr bwMode="auto">
          <a:xfrm flipH="1">
            <a:off x="5046663" y="1143000"/>
            <a:ext cx="812800" cy="1905000"/>
          </a:xfrm>
          <a:prstGeom prst="line">
            <a:avLst/>
          </a:prstGeom>
          <a:noFill/>
          <a:ln w="28575">
            <a:solidFill>
              <a:srgbClr val="9A0510"/>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0" name="Rectangle 20">
            <a:extLst>
              <a:ext uri="{FF2B5EF4-FFF2-40B4-BE49-F238E27FC236}">
                <a16:creationId xmlns:a16="http://schemas.microsoft.com/office/drawing/2014/main" id="{35D88B3A-76AE-4944-9092-9BE71064E06E}"/>
              </a:ext>
            </a:extLst>
          </p:cNvPr>
          <p:cNvSpPr>
            <a:spLocks noChangeArrowheads="1"/>
          </p:cNvSpPr>
          <p:nvPr/>
        </p:nvSpPr>
        <p:spPr bwMode="auto">
          <a:xfrm>
            <a:off x="4787900" y="981075"/>
            <a:ext cx="4232275" cy="36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b="1">
                <a:solidFill>
                  <a:srgbClr val="000000"/>
                </a:solidFill>
                <a:latin typeface="Times New Roman" charset="0"/>
                <a:ea typeface="ＭＳ Ｐゴシック" charset="0"/>
              </a:rPr>
              <a:t>Spontaneous Pressure supported Breaths</a:t>
            </a:r>
            <a:endParaRPr lang="en-AU" b="1" dirty="0">
              <a:solidFill>
                <a:srgbClr val="000000"/>
              </a:solidFill>
              <a:latin typeface="Times New Roman" charset="0"/>
              <a:ea typeface="ＭＳ Ｐゴシック" charset="0"/>
            </a:endParaRPr>
          </a:p>
        </p:txBody>
      </p:sp>
      <p:sp>
        <p:nvSpPr>
          <p:cNvPr id="10261" name="Rectangle 21">
            <a:extLst>
              <a:ext uri="{FF2B5EF4-FFF2-40B4-BE49-F238E27FC236}">
                <a16:creationId xmlns:a16="http://schemas.microsoft.com/office/drawing/2014/main" id="{5AC5B1DD-AA9E-4563-8263-61D05B675D5E}"/>
              </a:ext>
            </a:extLst>
          </p:cNvPr>
          <p:cNvSpPr>
            <a:spLocks noChangeArrowheads="1"/>
          </p:cNvSpPr>
          <p:nvPr/>
        </p:nvSpPr>
        <p:spPr bwMode="auto">
          <a:xfrm>
            <a:off x="4267200" y="4953000"/>
            <a:ext cx="5091113"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400" b="1" dirty="0">
                <a:solidFill>
                  <a:srgbClr val="000000"/>
                </a:solidFill>
                <a:latin typeface="Times New Roman" charset="0"/>
                <a:ea typeface="ＭＳ Ｐゴシック" charset="0"/>
              </a:rPr>
              <a:t>All Mandatory Breaths Synchronised</a:t>
            </a:r>
          </a:p>
          <a:p>
            <a:pPr eaLnBrk="0" hangingPunct="0">
              <a:defRPr/>
            </a:pPr>
            <a:r>
              <a:rPr lang="en-AU" sz="2400" b="1" dirty="0">
                <a:solidFill>
                  <a:srgbClr val="000000"/>
                </a:solidFill>
                <a:latin typeface="Times New Roman" charset="0"/>
                <a:ea typeface="ＭＳ Ｐゴシック" charset="0"/>
              </a:rPr>
              <a:t>to Patients Inspiratory Effort</a:t>
            </a:r>
          </a:p>
        </p:txBody>
      </p:sp>
      <p:sp>
        <p:nvSpPr>
          <p:cNvPr id="10262" name="AutoShape 22">
            <a:extLst>
              <a:ext uri="{FF2B5EF4-FFF2-40B4-BE49-F238E27FC236}">
                <a16:creationId xmlns:a16="http://schemas.microsoft.com/office/drawing/2014/main" id="{E0635795-CF7A-4866-BC0A-35CB878EA1AE}"/>
              </a:ext>
            </a:extLst>
          </p:cNvPr>
          <p:cNvSpPr>
            <a:spLocks noChangeArrowheads="1"/>
          </p:cNvSpPr>
          <p:nvPr/>
        </p:nvSpPr>
        <p:spPr bwMode="auto">
          <a:xfrm>
            <a:off x="6135688" y="4425950"/>
            <a:ext cx="258762" cy="444500"/>
          </a:xfrm>
          <a:prstGeom prst="upArrow">
            <a:avLst>
              <a:gd name="adj1" fmla="val 50000"/>
              <a:gd name="adj2" fmla="val 85882"/>
            </a:avLst>
          </a:prstGeom>
          <a:solidFill>
            <a:srgbClr val="EF0909"/>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3" name="Line 23">
            <a:extLst>
              <a:ext uri="{FF2B5EF4-FFF2-40B4-BE49-F238E27FC236}">
                <a16:creationId xmlns:a16="http://schemas.microsoft.com/office/drawing/2014/main" id="{E3145F80-A6CA-46BA-B929-954E6C5061E5}"/>
              </a:ext>
            </a:extLst>
          </p:cNvPr>
          <p:cNvSpPr>
            <a:spLocks noChangeShapeType="1"/>
          </p:cNvSpPr>
          <p:nvPr/>
        </p:nvSpPr>
        <p:spPr bwMode="auto">
          <a:xfrm flipV="1">
            <a:off x="2065338" y="4419600"/>
            <a:ext cx="3860800" cy="533400"/>
          </a:xfrm>
          <a:prstGeom prst="line">
            <a:avLst/>
          </a:prstGeom>
          <a:noFill/>
          <a:ln w="28575">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4" name="Line 24">
            <a:extLst>
              <a:ext uri="{FF2B5EF4-FFF2-40B4-BE49-F238E27FC236}">
                <a16:creationId xmlns:a16="http://schemas.microsoft.com/office/drawing/2014/main" id="{17D72D2E-38CC-4041-910A-6F36BDF53E5D}"/>
              </a:ext>
            </a:extLst>
          </p:cNvPr>
          <p:cNvSpPr>
            <a:spLocks noChangeShapeType="1"/>
          </p:cNvSpPr>
          <p:nvPr/>
        </p:nvSpPr>
        <p:spPr bwMode="auto">
          <a:xfrm>
            <a:off x="2065338" y="4953000"/>
            <a:ext cx="0" cy="152400"/>
          </a:xfrm>
          <a:prstGeom prst="line">
            <a:avLst/>
          </a:prstGeom>
          <a:noFill/>
          <a:ln w="12700">
            <a:solidFill>
              <a:srgbClr val="00AC9C"/>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5" name="Rectangle 25">
            <a:extLst>
              <a:ext uri="{FF2B5EF4-FFF2-40B4-BE49-F238E27FC236}">
                <a16:creationId xmlns:a16="http://schemas.microsoft.com/office/drawing/2014/main" id="{A1F28BCC-2774-4DF6-802D-08D3CF98591A}"/>
              </a:ext>
            </a:extLst>
          </p:cNvPr>
          <p:cNvSpPr>
            <a:spLocks noChangeArrowheads="1"/>
          </p:cNvSpPr>
          <p:nvPr/>
        </p:nvSpPr>
        <p:spPr bwMode="auto">
          <a:xfrm>
            <a:off x="530225" y="115888"/>
            <a:ext cx="8597900" cy="10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sz="3200" b="1" dirty="0">
                <a:solidFill>
                  <a:srgbClr val="000000"/>
                </a:solidFill>
                <a:latin typeface="Times New Roman" charset="0"/>
                <a:ea typeface="ＭＳ Ｐゴシック" charset="0"/>
              </a:rPr>
              <a:t>Volume - Synchronized Intermittent Mandatory</a:t>
            </a:r>
          </a:p>
          <a:p>
            <a:pPr eaLnBrk="0" hangingPunct="0">
              <a:defRPr/>
            </a:pPr>
            <a:r>
              <a:rPr lang="en-AU" sz="3200" b="1" dirty="0">
                <a:solidFill>
                  <a:srgbClr val="000000"/>
                </a:solidFill>
                <a:latin typeface="Times New Roman" charset="0"/>
                <a:ea typeface="ＭＳ Ｐゴシック" charset="0"/>
              </a:rPr>
              <a:t>Ventilation ( V - SIMV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blinds(horizontal)">
                                      <p:cBhvr>
                                        <p:cTn id="11" dur="500"/>
                                        <p:tgtEl>
                                          <p:spTgt spid="10244"/>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0250"/>
                                        </p:tgtEl>
                                        <p:attrNameLst>
                                          <p:attrName>style.visibility</p:attrName>
                                        </p:attrNameLst>
                                      </p:cBhvr>
                                      <p:to>
                                        <p:strVal val="visible"/>
                                      </p:to>
                                    </p:set>
                                  </p:childTnLst>
                                </p:cTn>
                              </p:par>
                            </p:childTnLst>
                          </p:cTn>
                        </p:par>
                        <p:par>
                          <p:cTn id="15" fill="hold" nodeType="afterGroup">
                            <p:stCondLst>
                              <p:cond delay="1500"/>
                            </p:stCondLst>
                            <p:childTnLst>
                              <p:par>
                                <p:cTn id="16" presetID="1" presetClass="entr" presetSubtype="0" fill="hold" nodeType="afterEffect">
                                  <p:stCondLst>
                                    <p:cond delay="0"/>
                                  </p:stCondLst>
                                  <p:childTnLst>
                                    <p:set>
                                      <p:cBhvr>
                                        <p:cTn id="17" dur="1" fill="hold">
                                          <p:stCondLst>
                                            <p:cond delay="499"/>
                                          </p:stCondLst>
                                        </p:cTn>
                                        <p:tgtEl>
                                          <p:spTgt spid="10249"/>
                                        </p:tgtEl>
                                        <p:attrNameLst>
                                          <p:attrName>style.visibility</p:attrName>
                                        </p:attrNameLst>
                                      </p:cBhvr>
                                      <p:to>
                                        <p:strVal val="visible"/>
                                      </p:to>
                                    </p:set>
                                  </p:childTnLst>
                                </p:cTn>
                              </p:par>
                            </p:childTnLst>
                          </p:cTn>
                        </p:par>
                        <p:par>
                          <p:cTn id="18" fill="hold" nodeType="afterGroup">
                            <p:stCondLst>
                              <p:cond delay="2000"/>
                            </p:stCondLst>
                            <p:childTnLst>
                              <p:par>
                                <p:cTn id="19" presetID="3" presetClass="entr" presetSubtype="10" fill="hold" nodeType="afterEffect">
                                  <p:stCondLst>
                                    <p:cond delay="0"/>
                                  </p:stCondLst>
                                  <p:childTnLst>
                                    <p:set>
                                      <p:cBhvr>
                                        <p:cTn id="20" dur="1" fill="hold">
                                          <p:stCondLst>
                                            <p:cond delay="0"/>
                                          </p:stCondLst>
                                        </p:cTn>
                                        <p:tgtEl>
                                          <p:spTgt spid="10247"/>
                                        </p:tgtEl>
                                        <p:attrNameLst>
                                          <p:attrName>style.visibility</p:attrName>
                                        </p:attrNameLst>
                                      </p:cBhvr>
                                      <p:to>
                                        <p:strVal val="visible"/>
                                      </p:to>
                                    </p:set>
                                    <p:animEffect transition="in" filter="blinds(horizontal)">
                                      <p:cBhvr>
                                        <p:cTn id="21" dur="500"/>
                                        <p:tgtEl>
                                          <p:spTgt spid="10247"/>
                                        </p:tgtEl>
                                      </p:cBhvr>
                                    </p:animEffect>
                                  </p:childTnLst>
                                </p:cTn>
                              </p:par>
                            </p:childTnLst>
                          </p:cTn>
                        </p:par>
                        <p:par>
                          <p:cTn id="22" fill="hold" nodeType="afterGroup">
                            <p:stCondLst>
                              <p:cond delay="2500"/>
                            </p:stCondLst>
                            <p:childTnLst>
                              <p:par>
                                <p:cTn id="23" presetID="3" presetClass="entr" presetSubtype="10" fill="hold" nodeType="afterEffect">
                                  <p:stCondLst>
                                    <p:cond delay="0"/>
                                  </p:stCondLst>
                                  <p:childTnLst>
                                    <p:set>
                                      <p:cBhvr>
                                        <p:cTn id="24" dur="1" fill="hold">
                                          <p:stCondLst>
                                            <p:cond delay="0"/>
                                          </p:stCondLst>
                                        </p:cTn>
                                        <p:tgtEl>
                                          <p:spTgt spid="10245"/>
                                        </p:tgtEl>
                                        <p:attrNameLst>
                                          <p:attrName>style.visibility</p:attrName>
                                        </p:attrNameLst>
                                      </p:cBhvr>
                                      <p:to>
                                        <p:strVal val="visible"/>
                                      </p:to>
                                    </p:set>
                                    <p:animEffect transition="in" filter="blinds(horizontal)">
                                      <p:cBhvr>
                                        <p:cTn id="25" dur="500"/>
                                        <p:tgtEl>
                                          <p:spTgt spid="10245"/>
                                        </p:tgtEl>
                                      </p:cBhvr>
                                    </p:animEffect>
                                  </p:childTnLst>
                                </p:cTn>
                              </p:par>
                            </p:childTnLst>
                          </p:cTn>
                        </p:par>
                        <p:par>
                          <p:cTn id="26" fill="hold" nodeType="afterGroup">
                            <p:stCondLst>
                              <p:cond delay="3000"/>
                            </p:stCondLst>
                            <p:childTnLst>
                              <p:par>
                                <p:cTn id="27" presetID="3" presetClass="entr" presetSubtype="10" fill="hold" nodeType="after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blinds(horizontal)">
                                      <p:cBhvr>
                                        <p:cTn id="29" dur="500"/>
                                        <p:tgtEl>
                                          <p:spTgt spid="10246"/>
                                        </p:tgtEl>
                                      </p:cBhvr>
                                    </p:animEffect>
                                  </p:childTnLst>
                                </p:cTn>
                              </p:par>
                            </p:childTnLst>
                          </p:cTn>
                        </p:par>
                        <p:par>
                          <p:cTn id="30" fill="hold" nodeType="afterGroup">
                            <p:stCondLst>
                              <p:cond delay="3500"/>
                            </p:stCondLst>
                            <p:childTnLst>
                              <p:par>
                                <p:cTn id="31" presetID="1" presetClass="entr" presetSubtype="0" fill="hold" nodeType="afterEffect">
                                  <p:stCondLst>
                                    <p:cond delay="0"/>
                                  </p:stCondLst>
                                  <p:childTnLst>
                                    <p:set>
                                      <p:cBhvr>
                                        <p:cTn id="32" dur="1" fill="hold">
                                          <p:stCondLst>
                                            <p:cond delay="499"/>
                                          </p:stCondLst>
                                        </p:cTn>
                                        <p:tgtEl>
                                          <p:spTgt spid="10251"/>
                                        </p:tgtEl>
                                        <p:attrNameLst>
                                          <p:attrName>style.visibility</p:attrName>
                                        </p:attrNameLst>
                                      </p:cBhvr>
                                      <p:to>
                                        <p:strVal val="visible"/>
                                      </p:to>
                                    </p:set>
                                  </p:childTnLst>
                                </p:cTn>
                              </p:par>
                            </p:childTnLst>
                          </p:cTn>
                        </p:par>
                        <p:par>
                          <p:cTn id="33" fill="hold" nodeType="afterGroup">
                            <p:stCondLst>
                              <p:cond delay="4000"/>
                            </p:stCondLst>
                            <p:childTnLst>
                              <p:par>
                                <p:cTn id="34" presetID="1" presetClass="entr" presetSubtype="0" fill="hold" nodeType="afterEffect">
                                  <p:stCondLst>
                                    <p:cond delay="0"/>
                                  </p:stCondLst>
                                  <p:childTnLst>
                                    <p:set>
                                      <p:cBhvr>
                                        <p:cTn id="35" dur="1" fill="hold">
                                          <p:stCondLst>
                                            <p:cond delay="499"/>
                                          </p:stCondLst>
                                        </p:cTn>
                                        <p:tgtEl>
                                          <p:spTgt spid="10252"/>
                                        </p:tgtEl>
                                        <p:attrNameLst>
                                          <p:attrName>style.visibility</p:attrName>
                                        </p:attrNameLst>
                                      </p:cBhvr>
                                      <p:to>
                                        <p:strVal val="visible"/>
                                      </p:to>
                                    </p:set>
                                  </p:childTnLst>
                                </p:cTn>
                              </p:par>
                            </p:childTnLst>
                          </p:cTn>
                        </p:par>
                        <p:par>
                          <p:cTn id="36" fill="hold" nodeType="afterGroup">
                            <p:stCondLst>
                              <p:cond delay="4500"/>
                            </p:stCondLst>
                            <p:childTnLst>
                              <p:par>
                                <p:cTn id="37" presetID="1" presetClass="entr" presetSubtype="0" fill="hold" nodeType="afterEffect">
                                  <p:stCondLst>
                                    <p:cond delay="0"/>
                                  </p:stCondLst>
                                  <p:childTnLst>
                                    <p:set>
                                      <p:cBhvr>
                                        <p:cTn id="38" dur="1" fill="hold">
                                          <p:stCondLst>
                                            <p:cond delay="499"/>
                                          </p:stCondLst>
                                        </p:cTn>
                                        <p:tgtEl>
                                          <p:spTgt spid="10253"/>
                                        </p:tgtEl>
                                        <p:attrNameLst>
                                          <p:attrName>style.visibility</p:attrName>
                                        </p:attrNameLst>
                                      </p:cBhvr>
                                      <p:to>
                                        <p:strVal val="visible"/>
                                      </p:to>
                                    </p:set>
                                  </p:childTnLst>
                                </p:cTn>
                              </p:par>
                            </p:childTnLst>
                          </p:cTn>
                        </p:par>
                        <p:par>
                          <p:cTn id="39" fill="hold" nodeType="afterGroup">
                            <p:stCondLst>
                              <p:cond delay="5000"/>
                            </p:stCondLst>
                            <p:childTnLst>
                              <p:par>
                                <p:cTn id="40" presetID="1" presetClass="entr" presetSubtype="0" fill="hold" nodeType="afterEffect">
                                  <p:stCondLst>
                                    <p:cond delay="0"/>
                                  </p:stCondLst>
                                  <p:childTnLst>
                                    <p:set>
                                      <p:cBhvr>
                                        <p:cTn id="41" dur="1" fill="hold">
                                          <p:stCondLst>
                                            <p:cond delay="499"/>
                                          </p:stCondLst>
                                        </p:cTn>
                                        <p:tgtEl>
                                          <p:spTgt spid="10254"/>
                                        </p:tgtEl>
                                        <p:attrNameLst>
                                          <p:attrName>style.visibility</p:attrName>
                                        </p:attrNameLst>
                                      </p:cBhvr>
                                      <p:to>
                                        <p:strVal val="visible"/>
                                      </p:to>
                                    </p:set>
                                  </p:childTnLst>
                                </p:cTn>
                              </p:par>
                            </p:childTnLst>
                          </p:cTn>
                        </p:par>
                        <p:par>
                          <p:cTn id="42" fill="hold" nodeType="afterGroup">
                            <p:stCondLst>
                              <p:cond delay="5500"/>
                            </p:stCondLst>
                            <p:childTnLst>
                              <p:par>
                                <p:cTn id="43" presetID="1" presetClass="entr" presetSubtype="0" fill="hold" nodeType="afterEffect">
                                  <p:stCondLst>
                                    <p:cond delay="0"/>
                                  </p:stCondLst>
                                  <p:childTnLst>
                                    <p:set>
                                      <p:cBhvr>
                                        <p:cTn id="44" dur="1" fill="hold">
                                          <p:stCondLst>
                                            <p:cond delay="499"/>
                                          </p:stCondLst>
                                        </p:cTn>
                                        <p:tgtEl>
                                          <p:spTgt spid="10255"/>
                                        </p:tgtEl>
                                        <p:attrNameLst>
                                          <p:attrName>style.visibility</p:attrName>
                                        </p:attrNameLst>
                                      </p:cBhvr>
                                      <p:to>
                                        <p:strVal val="visible"/>
                                      </p:to>
                                    </p:set>
                                  </p:childTnLst>
                                </p:cTn>
                              </p:par>
                            </p:childTnLst>
                          </p:cTn>
                        </p:par>
                        <p:par>
                          <p:cTn id="45" fill="hold" nodeType="afterGroup">
                            <p:stCondLst>
                              <p:cond delay="6000"/>
                            </p:stCondLst>
                            <p:childTnLst>
                              <p:par>
                                <p:cTn id="46" presetID="1" presetClass="entr" presetSubtype="0" fill="hold" nodeType="afterEffect">
                                  <p:stCondLst>
                                    <p:cond delay="0"/>
                                  </p:stCondLst>
                                  <p:childTnLst>
                                    <p:set>
                                      <p:cBhvr>
                                        <p:cTn id="47" dur="1" fill="hold">
                                          <p:stCondLst>
                                            <p:cond delay="499"/>
                                          </p:stCondLst>
                                        </p:cTn>
                                        <p:tgtEl>
                                          <p:spTgt spid="10256"/>
                                        </p:tgtEl>
                                        <p:attrNameLst>
                                          <p:attrName>style.visibility</p:attrName>
                                        </p:attrNameLst>
                                      </p:cBhvr>
                                      <p:to>
                                        <p:strVal val="visible"/>
                                      </p:to>
                                    </p:set>
                                  </p:childTnLst>
                                </p:cTn>
                              </p:par>
                            </p:childTnLst>
                          </p:cTn>
                        </p:par>
                        <p:par>
                          <p:cTn id="48" fill="hold" nodeType="afterGroup">
                            <p:stCondLst>
                              <p:cond delay="6500"/>
                            </p:stCondLst>
                            <p:childTnLst>
                              <p:par>
                                <p:cTn id="49" presetID="1" presetClass="entr" presetSubtype="0" fill="hold" nodeType="afterEffect">
                                  <p:stCondLst>
                                    <p:cond delay="0"/>
                                  </p:stCondLst>
                                  <p:childTnLst>
                                    <p:set>
                                      <p:cBhvr>
                                        <p:cTn id="50" dur="1" fill="hold">
                                          <p:stCondLst>
                                            <p:cond delay="499"/>
                                          </p:stCondLst>
                                        </p:cTn>
                                        <p:tgtEl>
                                          <p:spTgt spid="10263"/>
                                        </p:tgtEl>
                                        <p:attrNameLst>
                                          <p:attrName>style.visibility</p:attrName>
                                        </p:attrNameLst>
                                      </p:cBhvr>
                                      <p:to>
                                        <p:strVal val="visible"/>
                                      </p:to>
                                    </p:set>
                                  </p:childTnLst>
                                </p:cTn>
                              </p:par>
                            </p:childTnLst>
                          </p:cTn>
                        </p:par>
                        <p:par>
                          <p:cTn id="51" fill="hold" nodeType="afterGroup">
                            <p:stCondLst>
                              <p:cond delay="7000"/>
                            </p:stCondLst>
                            <p:childTnLst>
                              <p:par>
                                <p:cTn id="52" presetID="1" presetClass="entr" presetSubtype="0" fill="hold" grpId="0" nodeType="afterEffect">
                                  <p:stCondLst>
                                    <p:cond delay="0"/>
                                  </p:stCondLst>
                                  <p:childTnLst>
                                    <p:set>
                                      <p:cBhvr>
                                        <p:cTn id="53" dur="1" fill="hold">
                                          <p:stCondLst>
                                            <p:cond delay="499"/>
                                          </p:stCondLst>
                                        </p:cTn>
                                        <p:tgtEl>
                                          <p:spTgt spid="10257"/>
                                        </p:tgtEl>
                                        <p:attrNameLst>
                                          <p:attrName>style.visibility</p:attrName>
                                        </p:attrNameLst>
                                      </p:cBhvr>
                                      <p:to>
                                        <p:strVal val="visible"/>
                                      </p:to>
                                    </p:set>
                                  </p:childTnLst>
                                </p:cTn>
                              </p:par>
                            </p:childTnLst>
                          </p:cTn>
                        </p:par>
                        <p:par>
                          <p:cTn id="54" fill="hold" nodeType="afterGroup">
                            <p:stCondLst>
                              <p:cond delay="7500"/>
                            </p:stCondLst>
                            <p:childTnLst>
                              <p:par>
                                <p:cTn id="55" presetID="1" presetClass="entr" presetSubtype="0" fill="hold" grpId="0" nodeType="afterEffect">
                                  <p:stCondLst>
                                    <p:cond delay="0"/>
                                  </p:stCondLst>
                                  <p:childTnLst>
                                    <p:set>
                                      <p:cBhvr>
                                        <p:cTn id="56" dur="1" fill="hold">
                                          <p:stCondLst>
                                            <p:cond delay="499"/>
                                          </p:stCondLst>
                                        </p:cTn>
                                        <p:tgtEl>
                                          <p:spTgt spid="10262"/>
                                        </p:tgtEl>
                                        <p:attrNameLst>
                                          <p:attrName>style.visibility</p:attrName>
                                        </p:attrNameLst>
                                      </p:cBhvr>
                                      <p:to>
                                        <p:strVal val="visible"/>
                                      </p:to>
                                    </p:set>
                                  </p:childTnLst>
                                </p:cTn>
                              </p:par>
                            </p:childTnLst>
                          </p:cTn>
                        </p:par>
                        <p:par>
                          <p:cTn id="57" fill="hold" nodeType="afterGroup">
                            <p:stCondLst>
                              <p:cond delay="8000"/>
                            </p:stCondLst>
                            <p:childTnLst>
                              <p:par>
                                <p:cTn id="58" presetID="1" presetClass="entr" presetSubtype="0" fill="hold" grpId="0" nodeType="afterEffect">
                                  <p:stCondLst>
                                    <p:cond delay="0"/>
                                  </p:stCondLst>
                                  <p:childTnLst>
                                    <p:set>
                                      <p:cBhvr>
                                        <p:cTn id="59" dur="1" fill="hold">
                                          <p:stCondLst>
                                            <p:cond delay="499"/>
                                          </p:stCondLst>
                                        </p:cTn>
                                        <p:tgtEl>
                                          <p:spTgt spid="1026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0248"/>
                                        </p:tgtEl>
                                        <p:attrNameLst>
                                          <p:attrName>style.visibility</p:attrName>
                                        </p:attrNameLst>
                                      </p:cBhvr>
                                      <p:to>
                                        <p:strVal val="visible"/>
                                      </p:to>
                                    </p:set>
                                    <p:animEffect transition="in" filter="blinds(horizontal)">
                                      <p:cBhvr>
                                        <p:cTn id="64" dur="500"/>
                                        <p:tgtEl>
                                          <p:spTgt spid="10248"/>
                                        </p:tgtEl>
                                      </p:cBhvr>
                                    </p:animEffect>
                                  </p:childTnLst>
                                </p:cTn>
                              </p:par>
                            </p:childTnLst>
                          </p:cTn>
                        </p:par>
                        <p:par>
                          <p:cTn id="65" fill="hold" nodeType="afterGroup">
                            <p:stCondLst>
                              <p:cond delay="500"/>
                            </p:stCondLst>
                            <p:childTnLst>
                              <p:par>
                                <p:cTn id="66" presetID="1" presetClass="entr" presetSubtype="0" fill="hold" nodeType="afterEffect">
                                  <p:stCondLst>
                                    <p:cond delay="0"/>
                                  </p:stCondLst>
                                  <p:childTnLst>
                                    <p:set>
                                      <p:cBhvr>
                                        <p:cTn id="67" dur="1" fill="hold">
                                          <p:stCondLst>
                                            <p:cond delay="499"/>
                                          </p:stCondLst>
                                        </p:cTn>
                                        <p:tgtEl>
                                          <p:spTgt spid="10258"/>
                                        </p:tgtEl>
                                        <p:attrNameLst>
                                          <p:attrName>style.visibility</p:attrName>
                                        </p:attrNameLst>
                                      </p:cBhvr>
                                      <p:to>
                                        <p:strVal val="visible"/>
                                      </p:to>
                                    </p:set>
                                  </p:childTnLst>
                                </p:cTn>
                              </p:par>
                            </p:childTnLst>
                          </p:cTn>
                        </p:par>
                        <p:par>
                          <p:cTn id="68" fill="hold" nodeType="afterGroup">
                            <p:stCondLst>
                              <p:cond delay="1000"/>
                            </p:stCondLst>
                            <p:childTnLst>
                              <p:par>
                                <p:cTn id="69" presetID="1" presetClass="entr" presetSubtype="0" fill="hold" nodeType="afterEffect">
                                  <p:stCondLst>
                                    <p:cond delay="0"/>
                                  </p:stCondLst>
                                  <p:childTnLst>
                                    <p:set>
                                      <p:cBhvr>
                                        <p:cTn id="70" dur="1" fill="hold">
                                          <p:stCondLst>
                                            <p:cond delay="499"/>
                                          </p:stCondLst>
                                        </p:cTn>
                                        <p:tgtEl>
                                          <p:spTgt spid="10259"/>
                                        </p:tgtEl>
                                        <p:attrNameLst>
                                          <p:attrName>style.visibility</p:attrName>
                                        </p:attrNameLst>
                                      </p:cBhvr>
                                      <p:to>
                                        <p:strVal val="visible"/>
                                      </p:to>
                                    </p:set>
                                  </p:childTnLst>
                                </p:cTn>
                              </p:par>
                            </p:childTnLst>
                          </p:cTn>
                        </p:par>
                        <p:par>
                          <p:cTn id="71" fill="hold" nodeType="afterGroup">
                            <p:stCondLst>
                              <p:cond delay="1500"/>
                            </p:stCondLst>
                            <p:childTnLst>
                              <p:par>
                                <p:cTn id="72" presetID="3" presetClass="entr" presetSubtype="10" fill="hold" grpId="0" nodeType="afterEffect">
                                  <p:stCondLst>
                                    <p:cond delay="0"/>
                                  </p:stCondLst>
                                  <p:childTnLst>
                                    <p:set>
                                      <p:cBhvr>
                                        <p:cTn id="73" dur="1" fill="hold">
                                          <p:stCondLst>
                                            <p:cond delay="0"/>
                                          </p:stCondLst>
                                        </p:cTn>
                                        <p:tgtEl>
                                          <p:spTgt spid="10260"/>
                                        </p:tgtEl>
                                        <p:attrNameLst>
                                          <p:attrName>style.visibility</p:attrName>
                                        </p:attrNameLst>
                                      </p:cBhvr>
                                      <p:to>
                                        <p:strVal val="visible"/>
                                      </p:to>
                                    </p:set>
                                    <p:animEffect transition="in" filter="blinds(horizontal)">
                                      <p:cBhvr>
                                        <p:cTn id="74" dur="5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utoUpdateAnimBg="0"/>
      <p:bldP spid="10257" grpId="0" autoUpdateAnimBg="0"/>
      <p:bldP spid="10260" grpId="0" autoUpdateAnimBg="0"/>
      <p:bldP spid="10261" grpId="0" autoUpdateAnimBg="0"/>
      <p:bldP spid="102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A3E0FEF-5991-4507-A4A3-E518A9048CD2}"/>
              </a:ext>
            </a:extLst>
          </p:cNvPr>
          <p:cNvSpPr>
            <a:spLocks noGrp="1" noChangeArrowheads="1"/>
          </p:cNvSpPr>
          <p:nvPr>
            <p:ph type="title"/>
          </p:nvPr>
        </p:nvSpPr>
        <p:spPr/>
        <p:txBody>
          <a:bodyPr/>
          <a:lstStyle/>
          <a:p>
            <a:pPr eaLnBrk="1" hangingPunct="1">
              <a:defRPr/>
            </a:pPr>
            <a:r>
              <a:rPr lang="en-US" sz="4000" dirty="0">
                <a:ea typeface="ＭＳ Ｐゴシック" charset="-128"/>
                <a:cs typeface="+mj-cs"/>
              </a:rPr>
              <a:t>SIMV </a:t>
            </a:r>
            <a:br>
              <a:rPr lang="en-US" sz="4000" dirty="0">
                <a:ea typeface="ＭＳ Ｐゴシック" charset="-128"/>
                <a:cs typeface="+mj-cs"/>
              </a:rPr>
            </a:br>
            <a:r>
              <a:rPr lang="en-US" sz="3200" dirty="0">
                <a:ea typeface="ＭＳ Ｐゴシック" charset="-128"/>
                <a:cs typeface="+mj-cs"/>
              </a:rPr>
              <a:t>(Volume control plus pressure support)</a:t>
            </a:r>
          </a:p>
        </p:txBody>
      </p:sp>
      <p:sp>
        <p:nvSpPr>
          <p:cNvPr id="5123" name="Rectangle 3">
            <a:extLst>
              <a:ext uri="{FF2B5EF4-FFF2-40B4-BE49-F238E27FC236}">
                <a16:creationId xmlns:a16="http://schemas.microsoft.com/office/drawing/2014/main" id="{5C480704-AC52-4240-9548-45883546560D}"/>
              </a:ext>
            </a:extLst>
          </p:cNvPr>
          <p:cNvSpPr>
            <a:spLocks noGrp="1" noChangeArrowheads="1"/>
          </p:cNvSpPr>
          <p:nvPr>
            <p:ph sz="half" idx="1"/>
          </p:nvPr>
        </p:nvSpPr>
        <p:spPr>
          <a:xfrm>
            <a:off x="457200" y="1600200"/>
            <a:ext cx="4033838" cy="4525963"/>
          </a:xfrm>
        </p:spPr>
        <p:txBody>
          <a:bodyPr/>
          <a:lstStyle/>
          <a:p>
            <a:pPr eaLnBrk="1" hangingPunct="1">
              <a:buFont typeface="Wingdings 2" charset="0"/>
              <a:buChar char=""/>
              <a:defRPr/>
            </a:pPr>
            <a:r>
              <a:rPr lang="en-US" sz="2400" dirty="0">
                <a:ea typeface="ＭＳ Ｐゴシック" charset="-128"/>
                <a:cs typeface="+mn-cs"/>
              </a:rPr>
              <a:t>Advantages</a:t>
            </a:r>
          </a:p>
          <a:p>
            <a:pPr lvl="1" eaLnBrk="1" hangingPunct="1">
              <a:buFont typeface="Wingdings" charset="0"/>
              <a:buChar char=""/>
              <a:defRPr/>
            </a:pPr>
            <a:endParaRPr lang="en-US" dirty="0">
              <a:ea typeface="ＭＳ Ｐゴシック" charset="-128"/>
            </a:endParaRPr>
          </a:p>
          <a:p>
            <a:pPr lvl="1" eaLnBrk="1" hangingPunct="1">
              <a:buFont typeface="Wingdings" charset="0"/>
              <a:buChar char=""/>
              <a:defRPr/>
            </a:pPr>
            <a:r>
              <a:rPr lang="en-US" dirty="0" err="1">
                <a:ea typeface="ＭＳ Ｐゴシック" charset="-128"/>
              </a:rPr>
              <a:t>Synchronisation</a:t>
            </a:r>
            <a:r>
              <a:rPr lang="en-US" dirty="0">
                <a:ea typeface="ＭＳ Ｐゴシック" charset="-128"/>
              </a:rPr>
              <a:t> of both mandatory and spontaneous breaths</a:t>
            </a:r>
          </a:p>
          <a:p>
            <a:pPr lvl="1" eaLnBrk="1" hangingPunct="1">
              <a:buFont typeface="Wingdings" charset="0"/>
              <a:buChar char=""/>
              <a:defRPr/>
            </a:pPr>
            <a:r>
              <a:rPr lang="en-US" dirty="0">
                <a:ea typeface="ＭＳ Ｐゴシック" charset="-128"/>
              </a:rPr>
              <a:t>Guaranteed minimum minute ventilation</a:t>
            </a:r>
          </a:p>
          <a:p>
            <a:pPr lvl="1" eaLnBrk="1" hangingPunct="1">
              <a:buFont typeface="Wingdings" charset="0"/>
              <a:buChar char=""/>
              <a:defRPr/>
            </a:pPr>
            <a:r>
              <a:rPr lang="en-US" dirty="0">
                <a:ea typeface="ＭＳ Ｐゴシック" charset="-128"/>
              </a:rPr>
              <a:t>Rests muscles of respiration (if properly set)</a:t>
            </a:r>
          </a:p>
        </p:txBody>
      </p:sp>
      <p:sp>
        <p:nvSpPr>
          <p:cNvPr id="5124" name="Rectangle 4">
            <a:extLst>
              <a:ext uri="{FF2B5EF4-FFF2-40B4-BE49-F238E27FC236}">
                <a16:creationId xmlns:a16="http://schemas.microsoft.com/office/drawing/2014/main" id="{60858E35-CBC9-4E62-BF5A-14E67BDB5429}"/>
              </a:ext>
            </a:extLst>
          </p:cNvPr>
          <p:cNvSpPr>
            <a:spLocks noGrp="1" noChangeArrowheads="1"/>
          </p:cNvSpPr>
          <p:nvPr>
            <p:ph sz="half" idx="2"/>
          </p:nvPr>
        </p:nvSpPr>
        <p:spPr>
          <a:xfrm>
            <a:off x="4652963" y="1600200"/>
            <a:ext cx="4033837" cy="5257800"/>
          </a:xfrm>
        </p:spPr>
        <p:txBody>
          <a:bodyPr/>
          <a:lstStyle/>
          <a:p>
            <a:pPr eaLnBrk="1" hangingPunct="1">
              <a:lnSpc>
                <a:spcPct val="90000"/>
              </a:lnSpc>
              <a:buFont typeface="Wingdings 2" charset="0"/>
              <a:buChar char=""/>
              <a:defRPr/>
            </a:pPr>
            <a:r>
              <a:rPr lang="en-US" sz="2400" dirty="0">
                <a:ea typeface="ＭＳ Ｐゴシック" charset="-128"/>
                <a:cs typeface="+mn-cs"/>
              </a:rPr>
              <a:t>Disadvantages</a:t>
            </a:r>
          </a:p>
          <a:p>
            <a:pPr lvl="1" eaLnBrk="1" hangingPunct="1">
              <a:lnSpc>
                <a:spcPct val="90000"/>
              </a:lnSpc>
              <a:buFont typeface="Wingdings" charset="0"/>
              <a:buChar char=""/>
              <a:defRPr/>
            </a:pPr>
            <a:endParaRPr lang="en-US" dirty="0">
              <a:ea typeface="ＭＳ Ｐゴシック" charset="-128"/>
              <a:cs typeface="Times New Roman" charset="0"/>
              <a:sym typeface="Symbol" charset="0"/>
            </a:endParaRPr>
          </a:p>
          <a:p>
            <a:pPr lvl="1" eaLnBrk="1" hangingPunct="1">
              <a:lnSpc>
                <a:spcPct val="90000"/>
              </a:lnSpc>
              <a:buFont typeface="Wingdings" charset="0"/>
              <a:buChar char=""/>
              <a:defRPr/>
            </a:pPr>
            <a:r>
              <a:rPr lang="en-US" dirty="0">
                <a:ea typeface="ＭＳ Ｐゴシック" charset="-128"/>
                <a:cs typeface="Times New Roman" charset="0"/>
                <a:sym typeface="Symbol" charset="0"/>
              </a:rPr>
              <a:t></a:t>
            </a:r>
            <a:r>
              <a:rPr lang="en-US" dirty="0">
                <a:ea typeface="ＭＳ Ｐゴシック" charset="-128"/>
                <a:cs typeface="Times New Roman" charset="0"/>
              </a:rPr>
              <a:t> lung compliance </a:t>
            </a:r>
            <a:r>
              <a:rPr lang="en-US" dirty="0">
                <a:ea typeface="ＭＳ Ｐゴシック" charset="-128"/>
                <a:cs typeface="Times New Roman" charset="0"/>
                <a:sym typeface="Symbol" charset="0"/>
              </a:rPr>
              <a:t></a:t>
            </a:r>
            <a:r>
              <a:rPr lang="en-US" dirty="0">
                <a:ea typeface="ＭＳ Ｐゴシック" charset="-128"/>
                <a:cs typeface="Times New Roman" charset="0"/>
              </a:rPr>
              <a:t> </a:t>
            </a:r>
            <a:r>
              <a:rPr lang="en-US" dirty="0">
                <a:ea typeface="ＭＳ Ｐゴシック" charset="-128"/>
                <a:cs typeface="Times New Roman" charset="0"/>
                <a:sym typeface="Symbol" charset="0"/>
              </a:rPr>
              <a:t></a:t>
            </a:r>
            <a:r>
              <a:rPr lang="en-US" dirty="0">
                <a:ea typeface="ＭＳ Ｐゴシック" charset="-128"/>
                <a:cs typeface="Times New Roman" charset="0"/>
              </a:rPr>
              <a:t> alveolar pressure with risk of barotrauma</a:t>
            </a:r>
          </a:p>
          <a:p>
            <a:pPr lvl="1" eaLnBrk="1" hangingPunct="1">
              <a:lnSpc>
                <a:spcPct val="90000"/>
              </a:lnSpc>
              <a:buFont typeface="Wingdings" charset="0"/>
              <a:buChar char=""/>
              <a:defRPr/>
            </a:pPr>
            <a:r>
              <a:rPr lang="en-US" dirty="0">
                <a:ea typeface="ＭＳ Ｐゴシック" charset="-128"/>
                <a:cs typeface="Times New Roman" charset="0"/>
              </a:rPr>
              <a:t>Risk of inadequate volumes if pressure limiting</a:t>
            </a:r>
          </a:p>
          <a:p>
            <a:pPr lvl="1" eaLnBrk="1" hangingPunct="1">
              <a:lnSpc>
                <a:spcPct val="90000"/>
              </a:lnSpc>
              <a:buFont typeface="Wingdings" charset="0"/>
              <a:buChar char=""/>
              <a:defRPr/>
            </a:pPr>
            <a:r>
              <a:rPr lang="en-US" dirty="0">
                <a:ea typeface="ＭＳ Ｐゴシック" charset="-128"/>
                <a:cs typeface="Times New Roman" charset="0"/>
              </a:rPr>
              <a:t>Inappropriate triggering may result in excessive minute ventilation</a:t>
            </a:r>
          </a:p>
          <a:p>
            <a:pPr lvl="1" eaLnBrk="1" hangingPunct="1">
              <a:lnSpc>
                <a:spcPct val="90000"/>
              </a:lnSpc>
              <a:buFont typeface="Wingdings" charset="0"/>
              <a:buChar char=""/>
              <a:defRPr/>
            </a:pPr>
            <a:r>
              <a:rPr lang="en-US" altLang="zh-TW" dirty="0">
                <a:ea typeface="PMingLiU" charset="0"/>
                <a:cs typeface="PMingLiU" charset="0"/>
              </a:rPr>
              <a:t>Can still result in excess work of breathing and fatigue. </a:t>
            </a:r>
            <a:endParaRPr lang="en-US" dirty="0">
              <a:ea typeface="PMingLiU" charset="0"/>
              <a:cs typeface="PMingLiU"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983A8A6B-D2C5-4096-B816-B53EF228A675}"/>
              </a:ext>
            </a:extLst>
          </p:cNvPr>
          <p:cNvSpPr>
            <a:spLocks noChangeArrowheads="1"/>
          </p:cNvSpPr>
          <p:nvPr/>
        </p:nvSpPr>
        <p:spPr bwMode="auto">
          <a:xfrm>
            <a:off x="304800" y="1447800"/>
            <a:ext cx="3886200" cy="4267200"/>
          </a:xfrm>
          <a:prstGeom prst="foldedCorner">
            <a:avLst>
              <a:gd name="adj" fmla="val 38356"/>
            </a:avLst>
          </a:prstGeom>
          <a:solidFill>
            <a:schemeClr val="tx1"/>
          </a:solidFill>
          <a:ln w="127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b="1">
              <a:solidFill>
                <a:schemeClr val="bg1"/>
              </a:solidFill>
              <a:latin typeface="Century Gothic" charset="0"/>
              <a:ea typeface="ＭＳ Ｐゴシック" charset="0"/>
            </a:endParaRPr>
          </a:p>
        </p:txBody>
      </p:sp>
      <p:graphicFrame>
        <p:nvGraphicFramePr>
          <p:cNvPr id="14339" name="Group 3">
            <a:extLst>
              <a:ext uri="{FF2B5EF4-FFF2-40B4-BE49-F238E27FC236}">
                <a16:creationId xmlns:a16="http://schemas.microsoft.com/office/drawing/2014/main" id="{F4C65755-3B02-449C-B599-8FC42925A5C8}"/>
              </a:ext>
            </a:extLst>
          </p:cNvPr>
          <p:cNvGraphicFramePr>
            <a:graphicFrameLocks noGrp="1"/>
          </p:cNvGraphicFramePr>
          <p:nvPr/>
        </p:nvGraphicFramePr>
        <p:xfrm>
          <a:off x="381000" y="1981200"/>
          <a:ext cx="3886200" cy="2482851"/>
        </p:xfrm>
        <a:graphic>
          <a:graphicData uri="http://schemas.openxmlformats.org/drawingml/2006/table">
            <a:tbl>
              <a:tblPr/>
              <a:tblGrid>
                <a:gridCol w="1600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pH</a:t>
                      </a:r>
                    </a:p>
                  </a:txBody>
                  <a:tcPr marT="45711" marB="4571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7.31</a:t>
                      </a:r>
                    </a:p>
                  </a:txBody>
                  <a:tcPr marT="45711" marB="4571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P</a:t>
                      </a:r>
                      <a:r>
                        <a:rPr kumimoji="0" lang="en-US" sz="1800" b="0" i="0" u="none" strike="noStrike" cap="none" normalizeH="0" baseline="-25000">
                          <a:ln>
                            <a:noFill/>
                          </a:ln>
                          <a:solidFill>
                            <a:schemeClr val="bg1"/>
                          </a:solidFill>
                          <a:effectLst/>
                          <a:latin typeface="Arial" charset="0"/>
                          <a:ea typeface="ＭＳ Ｐゴシック" charset="0"/>
                        </a:rPr>
                        <a:t>a</a:t>
                      </a:r>
                      <a:r>
                        <a:rPr kumimoji="0" lang="en-US" sz="1800" b="0" i="0" u="none" strike="noStrike" cap="none" normalizeH="0" baseline="0">
                          <a:ln>
                            <a:noFill/>
                          </a:ln>
                          <a:solidFill>
                            <a:schemeClr val="bg1"/>
                          </a:solidFill>
                          <a:effectLst/>
                          <a:latin typeface="Arial" charset="0"/>
                          <a:ea typeface="ＭＳ Ｐゴシック" charset="0"/>
                        </a:rPr>
                        <a:t>CO</a:t>
                      </a:r>
                      <a:r>
                        <a:rPr kumimoji="0" lang="en-US" sz="1800" b="0" i="0" u="none" strike="noStrike" cap="none" normalizeH="0" baseline="-25000">
                          <a:ln>
                            <a:noFill/>
                          </a:ln>
                          <a:solidFill>
                            <a:schemeClr val="bg1"/>
                          </a:solidFill>
                          <a:effectLst/>
                          <a:latin typeface="Arial" charset="0"/>
                          <a:ea typeface="ＭＳ Ｐゴシック" charset="0"/>
                        </a:rPr>
                        <a:t>2</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50 mmHg</a:t>
                      </a:r>
                    </a:p>
                  </a:txBody>
                  <a:tcPr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657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P</a:t>
                      </a:r>
                      <a:r>
                        <a:rPr kumimoji="0" lang="en-US" sz="1800" b="0" i="0" u="none" strike="noStrike" cap="none" normalizeH="0" baseline="-25000">
                          <a:ln>
                            <a:noFill/>
                          </a:ln>
                          <a:solidFill>
                            <a:schemeClr val="bg1"/>
                          </a:solidFill>
                          <a:effectLst/>
                          <a:latin typeface="Arial" charset="0"/>
                          <a:ea typeface="ＭＳ Ｐゴシック" charset="0"/>
                        </a:rPr>
                        <a:t>a</a:t>
                      </a:r>
                      <a:r>
                        <a:rPr kumimoji="0" lang="en-US" sz="1800" b="0" i="0" u="none" strike="noStrike" cap="none" normalizeH="0" baseline="0">
                          <a:ln>
                            <a:noFill/>
                          </a:ln>
                          <a:solidFill>
                            <a:schemeClr val="bg1"/>
                          </a:solidFill>
                          <a:effectLst/>
                          <a:latin typeface="Arial" charset="0"/>
                          <a:ea typeface="ＭＳ Ｐゴシック" charset="0"/>
                        </a:rPr>
                        <a:t>O</a:t>
                      </a:r>
                      <a:r>
                        <a:rPr kumimoji="0" lang="en-US" sz="1800" b="0" i="0" u="none" strike="noStrike" cap="none" normalizeH="0" baseline="-25000">
                          <a:ln>
                            <a:noFill/>
                          </a:ln>
                          <a:solidFill>
                            <a:schemeClr val="bg1"/>
                          </a:solidFill>
                          <a:effectLst/>
                          <a:latin typeface="Arial" charset="0"/>
                          <a:ea typeface="ＭＳ Ｐゴシック" charset="0"/>
                        </a:rPr>
                        <a:t>2</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412 mmHg</a:t>
                      </a:r>
                    </a:p>
                  </a:txBody>
                  <a:tcPr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714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HCO</a:t>
                      </a:r>
                      <a:r>
                        <a:rPr kumimoji="0" lang="en-US" sz="1800" b="0" i="0" u="none" strike="noStrike" cap="none" normalizeH="0" baseline="-25000">
                          <a:ln>
                            <a:noFill/>
                          </a:ln>
                          <a:solidFill>
                            <a:schemeClr val="bg1"/>
                          </a:solidFill>
                          <a:effectLst/>
                          <a:latin typeface="Arial" charset="0"/>
                          <a:ea typeface="ＭＳ Ｐゴシック" charset="0"/>
                        </a:rPr>
                        <a:t>3</a:t>
                      </a:r>
                      <a:r>
                        <a:rPr kumimoji="0" lang="en-US" sz="1800" b="0" i="0" u="none" strike="noStrike" cap="none" normalizeH="0" baseline="30000">
                          <a:ln>
                            <a:noFill/>
                          </a:ln>
                          <a:solidFill>
                            <a:schemeClr val="bg1"/>
                          </a:solidFill>
                          <a:effectLst/>
                          <a:latin typeface="Arial" charset="0"/>
                          <a:ea typeface="ＭＳ Ｐゴシック" charset="0"/>
                        </a:rPr>
                        <a:t>-</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24</a:t>
                      </a:r>
                    </a:p>
                  </a:txBody>
                  <a:tcPr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90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Base excess</a:t>
                      </a:r>
                    </a:p>
                  </a:txBody>
                  <a:tcPr marT="45711" marB="4571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+1</a:t>
                      </a:r>
                    </a:p>
                  </a:txBody>
                  <a:tcPr marT="45711" marB="4571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9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Saturation</a:t>
                      </a:r>
                    </a:p>
                  </a:txBody>
                  <a:tcPr marT="45711" marB="4571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bg1"/>
                          </a:solidFill>
                          <a:effectLst/>
                          <a:latin typeface="Arial" charset="0"/>
                          <a:ea typeface="ＭＳ Ｐゴシック" charset="0"/>
                        </a:rPr>
                        <a:t>100%</a:t>
                      </a:r>
                    </a:p>
                  </a:txBody>
                  <a:tcPr marT="45711" marB="4571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8687" name="Object 32">
            <a:extLst>
              <a:ext uri="{FF2B5EF4-FFF2-40B4-BE49-F238E27FC236}">
                <a16:creationId xmlns:a16="http://schemas.microsoft.com/office/drawing/2014/main" id="{83AB947A-E1D1-433F-9CBA-A7F9237A795F}"/>
              </a:ext>
            </a:extLst>
          </p:cNvPr>
          <p:cNvGraphicFramePr>
            <a:graphicFrameLocks noChangeAspect="1"/>
          </p:cNvGraphicFramePr>
          <p:nvPr/>
        </p:nvGraphicFramePr>
        <p:xfrm>
          <a:off x="4343400" y="3065463"/>
          <a:ext cx="4648200" cy="330200"/>
        </p:xfrm>
        <a:graphic>
          <a:graphicData uri="http://schemas.openxmlformats.org/presentationml/2006/ole">
            <mc:AlternateContent xmlns:mc="http://schemas.openxmlformats.org/markup-compatibility/2006">
              <mc:Choice xmlns:v="urn:schemas-microsoft-com:vml" Requires="v">
                <p:oleObj spid="_x0000_s28694" name="Equation" r:id="rId4" imgW="3733800" imgH="266700" progId="Equation.3">
                  <p:embed/>
                </p:oleObj>
              </mc:Choice>
              <mc:Fallback>
                <p:oleObj name="Equation" r:id="rId4" imgW="3733800" imgH="26670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065463"/>
                        <a:ext cx="46482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4369" name="Rectangle 33">
            <a:extLst>
              <a:ext uri="{FF2B5EF4-FFF2-40B4-BE49-F238E27FC236}">
                <a16:creationId xmlns:a16="http://schemas.microsoft.com/office/drawing/2014/main" id="{AD14836E-0ECE-45FE-AD60-202A660863B2}"/>
              </a:ext>
            </a:extLst>
          </p:cNvPr>
          <p:cNvSpPr>
            <a:spLocks noGrp="1" noChangeArrowheads="1"/>
          </p:cNvSpPr>
          <p:nvPr>
            <p:ph type="title"/>
          </p:nvPr>
        </p:nvSpPr>
        <p:spPr/>
        <p:txBody>
          <a:bodyPr/>
          <a:lstStyle/>
          <a:p>
            <a:pPr eaLnBrk="1" hangingPunct="1">
              <a:defRPr/>
            </a:pPr>
            <a:r>
              <a:rPr lang="en-AU">
                <a:ea typeface="ＭＳ Ｐゴシック" charset="-128"/>
                <a:cs typeface="+mj-cs"/>
              </a:rPr>
              <a:t>Initial ABG</a:t>
            </a:r>
          </a:p>
        </p:txBody>
      </p:sp>
      <p:sp>
        <p:nvSpPr>
          <p:cNvPr id="14370" name="Rectangle 34">
            <a:extLst>
              <a:ext uri="{FF2B5EF4-FFF2-40B4-BE49-F238E27FC236}">
                <a16:creationId xmlns:a16="http://schemas.microsoft.com/office/drawing/2014/main" id="{76B1265C-F6B5-4B4A-849D-AE4A640D60D4}"/>
              </a:ext>
            </a:extLst>
          </p:cNvPr>
          <p:cNvSpPr>
            <a:spLocks noGrp="1" noChangeArrowheads="1"/>
          </p:cNvSpPr>
          <p:nvPr>
            <p:ph idx="1"/>
          </p:nvPr>
        </p:nvSpPr>
        <p:spPr>
          <a:xfrm>
            <a:off x="4787900" y="1773238"/>
            <a:ext cx="3898900" cy="1079500"/>
          </a:xfrm>
        </p:spPr>
        <p:txBody>
          <a:bodyPr/>
          <a:lstStyle/>
          <a:p>
            <a:pPr eaLnBrk="1" hangingPunct="1">
              <a:buFont typeface="Wingdings 2" charset="0"/>
              <a:buChar char=""/>
              <a:defRPr/>
            </a:pPr>
            <a:r>
              <a:rPr lang="en-AU">
                <a:ea typeface="ＭＳ Ｐゴシック" charset="-128"/>
                <a:cs typeface="+mn-cs"/>
              </a:rPr>
              <a:t>Any Changes?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B59B39E-D351-43DA-80C1-5BDC09CB80DB}"/>
              </a:ext>
            </a:extLst>
          </p:cNvPr>
          <p:cNvSpPr>
            <a:spLocks noGrp="1" noChangeArrowheads="1"/>
          </p:cNvSpPr>
          <p:nvPr>
            <p:ph type="title"/>
          </p:nvPr>
        </p:nvSpPr>
        <p:spPr/>
        <p:txBody>
          <a:bodyPr/>
          <a:lstStyle/>
          <a:p>
            <a:pPr eaLnBrk="1" hangingPunct="1">
              <a:defRPr/>
            </a:pPr>
            <a:r>
              <a:rPr lang="en-AU">
                <a:ea typeface="ＭＳ Ｐゴシック" charset="-128"/>
                <a:cs typeface="+mj-cs"/>
              </a:rPr>
              <a:t>SIMV Summary</a:t>
            </a:r>
          </a:p>
        </p:txBody>
      </p:sp>
      <p:sp>
        <p:nvSpPr>
          <p:cNvPr id="17411" name="Rectangle 3">
            <a:extLst>
              <a:ext uri="{FF2B5EF4-FFF2-40B4-BE49-F238E27FC236}">
                <a16:creationId xmlns:a16="http://schemas.microsoft.com/office/drawing/2014/main" id="{364BC31B-1E9F-49BC-B883-87DCBF910DD6}"/>
              </a:ext>
            </a:extLst>
          </p:cNvPr>
          <p:cNvSpPr>
            <a:spLocks noGrp="1" noChangeArrowheads="1"/>
          </p:cNvSpPr>
          <p:nvPr>
            <p:ph idx="1"/>
          </p:nvPr>
        </p:nvSpPr>
        <p:spPr/>
        <p:txBody>
          <a:bodyPr/>
          <a:lstStyle/>
          <a:p>
            <a:pPr eaLnBrk="1" hangingPunct="1">
              <a:buFont typeface="Wingdings 2" charset="0"/>
              <a:buChar char=""/>
              <a:defRPr/>
            </a:pPr>
            <a:r>
              <a:rPr lang="en-AU">
                <a:ea typeface="ＭＳ Ｐゴシック" charset="-128"/>
                <a:cs typeface="+mn-cs"/>
              </a:rPr>
              <a:t>Common mode in ICU</a:t>
            </a:r>
          </a:p>
          <a:p>
            <a:pPr eaLnBrk="1" hangingPunct="1">
              <a:buFont typeface="Wingdings 2" charset="0"/>
              <a:buChar char=""/>
              <a:defRPr/>
            </a:pPr>
            <a:r>
              <a:rPr lang="en-AU">
                <a:ea typeface="ＭＳ Ｐゴシック" charset="-128"/>
                <a:cs typeface="+mn-cs"/>
              </a:rPr>
              <a:t>Almost invariable for patients returning from theatre</a:t>
            </a:r>
          </a:p>
          <a:p>
            <a:pPr eaLnBrk="1" hangingPunct="1">
              <a:buFont typeface="Wingdings 2" charset="0"/>
              <a:buChar char=""/>
              <a:defRPr/>
            </a:pPr>
            <a:r>
              <a:rPr lang="en-AU">
                <a:ea typeface="ＭＳ Ｐゴシック" charset="-128"/>
                <a:cs typeface="+mn-cs"/>
              </a:rPr>
              <a:t>Good for straightforward cases</a:t>
            </a:r>
          </a:p>
          <a:p>
            <a:pPr eaLnBrk="1" hangingPunct="1">
              <a:buFont typeface="Wingdings 2" charset="0"/>
              <a:buChar char=""/>
              <a:defRPr/>
            </a:pPr>
            <a:r>
              <a:rPr lang="en-AU">
                <a:ea typeface="ＭＳ Ｐゴシック" charset="-128"/>
                <a:cs typeface="+mn-cs"/>
              </a:rPr>
              <a:t>Bad weaning mode</a:t>
            </a:r>
          </a:p>
          <a:p>
            <a:pPr eaLnBrk="1" hangingPunct="1">
              <a:buFont typeface="Wingdings 2" charset="0"/>
              <a:buChar char=""/>
              <a:defRPr/>
            </a:pPr>
            <a:r>
              <a:rPr lang="en-AU">
                <a:ea typeface="ＭＳ Ｐゴシック" charset="-128"/>
                <a:cs typeface="+mn-cs"/>
              </a:rPr>
              <a:t>Bad if problem is oxygenation or poor compliance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2">
            <a:extLst>
              <a:ext uri="{FF2B5EF4-FFF2-40B4-BE49-F238E27FC236}">
                <a16:creationId xmlns:a16="http://schemas.microsoft.com/office/drawing/2014/main" id="{47784A5B-A467-46CC-8892-ABECC203B8E6}"/>
              </a:ext>
            </a:extLst>
          </p:cNvPr>
          <p:cNvGraphicFramePr>
            <a:graphicFrameLocks noChangeAspect="1"/>
          </p:cNvGraphicFramePr>
          <p:nvPr/>
        </p:nvGraphicFramePr>
        <p:xfrm>
          <a:off x="4471988" y="1566863"/>
          <a:ext cx="3986212" cy="5062537"/>
        </p:xfrm>
        <a:graphic>
          <a:graphicData uri="http://schemas.openxmlformats.org/presentationml/2006/ole">
            <mc:AlternateContent xmlns:mc="http://schemas.openxmlformats.org/markup-compatibility/2006">
              <mc:Choice xmlns:v="urn:schemas-microsoft-com:vml" Requires="v">
                <p:oleObj spid="_x0000_s31752" name="Flash Document" r:id="rId4" imgW="3986640" imgH="5062320" progId="Flash.Movie">
                  <p:embed/>
                </p:oleObj>
              </mc:Choice>
              <mc:Fallback>
                <p:oleObj name="Flash Document" r:id="rId4" imgW="3986640" imgH="5062320" progId="Flash.Movi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1566863"/>
                        <a:ext cx="3986212"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483" name="Rectangle 3">
            <a:extLst>
              <a:ext uri="{FF2B5EF4-FFF2-40B4-BE49-F238E27FC236}">
                <a16:creationId xmlns:a16="http://schemas.microsoft.com/office/drawing/2014/main" id="{DF2DCBE6-7ED2-4A33-8849-230E7A75D697}"/>
              </a:ext>
            </a:extLst>
          </p:cNvPr>
          <p:cNvSpPr>
            <a:spLocks noGrp="1" noChangeArrowheads="1"/>
          </p:cNvSpPr>
          <p:nvPr>
            <p:ph type="title"/>
          </p:nvPr>
        </p:nvSpPr>
        <p:spPr/>
        <p:txBody>
          <a:bodyPr/>
          <a:lstStyle/>
          <a:p>
            <a:pPr eaLnBrk="1" hangingPunct="1">
              <a:defRPr/>
            </a:pPr>
            <a:r>
              <a:rPr lang="en-US" sz="4800" dirty="0">
                <a:ea typeface="ＭＳ Ｐゴシック" charset="-128"/>
              </a:rPr>
              <a:t>Now which mode?</a:t>
            </a:r>
            <a:endParaRPr lang="en-US" dirty="0">
              <a:solidFill>
                <a:srgbClr val="800080"/>
              </a:solidFill>
              <a:ea typeface="ＭＳ Ｐゴシック" charset="-128"/>
              <a:cs typeface="+mj-cs"/>
            </a:endParaRPr>
          </a:p>
        </p:txBody>
      </p:sp>
      <p:sp>
        <p:nvSpPr>
          <p:cNvPr id="20484" name="Rectangle 4">
            <a:extLst>
              <a:ext uri="{FF2B5EF4-FFF2-40B4-BE49-F238E27FC236}">
                <a16:creationId xmlns:a16="http://schemas.microsoft.com/office/drawing/2014/main" id="{D014C543-25C4-4CF7-989C-467B49CE9E1B}"/>
              </a:ext>
            </a:extLst>
          </p:cNvPr>
          <p:cNvSpPr>
            <a:spLocks noGrp="1" noChangeArrowheads="1"/>
          </p:cNvSpPr>
          <p:nvPr>
            <p:ph idx="1"/>
          </p:nvPr>
        </p:nvSpPr>
        <p:spPr>
          <a:xfrm>
            <a:off x="457200" y="1916113"/>
            <a:ext cx="6051550" cy="4210050"/>
          </a:xfrm>
        </p:spPr>
        <p:txBody>
          <a:bodyPr/>
          <a:lstStyle/>
          <a:p>
            <a:pPr eaLnBrk="1" hangingPunct="1">
              <a:buFont typeface="Wingdings 2" charset="0"/>
              <a:buChar char=""/>
              <a:defRPr/>
            </a:pPr>
            <a:r>
              <a:rPr lang="en-US">
                <a:ea typeface="ＭＳ Ｐゴシック" charset="-128"/>
                <a:cs typeface="+mn-cs"/>
              </a:rPr>
              <a:t>ICP controlled</a:t>
            </a:r>
          </a:p>
          <a:p>
            <a:pPr lvl="1" eaLnBrk="1" hangingPunct="1">
              <a:buFont typeface="Wingdings" charset="0"/>
              <a:buChar char=""/>
              <a:defRPr/>
            </a:pPr>
            <a:r>
              <a:rPr lang="en-US">
                <a:solidFill>
                  <a:schemeClr val="accent2"/>
                </a:solidFill>
                <a:ea typeface="ＭＳ Ｐゴシック" charset="-128"/>
              </a:rPr>
              <a:t>Sedation and paralysis stopped</a:t>
            </a:r>
          </a:p>
          <a:p>
            <a:pPr eaLnBrk="1" hangingPunct="1">
              <a:buFont typeface="Wingdings 2" charset="0"/>
              <a:buChar char=""/>
              <a:defRPr/>
            </a:pPr>
            <a:r>
              <a:rPr lang="en-US">
                <a:ea typeface="ＭＳ Ｐゴシック" charset="-128"/>
                <a:cs typeface="+mn-cs"/>
              </a:rPr>
              <a:t>Patient starts to wake up</a:t>
            </a:r>
          </a:p>
          <a:p>
            <a:pPr eaLnBrk="1" hangingPunct="1">
              <a:buFont typeface="Wingdings 2" charset="0"/>
              <a:buChar char=""/>
              <a:defRPr/>
            </a:pPr>
            <a:r>
              <a:rPr lang="en-US">
                <a:ea typeface="ＭＳ Ｐゴシック" charset="-128"/>
                <a:cs typeface="+mn-cs"/>
              </a:rPr>
              <a:t>Dysynchrony with breath stacking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a:extLst>
              <a:ext uri="{FF2B5EF4-FFF2-40B4-BE49-F238E27FC236}">
                <a16:creationId xmlns:a16="http://schemas.microsoft.com/office/drawing/2014/main" id="{4AE01222-CCD2-4FCC-9A0A-69A66D0F931D}"/>
              </a:ext>
            </a:extLst>
          </p:cNvPr>
          <p:cNvSpPr>
            <a:spLocks noChangeShapeType="1"/>
          </p:cNvSpPr>
          <p:nvPr/>
        </p:nvSpPr>
        <p:spPr bwMode="auto">
          <a:xfrm>
            <a:off x="228600" y="3962400"/>
            <a:ext cx="87630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4579" name="Freeform 3">
            <a:extLst>
              <a:ext uri="{FF2B5EF4-FFF2-40B4-BE49-F238E27FC236}">
                <a16:creationId xmlns:a16="http://schemas.microsoft.com/office/drawing/2014/main" id="{83F961AC-EFA3-44CE-AE9E-A5CAEE6AF811}"/>
              </a:ext>
            </a:extLst>
          </p:cNvPr>
          <p:cNvSpPr>
            <a:spLocks/>
          </p:cNvSpPr>
          <p:nvPr/>
        </p:nvSpPr>
        <p:spPr bwMode="auto">
          <a:xfrm>
            <a:off x="517525" y="3962400"/>
            <a:ext cx="398463" cy="276225"/>
          </a:xfrm>
          <a:custGeom>
            <a:avLst/>
            <a:gdLst>
              <a:gd name="T0" fmla="*/ 15543 w 282"/>
              <a:gd name="T1" fmla="*/ 0 h 174"/>
              <a:gd name="T2" fmla="*/ 0 w 282"/>
              <a:gd name="T3" fmla="*/ 58738 h 174"/>
              <a:gd name="T4" fmla="*/ 28260 w 282"/>
              <a:gd name="T5" fmla="*/ 101600 h 174"/>
              <a:gd name="T6" fmla="*/ 56520 w 282"/>
              <a:gd name="T7" fmla="*/ 144463 h 174"/>
              <a:gd name="T8" fmla="*/ 84779 w 282"/>
              <a:gd name="T9" fmla="*/ 187325 h 174"/>
              <a:gd name="T10" fmla="*/ 98909 w 282"/>
              <a:gd name="T11" fmla="*/ 217488 h 174"/>
              <a:gd name="T12" fmla="*/ 129995 w 282"/>
              <a:gd name="T13" fmla="*/ 231775 h 174"/>
              <a:gd name="T14" fmla="*/ 172385 w 282"/>
              <a:gd name="T15" fmla="*/ 260350 h 174"/>
              <a:gd name="T16" fmla="*/ 214774 w 282"/>
              <a:gd name="T17" fmla="*/ 274638 h 174"/>
              <a:gd name="T18" fmla="*/ 258577 w 282"/>
              <a:gd name="T19" fmla="*/ 246063 h 174"/>
              <a:gd name="T20" fmla="*/ 288250 w 282"/>
              <a:gd name="T21" fmla="*/ 203200 h 174"/>
              <a:gd name="T22" fmla="*/ 302380 w 282"/>
              <a:gd name="T23" fmla="*/ 173038 h 174"/>
              <a:gd name="T24" fmla="*/ 330640 w 282"/>
              <a:gd name="T25" fmla="*/ 130175 h 174"/>
              <a:gd name="T26" fmla="*/ 360312 w 282"/>
              <a:gd name="T27" fmla="*/ 87313 h 174"/>
              <a:gd name="T28" fmla="*/ 388572 w 282"/>
              <a:gd name="T29" fmla="*/ 44450 h 174"/>
              <a:gd name="T30" fmla="*/ 397050 w 282"/>
              <a:gd name="T31" fmla="*/ 0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2" h="174">
                <a:moveTo>
                  <a:pt x="11" y="0"/>
                </a:moveTo>
                <a:lnTo>
                  <a:pt x="0" y="37"/>
                </a:lnTo>
                <a:lnTo>
                  <a:pt x="20" y="64"/>
                </a:lnTo>
                <a:lnTo>
                  <a:pt x="40" y="91"/>
                </a:lnTo>
                <a:lnTo>
                  <a:pt x="60" y="118"/>
                </a:lnTo>
                <a:lnTo>
                  <a:pt x="70" y="137"/>
                </a:lnTo>
                <a:lnTo>
                  <a:pt x="92" y="146"/>
                </a:lnTo>
                <a:lnTo>
                  <a:pt x="122" y="164"/>
                </a:lnTo>
                <a:lnTo>
                  <a:pt x="152" y="173"/>
                </a:lnTo>
                <a:lnTo>
                  <a:pt x="183" y="155"/>
                </a:lnTo>
                <a:lnTo>
                  <a:pt x="204" y="128"/>
                </a:lnTo>
                <a:lnTo>
                  <a:pt x="214" y="109"/>
                </a:lnTo>
                <a:lnTo>
                  <a:pt x="234" y="82"/>
                </a:lnTo>
                <a:lnTo>
                  <a:pt x="255" y="55"/>
                </a:lnTo>
                <a:lnTo>
                  <a:pt x="275" y="28"/>
                </a:lnTo>
                <a:lnTo>
                  <a:pt x="281" y="0"/>
                </a:lnTo>
              </a:path>
            </a:pathLst>
          </a:custGeom>
          <a:solidFill>
            <a:srgbClr val="88FFF4"/>
          </a:solid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24580" name="Freeform 4" descr="Light upward diagonal">
            <a:extLst>
              <a:ext uri="{FF2B5EF4-FFF2-40B4-BE49-F238E27FC236}">
                <a16:creationId xmlns:a16="http://schemas.microsoft.com/office/drawing/2014/main" id="{D12CAB82-FAD9-425A-B122-C70EC8D1BB93}"/>
              </a:ext>
            </a:extLst>
          </p:cNvPr>
          <p:cNvSpPr>
            <a:spLocks/>
          </p:cNvSpPr>
          <p:nvPr/>
        </p:nvSpPr>
        <p:spPr bwMode="auto">
          <a:xfrm>
            <a:off x="914400" y="1481138"/>
            <a:ext cx="2706688" cy="2527300"/>
          </a:xfrm>
          <a:custGeom>
            <a:avLst/>
            <a:gdLst>
              <a:gd name="T0" fmla="*/ 50803 w 1918"/>
              <a:gd name="T1" fmla="*/ 2381250 h 1592"/>
              <a:gd name="T2" fmla="*/ 79027 w 1918"/>
              <a:gd name="T3" fmla="*/ 2265363 h 1592"/>
              <a:gd name="T4" fmla="*/ 135476 w 1918"/>
              <a:gd name="T5" fmla="*/ 2135188 h 1592"/>
              <a:gd name="T6" fmla="*/ 179223 w 1918"/>
              <a:gd name="T7" fmla="*/ 2019300 h 1592"/>
              <a:gd name="T8" fmla="*/ 222970 w 1918"/>
              <a:gd name="T9" fmla="*/ 1890713 h 1592"/>
              <a:gd name="T10" fmla="*/ 280829 w 1918"/>
              <a:gd name="T11" fmla="*/ 1774825 h 1592"/>
              <a:gd name="T12" fmla="*/ 323166 w 1918"/>
              <a:gd name="T13" fmla="*/ 1658938 h 1592"/>
              <a:gd name="T14" fmla="*/ 382436 w 1918"/>
              <a:gd name="T15" fmla="*/ 1528763 h 1592"/>
              <a:gd name="T16" fmla="*/ 438884 w 1918"/>
              <a:gd name="T17" fmla="*/ 1400175 h 1592"/>
              <a:gd name="T18" fmla="*/ 496744 w 1918"/>
              <a:gd name="T19" fmla="*/ 1284288 h 1592"/>
              <a:gd name="T20" fmla="*/ 540491 w 1918"/>
              <a:gd name="T21" fmla="*/ 1168400 h 1592"/>
              <a:gd name="T22" fmla="*/ 584238 w 1918"/>
              <a:gd name="T23" fmla="*/ 1038225 h 1592"/>
              <a:gd name="T24" fmla="*/ 626574 w 1918"/>
              <a:gd name="T25" fmla="*/ 909638 h 1592"/>
              <a:gd name="T26" fmla="*/ 668910 w 1918"/>
              <a:gd name="T27" fmla="*/ 793750 h 1592"/>
              <a:gd name="T28" fmla="*/ 728181 w 1918"/>
              <a:gd name="T29" fmla="*/ 677863 h 1592"/>
              <a:gd name="T30" fmla="*/ 800152 w 1918"/>
              <a:gd name="T31" fmla="*/ 547688 h 1592"/>
              <a:gd name="T32" fmla="*/ 858012 w 1918"/>
              <a:gd name="T33" fmla="*/ 419100 h 1592"/>
              <a:gd name="T34" fmla="*/ 901759 w 1918"/>
              <a:gd name="T35" fmla="*/ 303213 h 1592"/>
              <a:gd name="T36" fmla="*/ 972319 w 1918"/>
              <a:gd name="T37" fmla="*/ 187325 h 1592"/>
              <a:gd name="T38" fmla="*/ 1059814 w 1918"/>
              <a:gd name="T39" fmla="*/ 87313 h 1592"/>
              <a:gd name="T40" fmla="*/ 1175532 w 1918"/>
              <a:gd name="T41" fmla="*/ 0 h 1592"/>
              <a:gd name="T42" fmla="*/ 1303952 w 1918"/>
              <a:gd name="T43" fmla="*/ 57150 h 1592"/>
              <a:gd name="T44" fmla="*/ 1391446 w 1918"/>
              <a:gd name="T45" fmla="*/ 158750 h 1592"/>
              <a:gd name="T46" fmla="*/ 1493053 w 1918"/>
              <a:gd name="T47" fmla="*/ 288925 h 1592"/>
              <a:gd name="T48" fmla="*/ 1593249 w 1918"/>
              <a:gd name="T49" fmla="*/ 404813 h 1592"/>
              <a:gd name="T50" fmla="*/ 1680743 w 1918"/>
              <a:gd name="T51" fmla="*/ 519113 h 1592"/>
              <a:gd name="T52" fmla="*/ 1766827 w 1918"/>
              <a:gd name="T53" fmla="*/ 649288 h 1592"/>
              <a:gd name="T54" fmla="*/ 1809163 w 1918"/>
              <a:gd name="T55" fmla="*/ 779463 h 1592"/>
              <a:gd name="T56" fmla="*/ 1854321 w 1918"/>
              <a:gd name="T57" fmla="*/ 895350 h 1592"/>
              <a:gd name="T58" fmla="*/ 1896657 w 1918"/>
              <a:gd name="T59" fmla="*/ 1023938 h 1592"/>
              <a:gd name="T60" fmla="*/ 1938993 w 1918"/>
              <a:gd name="T61" fmla="*/ 1139825 h 1592"/>
              <a:gd name="T62" fmla="*/ 1998264 w 1918"/>
              <a:gd name="T63" fmla="*/ 1241425 h 1592"/>
              <a:gd name="T64" fmla="*/ 2054712 w 1918"/>
              <a:gd name="T65" fmla="*/ 1370013 h 1592"/>
              <a:gd name="T66" fmla="*/ 2098459 w 1918"/>
              <a:gd name="T67" fmla="*/ 1485900 h 1592"/>
              <a:gd name="T68" fmla="*/ 2156319 w 1918"/>
              <a:gd name="T69" fmla="*/ 1587500 h 1592"/>
              <a:gd name="T70" fmla="*/ 2242402 w 1918"/>
              <a:gd name="T71" fmla="*/ 1717675 h 1592"/>
              <a:gd name="T72" fmla="*/ 2315785 w 1918"/>
              <a:gd name="T73" fmla="*/ 1846263 h 1592"/>
              <a:gd name="T74" fmla="*/ 2387756 w 1918"/>
              <a:gd name="T75" fmla="*/ 1976438 h 1592"/>
              <a:gd name="T76" fmla="*/ 2444204 w 1918"/>
              <a:gd name="T77" fmla="*/ 2092325 h 1592"/>
              <a:gd name="T78" fmla="*/ 2503475 w 1918"/>
              <a:gd name="T79" fmla="*/ 2193925 h 1592"/>
              <a:gd name="T80" fmla="*/ 2574035 w 1918"/>
              <a:gd name="T81" fmla="*/ 2322513 h 1592"/>
              <a:gd name="T82" fmla="*/ 2661529 w 1918"/>
              <a:gd name="T83" fmla="*/ 2452688 h 1592"/>
              <a:gd name="T84" fmla="*/ 2667174 w 1918"/>
              <a:gd name="T85" fmla="*/ 2481263 h 15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18" h="1592">
                <a:moveTo>
                  <a:pt x="0" y="1563"/>
                </a:moveTo>
                <a:lnTo>
                  <a:pt x="24" y="1527"/>
                </a:lnTo>
                <a:lnTo>
                  <a:pt x="36" y="1500"/>
                </a:lnTo>
                <a:lnTo>
                  <a:pt x="36" y="1481"/>
                </a:lnTo>
                <a:lnTo>
                  <a:pt x="46" y="1454"/>
                </a:lnTo>
                <a:lnTo>
                  <a:pt x="56" y="1427"/>
                </a:lnTo>
                <a:lnTo>
                  <a:pt x="66" y="1400"/>
                </a:lnTo>
                <a:lnTo>
                  <a:pt x="86" y="1372"/>
                </a:lnTo>
                <a:lnTo>
                  <a:pt x="96" y="1345"/>
                </a:lnTo>
                <a:lnTo>
                  <a:pt x="106" y="1318"/>
                </a:lnTo>
                <a:lnTo>
                  <a:pt x="117" y="1291"/>
                </a:lnTo>
                <a:lnTo>
                  <a:pt x="127" y="1272"/>
                </a:lnTo>
                <a:lnTo>
                  <a:pt x="137" y="1245"/>
                </a:lnTo>
                <a:lnTo>
                  <a:pt x="148" y="1218"/>
                </a:lnTo>
                <a:lnTo>
                  <a:pt x="158" y="1191"/>
                </a:lnTo>
                <a:lnTo>
                  <a:pt x="168" y="1172"/>
                </a:lnTo>
                <a:lnTo>
                  <a:pt x="168" y="1145"/>
                </a:lnTo>
                <a:lnTo>
                  <a:pt x="199" y="1118"/>
                </a:lnTo>
                <a:lnTo>
                  <a:pt x="209" y="1091"/>
                </a:lnTo>
                <a:lnTo>
                  <a:pt x="219" y="1072"/>
                </a:lnTo>
                <a:lnTo>
                  <a:pt x="229" y="1045"/>
                </a:lnTo>
                <a:lnTo>
                  <a:pt x="249" y="1018"/>
                </a:lnTo>
                <a:lnTo>
                  <a:pt x="259" y="991"/>
                </a:lnTo>
                <a:lnTo>
                  <a:pt x="271" y="963"/>
                </a:lnTo>
                <a:lnTo>
                  <a:pt x="281" y="936"/>
                </a:lnTo>
                <a:lnTo>
                  <a:pt x="291" y="909"/>
                </a:lnTo>
                <a:lnTo>
                  <a:pt x="311" y="882"/>
                </a:lnTo>
                <a:lnTo>
                  <a:pt x="311" y="863"/>
                </a:lnTo>
                <a:lnTo>
                  <a:pt x="331" y="836"/>
                </a:lnTo>
                <a:lnTo>
                  <a:pt x="352" y="809"/>
                </a:lnTo>
                <a:lnTo>
                  <a:pt x="352" y="782"/>
                </a:lnTo>
                <a:lnTo>
                  <a:pt x="372" y="763"/>
                </a:lnTo>
                <a:lnTo>
                  <a:pt x="383" y="736"/>
                </a:lnTo>
                <a:lnTo>
                  <a:pt x="393" y="709"/>
                </a:lnTo>
                <a:lnTo>
                  <a:pt x="403" y="682"/>
                </a:lnTo>
                <a:lnTo>
                  <a:pt x="414" y="654"/>
                </a:lnTo>
                <a:lnTo>
                  <a:pt x="424" y="627"/>
                </a:lnTo>
                <a:lnTo>
                  <a:pt x="434" y="600"/>
                </a:lnTo>
                <a:lnTo>
                  <a:pt x="444" y="573"/>
                </a:lnTo>
                <a:lnTo>
                  <a:pt x="454" y="554"/>
                </a:lnTo>
                <a:lnTo>
                  <a:pt x="474" y="527"/>
                </a:lnTo>
                <a:lnTo>
                  <a:pt x="474" y="500"/>
                </a:lnTo>
                <a:lnTo>
                  <a:pt x="496" y="482"/>
                </a:lnTo>
                <a:lnTo>
                  <a:pt x="506" y="454"/>
                </a:lnTo>
                <a:lnTo>
                  <a:pt x="516" y="427"/>
                </a:lnTo>
                <a:lnTo>
                  <a:pt x="536" y="400"/>
                </a:lnTo>
                <a:lnTo>
                  <a:pt x="546" y="373"/>
                </a:lnTo>
                <a:lnTo>
                  <a:pt x="567" y="345"/>
                </a:lnTo>
                <a:lnTo>
                  <a:pt x="587" y="318"/>
                </a:lnTo>
                <a:lnTo>
                  <a:pt x="597" y="291"/>
                </a:lnTo>
                <a:lnTo>
                  <a:pt x="608" y="264"/>
                </a:lnTo>
                <a:lnTo>
                  <a:pt x="618" y="245"/>
                </a:lnTo>
                <a:lnTo>
                  <a:pt x="628" y="218"/>
                </a:lnTo>
                <a:lnTo>
                  <a:pt x="639" y="191"/>
                </a:lnTo>
                <a:lnTo>
                  <a:pt x="659" y="164"/>
                </a:lnTo>
                <a:lnTo>
                  <a:pt x="669" y="145"/>
                </a:lnTo>
                <a:lnTo>
                  <a:pt x="689" y="118"/>
                </a:lnTo>
                <a:lnTo>
                  <a:pt x="699" y="91"/>
                </a:lnTo>
                <a:lnTo>
                  <a:pt x="721" y="73"/>
                </a:lnTo>
                <a:lnTo>
                  <a:pt x="751" y="55"/>
                </a:lnTo>
                <a:lnTo>
                  <a:pt x="771" y="36"/>
                </a:lnTo>
                <a:lnTo>
                  <a:pt x="802" y="18"/>
                </a:lnTo>
                <a:lnTo>
                  <a:pt x="833" y="0"/>
                </a:lnTo>
                <a:lnTo>
                  <a:pt x="864" y="0"/>
                </a:lnTo>
                <a:lnTo>
                  <a:pt x="894" y="18"/>
                </a:lnTo>
                <a:lnTo>
                  <a:pt x="924" y="36"/>
                </a:lnTo>
                <a:lnTo>
                  <a:pt x="946" y="46"/>
                </a:lnTo>
                <a:lnTo>
                  <a:pt x="966" y="73"/>
                </a:lnTo>
                <a:lnTo>
                  <a:pt x="986" y="100"/>
                </a:lnTo>
                <a:lnTo>
                  <a:pt x="1006" y="127"/>
                </a:lnTo>
                <a:lnTo>
                  <a:pt x="1037" y="155"/>
                </a:lnTo>
                <a:lnTo>
                  <a:pt x="1058" y="182"/>
                </a:lnTo>
                <a:lnTo>
                  <a:pt x="1078" y="209"/>
                </a:lnTo>
                <a:lnTo>
                  <a:pt x="1109" y="227"/>
                </a:lnTo>
                <a:lnTo>
                  <a:pt x="1129" y="255"/>
                </a:lnTo>
                <a:lnTo>
                  <a:pt x="1159" y="282"/>
                </a:lnTo>
                <a:lnTo>
                  <a:pt x="1170" y="309"/>
                </a:lnTo>
                <a:lnTo>
                  <a:pt x="1191" y="327"/>
                </a:lnTo>
                <a:lnTo>
                  <a:pt x="1211" y="355"/>
                </a:lnTo>
                <a:lnTo>
                  <a:pt x="1231" y="382"/>
                </a:lnTo>
                <a:lnTo>
                  <a:pt x="1252" y="409"/>
                </a:lnTo>
                <a:lnTo>
                  <a:pt x="1272" y="436"/>
                </a:lnTo>
                <a:lnTo>
                  <a:pt x="1272" y="464"/>
                </a:lnTo>
                <a:lnTo>
                  <a:pt x="1282" y="491"/>
                </a:lnTo>
                <a:lnTo>
                  <a:pt x="1293" y="518"/>
                </a:lnTo>
                <a:lnTo>
                  <a:pt x="1303" y="545"/>
                </a:lnTo>
                <a:lnTo>
                  <a:pt x="1314" y="564"/>
                </a:lnTo>
                <a:lnTo>
                  <a:pt x="1324" y="591"/>
                </a:lnTo>
                <a:lnTo>
                  <a:pt x="1334" y="618"/>
                </a:lnTo>
                <a:lnTo>
                  <a:pt x="1344" y="645"/>
                </a:lnTo>
                <a:lnTo>
                  <a:pt x="1354" y="664"/>
                </a:lnTo>
                <a:lnTo>
                  <a:pt x="1364" y="691"/>
                </a:lnTo>
                <a:lnTo>
                  <a:pt x="1374" y="718"/>
                </a:lnTo>
                <a:lnTo>
                  <a:pt x="1384" y="745"/>
                </a:lnTo>
                <a:lnTo>
                  <a:pt x="1406" y="763"/>
                </a:lnTo>
                <a:lnTo>
                  <a:pt x="1416" y="782"/>
                </a:lnTo>
                <a:lnTo>
                  <a:pt x="1436" y="809"/>
                </a:lnTo>
                <a:lnTo>
                  <a:pt x="1446" y="836"/>
                </a:lnTo>
                <a:lnTo>
                  <a:pt x="1456" y="863"/>
                </a:lnTo>
                <a:lnTo>
                  <a:pt x="1467" y="882"/>
                </a:lnTo>
                <a:lnTo>
                  <a:pt x="1477" y="909"/>
                </a:lnTo>
                <a:lnTo>
                  <a:pt x="1487" y="936"/>
                </a:lnTo>
                <a:lnTo>
                  <a:pt x="1497" y="963"/>
                </a:lnTo>
                <a:lnTo>
                  <a:pt x="1507" y="982"/>
                </a:lnTo>
                <a:lnTo>
                  <a:pt x="1528" y="1000"/>
                </a:lnTo>
                <a:lnTo>
                  <a:pt x="1539" y="1027"/>
                </a:lnTo>
                <a:lnTo>
                  <a:pt x="1569" y="1054"/>
                </a:lnTo>
                <a:lnTo>
                  <a:pt x="1589" y="1082"/>
                </a:lnTo>
                <a:lnTo>
                  <a:pt x="1609" y="1109"/>
                </a:lnTo>
                <a:lnTo>
                  <a:pt x="1620" y="1136"/>
                </a:lnTo>
                <a:lnTo>
                  <a:pt x="1641" y="1163"/>
                </a:lnTo>
                <a:lnTo>
                  <a:pt x="1651" y="1182"/>
                </a:lnTo>
                <a:lnTo>
                  <a:pt x="1671" y="1218"/>
                </a:lnTo>
                <a:lnTo>
                  <a:pt x="1692" y="1245"/>
                </a:lnTo>
                <a:lnTo>
                  <a:pt x="1712" y="1272"/>
                </a:lnTo>
                <a:lnTo>
                  <a:pt x="1722" y="1291"/>
                </a:lnTo>
                <a:lnTo>
                  <a:pt x="1732" y="1318"/>
                </a:lnTo>
                <a:lnTo>
                  <a:pt x="1753" y="1336"/>
                </a:lnTo>
                <a:lnTo>
                  <a:pt x="1764" y="1363"/>
                </a:lnTo>
                <a:lnTo>
                  <a:pt x="1774" y="1382"/>
                </a:lnTo>
                <a:lnTo>
                  <a:pt x="1794" y="1409"/>
                </a:lnTo>
                <a:lnTo>
                  <a:pt x="1804" y="1436"/>
                </a:lnTo>
                <a:lnTo>
                  <a:pt x="1824" y="1463"/>
                </a:lnTo>
                <a:lnTo>
                  <a:pt x="1845" y="1491"/>
                </a:lnTo>
                <a:lnTo>
                  <a:pt x="1866" y="1518"/>
                </a:lnTo>
                <a:lnTo>
                  <a:pt x="1886" y="1545"/>
                </a:lnTo>
                <a:lnTo>
                  <a:pt x="1896" y="1572"/>
                </a:lnTo>
                <a:lnTo>
                  <a:pt x="1917" y="1591"/>
                </a:lnTo>
                <a:lnTo>
                  <a:pt x="1890" y="1563"/>
                </a:lnTo>
                <a:lnTo>
                  <a:pt x="1917" y="1581"/>
                </a:lnTo>
              </a:path>
            </a:pathLst>
          </a:custGeom>
          <a:pattFill prst="ltUpDiag">
            <a:fgClr>
              <a:schemeClr val="tx1"/>
            </a:fgClr>
            <a:bgClr>
              <a:schemeClr val="bg1"/>
            </a:bgClr>
          </a:pattFill>
          <a:ln w="25400" cap="rnd" cmpd="sng">
            <a:solidFill>
              <a:schemeClr val="bg2"/>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24581" name="Rectangle 5">
            <a:extLst>
              <a:ext uri="{FF2B5EF4-FFF2-40B4-BE49-F238E27FC236}">
                <a16:creationId xmlns:a16="http://schemas.microsoft.com/office/drawing/2014/main" id="{5B0D4ED1-9BF1-4BD5-BF82-1E854BDEF06A}"/>
              </a:ext>
            </a:extLst>
          </p:cNvPr>
          <p:cNvSpPr>
            <a:spLocks noChangeArrowheads="1"/>
          </p:cNvSpPr>
          <p:nvPr/>
        </p:nvSpPr>
        <p:spPr bwMode="auto">
          <a:xfrm>
            <a:off x="1050925" y="3992563"/>
            <a:ext cx="4300538"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defRPr/>
            </a:pPr>
            <a:r>
              <a:rPr lang="en-AU" sz="2000" b="1">
                <a:latin typeface="Times New Roman" charset="0"/>
                <a:ea typeface="ＭＳ Ｐゴシック" charset="0"/>
              </a:rPr>
              <a:t>Unsupported Spontaneous Breath </a:t>
            </a:r>
          </a:p>
          <a:p>
            <a:pPr algn="ctr" eaLnBrk="0" hangingPunct="0">
              <a:defRPr/>
            </a:pPr>
            <a:r>
              <a:rPr lang="en-AU" sz="2000" b="1">
                <a:latin typeface="Times New Roman" charset="0"/>
                <a:ea typeface="ＭＳ Ｐゴシック" charset="0"/>
              </a:rPr>
              <a:t>Vt   Size</a:t>
            </a:r>
          </a:p>
        </p:txBody>
      </p:sp>
      <p:sp>
        <p:nvSpPr>
          <p:cNvPr id="24582" name="Rectangle 6">
            <a:extLst>
              <a:ext uri="{FF2B5EF4-FFF2-40B4-BE49-F238E27FC236}">
                <a16:creationId xmlns:a16="http://schemas.microsoft.com/office/drawing/2014/main" id="{57A0F5BB-95CD-4BDD-BEF5-BB4662370D96}"/>
              </a:ext>
            </a:extLst>
          </p:cNvPr>
          <p:cNvSpPr>
            <a:spLocks noChangeArrowheads="1"/>
          </p:cNvSpPr>
          <p:nvPr/>
        </p:nvSpPr>
        <p:spPr bwMode="auto">
          <a:xfrm>
            <a:off x="4251325" y="1249363"/>
            <a:ext cx="40433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solidFill>
                  <a:schemeClr val="tx2"/>
                </a:solidFill>
                <a:latin typeface="Times New Roman" charset="0"/>
                <a:ea typeface="ＭＳ Ｐゴシック" charset="0"/>
              </a:rPr>
              <a:t>Spontaneous Breath + Pressure Support</a:t>
            </a:r>
          </a:p>
        </p:txBody>
      </p:sp>
      <p:sp>
        <p:nvSpPr>
          <p:cNvPr id="24583" name="AutoShape 7">
            <a:extLst>
              <a:ext uri="{FF2B5EF4-FFF2-40B4-BE49-F238E27FC236}">
                <a16:creationId xmlns:a16="http://schemas.microsoft.com/office/drawing/2014/main" id="{92E8AA86-41B3-492F-A238-C77A84F68640}"/>
              </a:ext>
            </a:extLst>
          </p:cNvPr>
          <p:cNvSpPr>
            <a:spLocks noChangeArrowheads="1"/>
          </p:cNvSpPr>
          <p:nvPr/>
        </p:nvSpPr>
        <p:spPr bwMode="auto">
          <a:xfrm>
            <a:off x="4425950" y="1682750"/>
            <a:ext cx="215900" cy="520700"/>
          </a:xfrm>
          <a:prstGeom prst="upArrow">
            <a:avLst>
              <a:gd name="adj1" fmla="val 50000"/>
              <a:gd name="adj2" fmla="val 117205"/>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4584" name="Rectangle 8">
            <a:extLst>
              <a:ext uri="{FF2B5EF4-FFF2-40B4-BE49-F238E27FC236}">
                <a16:creationId xmlns:a16="http://schemas.microsoft.com/office/drawing/2014/main" id="{8A9EAAE4-8996-477A-AD63-1EA778650289}"/>
              </a:ext>
            </a:extLst>
          </p:cNvPr>
          <p:cNvSpPr>
            <a:spLocks noChangeArrowheads="1"/>
          </p:cNvSpPr>
          <p:nvPr/>
        </p:nvSpPr>
        <p:spPr bwMode="auto">
          <a:xfrm>
            <a:off x="4784725" y="1935163"/>
            <a:ext cx="19621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solidFill>
                  <a:schemeClr val="tx2"/>
                </a:solidFill>
                <a:latin typeface="Times New Roman" charset="0"/>
                <a:ea typeface="ＭＳ Ｐゴシック" charset="0"/>
              </a:rPr>
              <a:t>Increase in Vt Size</a:t>
            </a:r>
          </a:p>
        </p:txBody>
      </p:sp>
      <p:sp>
        <p:nvSpPr>
          <p:cNvPr id="24585" name="Rectangle 9">
            <a:extLst>
              <a:ext uri="{FF2B5EF4-FFF2-40B4-BE49-F238E27FC236}">
                <a16:creationId xmlns:a16="http://schemas.microsoft.com/office/drawing/2014/main" id="{02AED302-079A-4AE1-AEFC-1C75C1CF5426}"/>
              </a:ext>
            </a:extLst>
          </p:cNvPr>
          <p:cNvSpPr>
            <a:spLocks noChangeArrowheads="1"/>
          </p:cNvSpPr>
          <p:nvPr/>
        </p:nvSpPr>
        <p:spPr bwMode="auto">
          <a:xfrm>
            <a:off x="3565525" y="14288"/>
            <a:ext cx="3897313"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800" b="1" dirty="0">
                <a:solidFill>
                  <a:srgbClr val="000000"/>
                </a:solidFill>
                <a:latin typeface="Times New Roman" charset="0"/>
                <a:ea typeface="ＭＳ Ｐゴシック" charset="0"/>
              </a:rPr>
              <a:t>PRESSURE  SUPPORT</a:t>
            </a:r>
          </a:p>
        </p:txBody>
      </p:sp>
      <p:sp>
        <p:nvSpPr>
          <p:cNvPr id="24586" name="AutoShape 10">
            <a:extLst>
              <a:ext uri="{FF2B5EF4-FFF2-40B4-BE49-F238E27FC236}">
                <a16:creationId xmlns:a16="http://schemas.microsoft.com/office/drawing/2014/main" id="{3B5332BE-E6E1-4FB4-80A3-0F9D45782D32}"/>
              </a:ext>
            </a:extLst>
          </p:cNvPr>
          <p:cNvSpPr>
            <a:spLocks noChangeArrowheads="1"/>
          </p:cNvSpPr>
          <p:nvPr/>
        </p:nvSpPr>
        <p:spPr bwMode="auto">
          <a:xfrm>
            <a:off x="2063750" y="3054350"/>
            <a:ext cx="215900" cy="1054100"/>
          </a:xfrm>
          <a:prstGeom prst="upArrow">
            <a:avLst>
              <a:gd name="adj1" fmla="val 50000"/>
              <a:gd name="adj2" fmla="val 244095"/>
            </a:avLst>
          </a:prstGeom>
          <a:solidFill>
            <a:schemeClr val="tx1"/>
          </a:solidFill>
          <a:ln w="12700">
            <a:solidFill>
              <a:schemeClr val="bg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4587" name="AutoShape 11">
            <a:extLst>
              <a:ext uri="{FF2B5EF4-FFF2-40B4-BE49-F238E27FC236}">
                <a16:creationId xmlns:a16="http://schemas.microsoft.com/office/drawing/2014/main" id="{63C1B7A5-0C16-4D07-9A48-3CD375F19944}"/>
              </a:ext>
            </a:extLst>
          </p:cNvPr>
          <p:cNvSpPr>
            <a:spLocks noChangeArrowheads="1"/>
          </p:cNvSpPr>
          <p:nvPr/>
        </p:nvSpPr>
        <p:spPr bwMode="auto">
          <a:xfrm>
            <a:off x="3454400" y="1371600"/>
            <a:ext cx="744538" cy="228600"/>
          </a:xfrm>
          <a:prstGeom prst="leftArrow">
            <a:avLst>
              <a:gd name="adj1" fmla="val 50000"/>
              <a:gd name="adj2" fmla="val 162832"/>
            </a:avLst>
          </a:prstGeom>
          <a:solidFill>
            <a:srgbClr val="0000FF"/>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4588" name="Arc 12">
            <a:extLst>
              <a:ext uri="{FF2B5EF4-FFF2-40B4-BE49-F238E27FC236}">
                <a16:creationId xmlns:a16="http://schemas.microsoft.com/office/drawing/2014/main" id="{5890CEC8-D4E0-4ED8-A90F-1F054969D894}"/>
              </a:ext>
            </a:extLst>
          </p:cNvPr>
          <p:cNvSpPr>
            <a:spLocks/>
          </p:cNvSpPr>
          <p:nvPr/>
        </p:nvSpPr>
        <p:spPr bwMode="auto">
          <a:xfrm rot="10740000">
            <a:off x="762000" y="4344988"/>
            <a:ext cx="4725988" cy="914400"/>
          </a:xfrm>
          <a:custGeom>
            <a:avLst/>
            <a:gdLst>
              <a:gd name="T0" fmla="*/ 0 w 21606"/>
              <a:gd name="T1" fmla="*/ 0 h 21600"/>
              <a:gd name="T2" fmla="*/ 4725988 w 21606"/>
              <a:gd name="T3" fmla="*/ 914400 h 21600"/>
              <a:gd name="T4" fmla="*/ 1312 w 21606"/>
              <a:gd name="T5" fmla="*/ 914400 h 21600"/>
              <a:gd name="T6" fmla="*/ 0 60000 65536"/>
              <a:gd name="T7" fmla="*/ 0 60000 65536"/>
              <a:gd name="T8" fmla="*/ 0 60000 65536"/>
            </a:gdLst>
            <a:ahLst/>
            <a:cxnLst>
              <a:cxn ang="T6">
                <a:pos x="T0" y="T1"/>
              </a:cxn>
              <a:cxn ang="T7">
                <a:pos x="T2" y="T3"/>
              </a:cxn>
              <a:cxn ang="T8">
                <a:pos x="T4" y="T5"/>
              </a:cxn>
            </a:cxnLst>
            <a:rect l="0" t="0" r="r" b="b"/>
            <a:pathLst>
              <a:path w="21606" h="21600" fill="none" extrusionOk="0">
                <a:moveTo>
                  <a:pt x="0" y="0"/>
                </a:moveTo>
                <a:cubicBezTo>
                  <a:pt x="2" y="0"/>
                  <a:pt x="4" y="-1"/>
                  <a:pt x="6" y="-1"/>
                </a:cubicBezTo>
                <a:cubicBezTo>
                  <a:pt x="11935" y="-1"/>
                  <a:pt x="21606" y="9670"/>
                  <a:pt x="21606" y="21600"/>
                </a:cubicBezTo>
              </a:path>
              <a:path w="21606" h="21600" stroke="0" extrusionOk="0">
                <a:moveTo>
                  <a:pt x="0" y="0"/>
                </a:moveTo>
                <a:cubicBezTo>
                  <a:pt x="2" y="0"/>
                  <a:pt x="4" y="-1"/>
                  <a:pt x="6" y="-1"/>
                </a:cubicBezTo>
                <a:cubicBezTo>
                  <a:pt x="11935" y="-1"/>
                  <a:pt x="21606" y="9670"/>
                  <a:pt x="21606" y="21600"/>
                </a:cubicBezTo>
                <a:lnTo>
                  <a:pt x="6" y="21600"/>
                </a:lnTo>
                <a:lnTo>
                  <a:pt x="0" y="0"/>
                </a:lnTo>
                <a:close/>
              </a:path>
            </a:pathLst>
          </a:custGeom>
          <a:noFill/>
          <a:ln w="12700" cap="rnd">
            <a:solidFill>
              <a:schemeClr val="tx1"/>
            </a:solidFill>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24589" name="Rectangle 13">
            <a:extLst>
              <a:ext uri="{FF2B5EF4-FFF2-40B4-BE49-F238E27FC236}">
                <a16:creationId xmlns:a16="http://schemas.microsoft.com/office/drawing/2014/main" id="{FCE4943B-13A6-4126-8451-7BDD14A09B51}"/>
              </a:ext>
            </a:extLst>
          </p:cNvPr>
          <p:cNvSpPr>
            <a:spLocks noChangeArrowheads="1"/>
          </p:cNvSpPr>
          <p:nvPr/>
        </p:nvSpPr>
        <p:spPr bwMode="auto">
          <a:xfrm>
            <a:off x="5588000" y="4602163"/>
            <a:ext cx="1876425"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AU" sz="2000" b="1">
                <a:solidFill>
                  <a:schemeClr val="tx2"/>
                </a:solidFill>
                <a:latin typeface="Times New Roman" charset="0"/>
                <a:ea typeface="ＭＳ Ｐゴシック" charset="0"/>
              </a:rPr>
              <a:t>Spontaneous Insp</a:t>
            </a:r>
          </a:p>
          <a:p>
            <a:pPr algn="ctr" eaLnBrk="0" hangingPunct="0">
              <a:defRPr/>
            </a:pPr>
            <a:r>
              <a:rPr lang="en-AU" sz="2000" b="1">
                <a:solidFill>
                  <a:schemeClr val="tx2"/>
                </a:solidFill>
                <a:latin typeface="Times New Roman" charset="0"/>
                <a:ea typeface="ＭＳ Ｐゴシック" charset="0"/>
              </a:rPr>
              <a:t>Trigger</a:t>
            </a:r>
          </a:p>
        </p:txBody>
      </p:sp>
      <p:sp>
        <p:nvSpPr>
          <p:cNvPr id="24590" name="Freeform 14" descr="50%">
            <a:extLst>
              <a:ext uri="{FF2B5EF4-FFF2-40B4-BE49-F238E27FC236}">
                <a16:creationId xmlns:a16="http://schemas.microsoft.com/office/drawing/2014/main" id="{2E0FFCED-02C6-4260-8341-00153075940C}"/>
              </a:ext>
            </a:extLst>
          </p:cNvPr>
          <p:cNvSpPr>
            <a:spLocks/>
          </p:cNvSpPr>
          <p:nvPr/>
        </p:nvSpPr>
        <p:spPr bwMode="auto">
          <a:xfrm>
            <a:off x="947738" y="304800"/>
            <a:ext cx="3681412" cy="3652838"/>
          </a:xfrm>
          <a:custGeom>
            <a:avLst/>
            <a:gdLst>
              <a:gd name="T0" fmla="*/ 0 w 2609"/>
              <a:gd name="T1" fmla="*/ 3562350 h 2301"/>
              <a:gd name="T2" fmla="*/ 50798 w 2609"/>
              <a:gd name="T3" fmla="*/ 3390900 h 2301"/>
              <a:gd name="T4" fmla="*/ 135460 w 2609"/>
              <a:gd name="T5" fmla="*/ 3257550 h 2301"/>
              <a:gd name="T6" fmla="*/ 186258 w 2609"/>
              <a:gd name="T7" fmla="*/ 3086100 h 2301"/>
              <a:gd name="T8" fmla="*/ 287853 w 2609"/>
              <a:gd name="T9" fmla="*/ 2838450 h 2301"/>
              <a:gd name="T10" fmla="*/ 372515 w 2609"/>
              <a:gd name="T11" fmla="*/ 2667000 h 2301"/>
              <a:gd name="T12" fmla="*/ 457178 w 2609"/>
              <a:gd name="T13" fmla="*/ 2495550 h 2301"/>
              <a:gd name="T14" fmla="*/ 507976 w 2609"/>
              <a:gd name="T15" fmla="*/ 2362200 h 2301"/>
              <a:gd name="T16" fmla="*/ 558773 w 2609"/>
              <a:gd name="T17" fmla="*/ 2190750 h 2301"/>
              <a:gd name="T18" fmla="*/ 626503 w 2609"/>
              <a:gd name="T19" fmla="*/ 2057400 h 2301"/>
              <a:gd name="T20" fmla="*/ 677301 w 2609"/>
              <a:gd name="T21" fmla="*/ 1924050 h 2301"/>
              <a:gd name="T22" fmla="*/ 795828 w 2609"/>
              <a:gd name="T23" fmla="*/ 1733550 h 2301"/>
              <a:gd name="T24" fmla="*/ 914356 w 2609"/>
              <a:gd name="T25" fmla="*/ 1371600 h 2301"/>
              <a:gd name="T26" fmla="*/ 982086 w 2609"/>
              <a:gd name="T27" fmla="*/ 1238250 h 2301"/>
              <a:gd name="T28" fmla="*/ 1066749 w 2609"/>
              <a:gd name="T29" fmla="*/ 1123950 h 2301"/>
              <a:gd name="T30" fmla="*/ 1168344 w 2609"/>
              <a:gd name="T31" fmla="*/ 914400 h 2301"/>
              <a:gd name="T32" fmla="*/ 1253006 w 2609"/>
              <a:gd name="T33" fmla="*/ 666750 h 2301"/>
              <a:gd name="T34" fmla="*/ 1320737 w 2609"/>
              <a:gd name="T35" fmla="*/ 533400 h 2301"/>
              <a:gd name="T36" fmla="*/ 1354602 w 2609"/>
              <a:gd name="T37" fmla="*/ 419100 h 2301"/>
              <a:gd name="T38" fmla="*/ 1557792 w 2609"/>
              <a:gd name="T39" fmla="*/ 133350 h 2301"/>
              <a:gd name="T40" fmla="*/ 1676319 w 2609"/>
              <a:gd name="T41" fmla="*/ 38100 h 2301"/>
              <a:gd name="T42" fmla="*/ 1777915 w 2609"/>
              <a:gd name="T43" fmla="*/ 0 h 2301"/>
              <a:gd name="T44" fmla="*/ 1947240 w 2609"/>
              <a:gd name="T45" fmla="*/ 19050 h 2301"/>
              <a:gd name="T46" fmla="*/ 1998037 w 2609"/>
              <a:gd name="T47" fmla="*/ 76200 h 2301"/>
              <a:gd name="T48" fmla="*/ 2116565 w 2609"/>
              <a:gd name="T49" fmla="*/ 171450 h 2301"/>
              <a:gd name="T50" fmla="*/ 2235093 w 2609"/>
              <a:gd name="T51" fmla="*/ 400050 h 2301"/>
              <a:gd name="T52" fmla="*/ 2285890 w 2609"/>
              <a:gd name="T53" fmla="*/ 571500 h 2301"/>
              <a:gd name="T54" fmla="*/ 2353620 w 2609"/>
              <a:gd name="T55" fmla="*/ 723900 h 2301"/>
              <a:gd name="T56" fmla="*/ 2506013 w 2609"/>
              <a:gd name="T57" fmla="*/ 1066800 h 2301"/>
              <a:gd name="T58" fmla="*/ 2658406 w 2609"/>
              <a:gd name="T59" fmla="*/ 1447800 h 2301"/>
              <a:gd name="T60" fmla="*/ 2692271 w 2609"/>
              <a:gd name="T61" fmla="*/ 1600200 h 2301"/>
              <a:gd name="T62" fmla="*/ 2776933 w 2609"/>
              <a:gd name="T63" fmla="*/ 1714500 h 2301"/>
              <a:gd name="T64" fmla="*/ 2895461 w 2609"/>
              <a:gd name="T65" fmla="*/ 1981200 h 2301"/>
              <a:gd name="T66" fmla="*/ 2929326 w 2609"/>
              <a:gd name="T67" fmla="*/ 2095500 h 2301"/>
              <a:gd name="T68" fmla="*/ 2946258 w 2609"/>
              <a:gd name="T69" fmla="*/ 2152650 h 2301"/>
              <a:gd name="T70" fmla="*/ 3030921 w 2609"/>
              <a:gd name="T71" fmla="*/ 2266950 h 2301"/>
              <a:gd name="T72" fmla="*/ 3098651 w 2609"/>
              <a:gd name="T73" fmla="*/ 2457450 h 2301"/>
              <a:gd name="T74" fmla="*/ 3234111 w 2609"/>
              <a:gd name="T75" fmla="*/ 2628900 h 2301"/>
              <a:gd name="T76" fmla="*/ 3284909 w 2609"/>
              <a:gd name="T77" fmla="*/ 2819400 h 2301"/>
              <a:gd name="T78" fmla="*/ 3335706 w 2609"/>
              <a:gd name="T79" fmla="*/ 2876550 h 2301"/>
              <a:gd name="T80" fmla="*/ 3386504 w 2609"/>
              <a:gd name="T81" fmla="*/ 2990850 h 2301"/>
              <a:gd name="T82" fmla="*/ 3437302 w 2609"/>
              <a:gd name="T83" fmla="*/ 3067050 h 2301"/>
              <a:gd name="T84" fmla="*/ 3555829 w 2609"/>
              <a:gd name="T85" fmla="*/ 3333750 h 2301"/>
              <a:gd name="T86" fmla="*/ 3589694 w 2609"/>
              <a:gd name="T87" fmla="*/ 3448050 h 2301"/>
              <a:gd name="T88" fmla="*/ 3623559 w 2609"/>
              <a:gd name="T89" fmla="*/ 3505200 h 2301"/>
              <a:gd name="T90" fmla="*/ 3640492 w 2609"/>
              <a:gd name="T91" fmla="*/ 3600450 h 2301"/>
              <a:gd name="T92" fmla="*/ 3589694 w 2609"/>
              <a:gd name="T93" fmla="*/ 3619500 h 2301"/>
              <a:gd name="T94" fmla="*/ 3657424 w 2609"/>
              <a:gd name="T95" fmla="*/ 3562350 h 23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09" h="2301">
                <a:moveTo>
                  <a:pt x="0" y="2244"/>
                </a:moveTo>
                <a:cubicBezTo>
                  <a:pt x="11" y="2189"/>
                  <a:pt x="7" y="2183"/>
                  <a:pt x="36" y="2136"/>
                </a:cubicBezTo>
                <a:cubicBezTo>
                  <a:pt x="43" y="2125"/>
                  <a:pt x="88" y="2070"/>
                  <a:pt x="96" y="2052"/>
                </a:cubicBezTo>
                <a:cubicBezTo>
                  <a:pt x="96" y="2052"/>
                  <a:pt x="126" y="1962"/>
                  <a:pt x="132" y="1944"/>
                </a:cubicBezTo>
                <a:cubicBezTo>
                  <a:pt x="150" y="1889"/>
                  <a:pt x="181" y="1840"/>
                  <a:pt x="204" y="1788"/>
                </a:cubicBezTo>
                <a:cubicBezTo>
                  <a:pt x="251" y="1682"/>
                  <a:pt x="198" y="1746"/>
                  <a:pt x="264" y="1680"/>
                </a:cubicBezTo>
                <a:cubicBezTo>
                  <a:pt x="293" y="1592"/>
                  <a:pt x="270" y="1626"/>
                  <a:pt x="324" y="1572"/>
                </a:cubicBezTo>
                <a:cubicBezTo>
                  <a:pt x="363" y="1456"/>
                  <a:pt x="301" y="1636"/>
                  <a:pt x="360" y="1488"/>
                </a:cubicBezTo>
                <a:cubicBezTo>
                  <a:pt x="374" y="1453"/>
                  <a:pt x="375" y="1412"/>
                  <a:pt x="396" y="1380"/>
                </a:cubicBezTo>
                <a:cubicBezTo>
                  <a:pt x="420" y="1344"/>
                  <a:pt x="426" y="1339"/>
                  <a:pt x="444" y="1296"/>
                </a:cubicBezTo>
                <a:cubicBezTo>
                  <a:pt x="473" y="1229"/>
                  <a:pt x="435" y="1292"/>
                  <a:pt x="480" y="1212"/>
                </a:cubicBezTo>
                <a:cubicBezTo>
                  <a:pt x="504" y="1170"/>
                  <a:pt x="544" y="1136"/>
                  <a:pt x="564" y="1092"/>
                </a:cubicBezTo>
                <a:cubicBezTo>
                  <a:pt x="597" y="1018"/>
                  <a:pt x="612" y="937"/>
                  <a:pt x="648" y="864"/>
                </a:cubicBezTo>
                <a:cubicBezTo>
                  <a:pt x="662" y="835"/>
                  <a:pt x="677" y="806"/>
                  <a:pt x="696" y="780"/>
                </a:cubicBezTo>
                <a:cubicBezTo>
                  <a:pt x="740" y="718"/>
                  <a:pt x="724" y="771"/>
                  <a:pt x="756" y="708"/>
                </a:cubicBezTo>
                <a:cubicBezTo>
                  <a:pt x="782" y="656"/>
                  <a:pt x="796" y="627"/>
                  <a:pt x="828" y="576"/>
                </a:cubicBezTo>
                <a:cubicBezTo>
                  <a:pt x="858" y="528"/>
                  <a:pt x="858" y="465"/>
                  <a:pt x="888" y="420"/>
                </a:cubicBezTo>
                <a:cubicBezTo>
                  <a:pt x="910" y="388"/>
                  <a:pt x="921" y="374"/>
                  <a:pt x="936" y="336"/>
                </a:cubicBezTo>
                <a:cubicBezTo>
                  <a:pt x="945" y="313"/>
                  <a:pt x="942" y="282"/>
                  <a:pt x="960" y="264"/>
                </a:cubicBezTo>
                <a:cubicBezTo>
                  <a:pt x="1014" y="210"/>
                  <a:pt x="1055" y="143"/>
                  <a:pt x="1104" y="84"/>
                </a:cubicBezTo>
                <a:cubicBezTo>
                  <a:pt x="1133" y="49"/>
                  <a:pt x="1146" y="41"/>
                  <a:pt x="1188" y="24"/>
                </a:cubicBezTo>
                <a:cubicBezTo>
                  <a:pt x="1211" y="15"/>
                  <a:pt x="1260" y="0"/>
                  <a:pt x="1260" y="0"/>
                </a:cubicBezTo>
                <a:cubicBezTo>
                  <a:pt x="1300" y="4"/>
                  <a:pt x="1342" y="0"/>
                  <a:pt x="1380" y="12"/>
                </a:cubicBezTo>
                <a:cubicBezTo>
                  <a:pt x="1396" y="17"/>
                  <a:pt x="1402" y="38"/>
                  <a:pt x="1416" y="48"/>
                </a:cubicBezTo>
                <a:cubicBezTo>
                  <a:pt x="1486" y="98"/>
                  <a:pt x="1445" y="42"/>
                  <a:pt x="1500" y="108"/>
                </a:cubicBezTo>
                <a:cubicBezTo>
                  <a:pt x="1545" y="162"/>
                  <a:pt x="1530" y="198"/>
                  <a:pt x="1584" y="252"/>
                </a:cubicBezTo>
                <a:cubicBezTo>
                  <a:pt x="1596" y="288"/>
                  <a:pt x="1603" y="326"/>
                  <a:pt x="1620" y="360"/>
                </a:cubicBezTo>
                <a:cubicBezTo>
                  <a:pt x="1636" y="392"/>
                  <a:pt x="1668" y="456"/>
                  <a:pt x="1668" y="456"/>
                </a:cubicBezTo>
                <a:cubicBezTo>
                  <a:pt x="1683" y="533"/>
                  <a:pt x="1720" y="616"/>
                  <a:pt x="1776" y="672"/>
                </a:cubicBezTo>
                <a:cubicBezTo>
                  <a:pt x="1806" y="763"/>
                  <a:pt x="1842" y="827"/>
                  <a:pt x="1884" y="912"/>
                </a:cubicBezTo>
                <a:cubicBezTo>
                  <a:pt x="1906" y="956"/>
                  <a:pt x="1887" y="953"/>
                  <a:pt x="1908" y="1008"/>
                </a:cubicBezTo>
                <a:cubicBezTo>
                  <a:pt x="1918" y="1035"/>
                  <a:pt x="1949" y="1061"/>
                  <a:pt x="1968" y="1080"/>
                </a:cubicBezTo>
                <a:cubicBezTo>
                  <a:pt x="1988" y="1141"/>
                  <a:pt x="2031" y="1185"/>
                  <a:pt x="2052" y="1248"/>
                </a:cubicBezTo>
                <a:cubicBezTo>
                  <a:pt x="2060" y="1272"/>
                  <a:pt x="2068" y="1296"/>
                  <a:pt x="2076" y="1320"/>
                </a:cubicBezTo>
                <a:cubicBezTo>
                  <a:pt x="2080" y="1332"/>
                  <a:pt x="2079" y="1347"/>
                  <a:pt x="2088" y="1356"/>
                </a:cubicBezTo>
                <a:cubicBezTo>
                  <a:pt x="2111" y="1379"/>
                  <a:pt x="2135" y="1398"/>
                  <a:pt x="2148" y="1428"/>
                </a:cubicBezTo>
                <a:cubicBezTo>
                  <a:pt x="2169" y="1474"/>
                  <a:pt x="2167" y="1508"/>
                  <a:pt x="2196" y="1548"/>
                </a:cubicBezTo>
                <a:cubicBezTo>
                  <a:pt x="2222" y="1585"/>
                  <a:pt x="2260" y="1624"/>
                  <a:pt x="2292" y="1656"/>
                </a:cubicBezTo>
                <a:cubicBezTo>
                  <a:pt x="2304" y="1692"/>
                  <a:pt x="2307" y="1744"/>
                  <a:pt x="2328" y="1776"/>
                </a:cubicBezTo>
                <a:cubicBezTo>
                  <a:pt x="2337" y="1790"/>
                  <a:pt x="2353" y="1799"/>
                  <a:pt x="2364" y="1812"/>
                </a:cubicBezTo>
                <a:cubicBezTo>
                  <a:pt x="2421" y="1880"/>
                  <a:pt x="2361" y="1815"/>
                  <a:pt x="2400" y="1884"/>
                </a:cubicBezTo>
                <a:cubicBezTo>
                  <a:pt x="2410" y="1901"/>
                  <a:pt x="2425" y="1915"/>
                  <a:pt x="2436" y="1932"/>
                </a:cubicBezTo>
                <a:cubicBezTo>
                  <a:pt x="2478" y="1998"/>
                  <a:pt x="2462" y="2042"/>
                  <a:pt x="2520" y="2100"/>
                </a:cubicBezTo>
                <a:cubicBezTo>
                  <a:pt x="2528" y="2124"/>
                  <a:pt x="2530" y="2151"/>
                  <a:pt x="2544" y="2172"/>
                </a:cubicBezTo>
                <a:cubicBezTo>
                  <a:pt x="2552" y="2184"/>
                  <a:pt x="2562" y="2195"/>
                  <a:pt x="2568" y="2208"/>
                </a:cubicBezTo>
                <a:cubicBezTo>
                  <a:pt x="2609" y="2301"/>
                  <a:pt x="2606" y="2294"/>
                  <a:pt x="2580" y="2268"/>
                </a:cubicBezTo>
                <a:cubicBezTo>
                  <a:pt x="2568" y="2272"/>
                  <a:pt x="2544" y="2280"/>
                  <a:pt x="2544" y="2280"/>
                </a:cubicBezTo>
                <a:cubicBezTo>
                  <a:pt x="2595" y="2229"/>
                  <a:pt x="2592" y="2209"/>
                  <a:pt x="2592" y="2244"/>
                </a:cubicBezTo>
              </a:path>
            </a:pathLst>
          </a:custGeom>
          <a:noFill/>
          <a:ln w="12700" cap="flat" cmpd="sng">
            <a:solidFill>
              <a:srgbClr val="FF3300"/>
            </a:solidFill>
            <a:prstDash val="sysDot"/>
            <a:round/>
            <a:headEnd type="none" w="sm" len="sm"/>
            <a:tailEnd type="none" w="sm" len="sm"/>
          </a:ln>
          <a:effectLst/>
          <a:extLst>
            <a:ext uri="{909E8E84-426E-40DD-AFC4-6F175D3DCCD1}">
              <a14:hiddenFill xmlns:a14="http://schemas.microsoft.com/office/drawing/2010/main">
                <a:pattFill prst="pct50">
                  <a:fgClr>
                    <a:schemeClr val="bg1"/>
                  </a:fgClr>
                  <a:bgClr>
                    <a:schemeClr val="hlink"/>
                  </a:bgClr>
                </a:patt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AU"/>
          </a:p>
        </p:txBody>
      </p:sp>
      <p:sp>
        <p:nvSpPr>
          <p:cNvPr id="24591" name="Text Box 15">
            <a:extLst>
              <a:ext uri="{FF2B5EF4-FFF2-40B4-BE49-F238E27FC236}">
                <a16:creationId xmlns:a16="http://schemas.microsoft.com/office/drawing/2014/main" id="{4304E10B-8B9B-48A0-90D6-645AEF774F55}"/>
              </a:ext>
            </a:extLst>
          </p:cNvPr>
          <p:cNvSpPr txBox="1">
            <a:spLocks noChangeArrowheads="1"/>
          </p:cNvSpPr>
          <p:nvPr/>
        </p:nvSpPr>
        <p:spPr bwMode="auto">
          <a:xfrm>
            <a:off x="1897063" y="3116263"/>
            <a:ext cx="20320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endParaRPr lang="en-US">
              <a:solidFill>
                <a:srgbClr val="88FFF4"/>
              </a:solidFill>
              <a:latin typeface="Times New Roman" charset="0"/>
              <a:ea typeface="ＭＳ Ｐゴシック" charset="0"/>
            </a:endParaRPr>
          </a:p>
        </p:txBody>
      </p:sp>
      <p:sp>
        <p:nvSpPr>
          <p:cNvPr id="24592" name="Text Box 16">
            <a:extLst>
              <a:ext uri="{FF2B5EF4-FFF2-40B4-BE49-F238E27FC236}">
                <a16:creationId xmlns:a16="http://schemas.microsoft.com/office/drawing/2014/main" id="{C1A750C0-1E2D-4716-8926-215EC3825A68}"/>
              </a:ext>
            </a:extLst>
          </p:cNvPr>
          <p:cNvSpPr txBox="1">
            <a:spLocks noChangeArrowheads="1"/>
          </p:cNvSpPr>
          <p:nvPr/>
        </p:nvSpPr>
        <p:spPr bwMode="auto">
          <a:xfrm>
            <a:off x="1543050" y="2628900"/>
            <a:ext cx="1016000" cy="366713"/>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chemeClr val="bg2"/>
                </a:solidFill>
                <a:latin typeface="Times New Roman" charset="0"/>
                <a:ea typeface="ＭＳ Ｐゴシック" charset="0"/>
              </a:rPr>
              <a:t>Vt 200mls</a:t>
            </a:r>
            <a:endParaRPr lang="en-AU">
              <a:solidFill>
                <a:srgbClr val="88FFF4"/>
              </a:solidFill>
              <a:latin typeface="Times New Roman" charset="0"/>
              <a:ea typeface="ＭＳ Ｐゴシック" charset="0"/>
            </a:endParaRPr>
          </a:p>
        </p:txBody>
      </p:sp>
      <p:sp>
        <p:nvSpPr>
          <p:cNvPr id="24593" name="Text Box 17">
            <a:extLst>
              <a:ext uri="{FF2B5EF4-FFF2-40B4-BE49-F238E27FC236}">
                <a16:creationId xmlns:a16="http://schemas.microsoft.com/office/drawing/2014/main" id="{585A32FF-6F02-4C47-A345-AB96186D73A6}"/>
              </a:ext>
            </a:extLst>
          </p:cNvPr>
          <p:cNvSpPr txBox="1">
            <a:spLocks noChangeArrowheads="1"/>
          </p:cNvSpPr>
          <p:nvPr/>
        </p:nvSpPr>
        <p:spPr bwMode="auto">
          <a:xfrm>
            <a:off x="2289175" y="1028700"/>
            <a:ext cx="1016000" cy="366713"/>
          </a:xfrm>
          <a:prstGeom prst="rect">
            <a:avLst/>
          </a:prstGeom>
          <a:solidFill>
            <a:schemeClr val="tx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chemeClr val="bg2"/>
                </a:solidFill>
                <a:latin typeface="Times New Roman" charset="0"/>
                <a:ea typeface="ＭＳ Ｐゴシック" charset="0"/>
              </a:rPr>
              <a:t>Vt 500mls</a:t>
            </a:r>
            <a:endParaRPr lang="en-AU">
              <a:solidFill>
                <a:srgbClr val="88FFF4"/>
              </a:solidFill>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57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458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458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1000"/>
                                  </p:stCondLst>
                                  <p:childTnLst>
                                    <p:set>
                                      <p:cBhvr>
                                        <p:cTn id="15" dur="1" fill="hold">
                                          <p:stCondLst>
                                            <p:cond delay="499"/>
                                          </p:stCondLst>
                                        </p:cTn>
                                        <p:tgtEl>
                                          <p:spTgt spid="24580"/>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0"/>
                                  </p:stCondLst>
                                  <p:childTnLst>
                                    <p:set>
                                      <p:cBhvr>
                                        <p:cTn id="18" dur="1" fill="hold">
                                          <p:stCondLst>
                                            <p:cond delay="499"/>
                                          </p:stCondLst>
                                        </p:cTn>
                                        <p:tgtEl>
                                          <p:spTgt spid="24581"/>
                                        </p:tgtEl>
                                        <p:attrNameLst>
                                          <p:attrName>style.visibility</p:attrName>
                                        </p:attrNameLst>
                                      </p:cBhvr>
                                      <p:to>
                                        <p:strVal val="visible"/>
                                      </p:to>
                                    </p:set>
                                  </p:childTnLst>
                                </p:cTn>
                              </p:par>
                            </p:childTnLst>
                          </p:cTn>
                        </p:par>
                        <p:par>
                          <p:cTn id="19" fill="hold" nodeType="afterGroup">
                            <p:stCondLst>
                              <p:cond delay="3500"/>
                            </p:stCondLst>
                            <p:childTnLst>
                              <p:par>
                                <p:cTn id="20" presetID="1" presetClass="entr" presetSubtype="0" fill="hold" grpId="0" nodeType="afterEffect">
                                  <p:stCondLst>
                                    <p:cond delay="0"/>
                                  </p:stCondLst>
                                  <p:childTnLst>
                                    <p:set>
                                      <p:cBhvr>
                                        <p:cTn id="21" dur="1" fill="hold">
                                          <p:stCondLst>
                                            <p:cond delay="499"/>
                                          </p:stCondLst>
                                        </p:cTn>
                                        <p:tgtEl>
                                          <p:spTgt spid="2458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459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24590"/>
                                        </p:tgtEl>
                                        <p:attrNameLst>
                                          <p:attrName>style.visibility</p:attrName>
                                        </p:attrNameLst>
                                      </p:cBhvr>
                                      <p:to>
                                        <p:strVal val="visible"/>
                                      </p:to>
                                    </p:set>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24587"/>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499"/>
                                          </p:stCondLst>
                                        </p:cTn>
                                        <p:tgtEl>
                                          <p:spTgt spid="24582"/>
                                        </p:tgtEl>
                                        <p:attrNameLst>
                                          <p:attrName>style.visibility</p:attrName>
                                        </p:attrNameLst>
                                      </p:cBhvr>
                                      <p:to>
                                        <p:strVal val="visible"/>
                                      </p:to>
                                    </p:set>
                                  </p:childTnLst>
                                </p:cTn>
                              </p:par>
                            </p:childTnLst>
                          </p:cTn>
                        </p:par>
                        <p:par>
                          <p:cTn id="36" fill="hold" nodeType="afterGroup">
                            <p:stCondLst>
                              <p:cond delay="1500"/>
                            </p:stCondLst>
                            <p:childTnLst>
                              <p:par>
                                <p:cTn id="37" presetID="1" presetClass="entr" presetSubtype="0" fill="hold" grpId="0" nodeType="afterEffect">
                                  <p:stCondLst>
                                    <p:cond delay="0"/>
                                  </p:stCondLst>
                                  <p:childTnLst>
                                    <p:set>
                                      <p:cBhvr>
                                        <p:cTn id="38" dur="1" fill="hold">
                                          <p:stCondLst>
                                            <p:cond delay="499"/>
                                          </p:stCondLst>
                                        </p:cTn>
                                        <p:tgtEl>
                                          <p:spTgt spid="24583"/>
                                        </p:tgtEl>
                                        <p:attrNameLst>
                                          <p:attrName>style.visibility</p:attrName>
                                        </p:attrNameLst>
                                      </p:cBhvr>
                                      <p:to>
                                        <p:strVal val="visible"/>
                                      </p:to>
                                    </p:set>
                                  </p:childTnLst>
                                </p:cTn>
                              </p:par>
                            </p:childTnLst>
                          </p:cTn>
                        </p:par>
                        <p:par>
                          <p:cTn id="39" fill="hold" nodeType="afterGroup">
                            <p:stCondLst>
                              <p:cond delay="2000"/>
                            </p:stCondLst>
                            <p:childTnLst>
                              <p:par>
                                <p:cTn id="40" presetID="1" presetClass="entr" presetSubtype="0" fill="hold" grpId="0" nodeType="afterEffect">
                                  <p:stCondLst>
                                    <p:cond delay="0"/>
                                  </p:stCondLst>
                                  <p:childTnLst>
                                    <p:set>
                                      <p:cBhvr>
                                        <p:cTn id="41" dur="1" fill="hold">
                                          <p:stCondLst>
                                            <p:cond delay="499"/>
                                          </p:stCondLst>
                                        </p:cTn>
                                        <p:tgtEl>
                                          <p:spTgt spid="2458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24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P spid="24582" grpId="0" autoUpdateAnimBg="0"/>
      <p:bldP spid="24583" grpId="0" animBg="1"/>
      <p:bldP spid="24584" grpId="0" autoUpdateAnimBg="0"/>
      <p:bldP spid="24586" grpId="0" animBg="1"/>
      <p:bldP spid="24587" grpId="0" animBg="1"/>
      <p:bldP spid="24589" grpId="0" autoUpdateAnimBg="0"/>
      <p:bldP spid="24592" grpId="0" animBg="1" autoUpdateAnimBg="0"/>
      <p:bldP spid="2459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Pressure Support Mode</a:t>
            </a:r>
          </a:p>
        </p:txBody>
      </p:sp>
      <p:sp>
        <p:nvSpPr>
          <p:cNvPr id="3" name="Content Placeholder 2"/>
          <p:cNvSpPr>
            <a:spLocks noGrp="1"/>
          </p:cNvSpPr>
          <p:nvPr>
            <p:ph idx="1"/>
          </p:nvPr>
        </p:nvSpPr>
        <p:spPr/>
        <p:txBody>
          <a:bodyPr/>
          <a:lstStyle/>
          <a:p>
            <a:r>
              <a:rPr lang="en-AU" dirty="0"/>
              <a:t>Primarily a weaning mode</a:t>
            </a:r>
          </a:p>
          <a:p>
            <a:r>
              <a:rPr lang="en-AU" dirty="0"/>
              <a:t>Patient is required to trigger all breaths</a:t>
            </a:r>
          </a:p>
          <a:p>
            <a:r>
              <a:rPr lang="en-AU" dirty="0"/>
              <a:t>Only pressure level is set</a:t>
            </a:r>
          </a:p>
          <a:p>
            <a:r>
              <a:rPr lang="en-AU" dirty="0"/>
              <a:t>All other parameters controlled by patient</a:t>
            </a:r>
          </a:p>
          <a:p>
            <a:r>
              <a:rPr lang="en-AU" dirty="0"/>
              <a:t>Expiration is time cycled</a:t>
            </a:r>
          </a:p>
          <a:p>
            <a:r>
              <a:rPr lang="en-AU" dirty="0"/>
              <a:t>Theoretically more comfortable</a:t>
            </a:r>
          </a:p>
        </p:txBody>
      </p:sp>
    </p:spTree>
    <p:extLst>
      <p:ext uri="{BB962C8B-B14F-4D97-AF65-F5344CB8AC3E}">
        <p14:creationId xmlns:p14="http://schemas.microsoft.com/office/powerpoint/2010/main" val="203172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PSV</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7362" y="2134394"/>
            <a:ext cx="5629275" cy="3457575"/>
          </a:xfrm>
        </p:spPr>
      </p:pic>
    </p:spTree>
    <p:extLst>
      <p:ext uri="{BB962C8B-B14F-4D97-AF65-F5344CB8AC3E}">
        <p14:creationId xmlns:p14="http://schemas.microsoft.com/office/powerpoint/2010/main" val="359258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6A14-0683-47D3-BD32-16C7007EFA2D}"/>
              </a:ext>
            </a:extLst>
          </p:cNvPr>
          <p:cNvSpPr>
            <a:spLocks noGrp="1"/>
          </p:cNvSpPr>
          <p:nvPr>
            <p:ph type="ctrTitle"/>
          </p:nvPr>
        </p:nvSpPr>
        <p:spPr/>
        <p:txBody>
          <a:bodyPr/>
          <a:lstStyle/>
          <a:p>
            <a:r>
              <a:rPr lang="en-AU" dirty="0"/>
              <a:t>Physics</a:t>
            </a:r>
          </a:p>
        </p:txBody>
      </p:sp>
    </p:spTree>
    <p:extLst>
      <p:ext uri="{BB962C8B-B14F-4D97-AF65-F5344CB8AC3E}">
        <p14:creationId xmlns:p14="http://schemas.microsoft.com/office/powerpoint/2010/main" val="4204836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1" name="Object 2">
            <a:extLst>
              <a:ext uri="{FF2B5EF4-FFF2-40B4-BE49-F238E27FC236}">
                <a16:creationId xmlns:a16="http://schemas.microsoft.com/office/drawing/2014/main" id="{00915F8A-37F1-4E1C-B589-9ABB5A2FE1CB}"/>
              </a:ext>
            </a:extLst>
          </p:cNvPr>
          <p:cNvGraphicFramePr>
            <a:graphicFrameLocks noChangeAspect="1"/>
          </p:cNvGraphicFramePr>
          <p:nvPr/>
        </p:nvGraphicFramePr>
        <p:xfrm>
          <a:off x="4471988" y="1566863"/>
          <a:ext cx="3986212" cy="5062537"/>
        </p:xfrm>
        <a:graphic>
          <a:graphicData uri="http://schemas.openxmlformats.org/presentationml/2006/ole">
            <mc:AlternateContent xmlns:mc="http://schemas.openxmlformats.org/markup-compatibility/2006">
              <mc:Choice xmlns:v="urn:schemas-microsoft-com:vml" Requires="v">
                <p:oleObj spid="_x0000_s35848" name="Flash Document" r:id="rId4" imgW="3986640" imgH="5062320" progId="Flash.Movie">
                  <p:embed/>
                </p:oleObj>
              </mc:Choice>
              <mc:Fallback>
                <p:oleObj name="Flash Document" r:id="rId4" imgW="3986640" imgH="5062320" progId="Flash.Movi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988" y="1566863"/>
                        <a:ext cx="3986212"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6627" name="Rectangle 3">
            <a:extLst>
              <a:ext uri="{FF2B5EF4-FFF2-40B4-BE49-F238E27FC236}">
                <a16:creationId xmlns:a16="http://schemas.microsoft.com/office/drawing/2014/main" id="{B073BA10-7560-42C7-9F4D-636AB3F1C64E}"/>
              </a:ext>
            </a:extLst>
          </p:cNvPr>
          <p:cNvSpPr>
            <a:spLocks noGrp="1" noChangeArrowheads="1"/>
          </p:cNvSpPr>
          <p:nvPr>
            <p:ph type="title"/>
          </p:nvPr>
        </p:nvSpPr>
        <p:spPr/>
        <p:txBody>
          <a:bodyPr/>
          <a:lstStyle/>
          <a:p>
            <a:pPr eaLnBrk="1" hangingPunct="1">
              <a:defRPr/>
            </a:pPr>
            <a:r>
              <a:rPr lang="en-US" sz="4800" dirty="0">
                <a:ea typeface="ＭＳ Ｐゴシック" charset="-128"/>
              </a:rPr>
              <a:t>Set the ventilator</a:t>
            </a:r>
            <a:endParaRPr lang="en-US" dirty="0">
              <a:solidFill>
                <a:srgbClr val="800080"/>
              </a:solidFill>
              <a:ea typeface="ＭＳ Ｐゴシック" charset="-128"/>
              <a:cs typeface="+mj-cs"/>
            </a:endParaRPr>
          </a:p>
        </p:txBody>
      </p:sp>
      <p:sp>
        <p:nvSpPr>
          <p:cNvPr id="26628" name="Rectangle 4">
            <a:extLst>
              <a:ext uri="{FF2B5EF4-FFF2-40B4-BE49-F238E27FC236}">
                <a16:creationId xmlns:a16="http://schemas.microsoft.com/office/drawing/2014/main" id="{30B6ECAC-AD4D-4A52-8EE6-50B2B8B20979}"/>
              </a:ext>
            </a:extLst>
          </p:cNvPr>
          <p:cNvSpPr>
            <a:spLocks noGrp="1" noChangeArrowheads="1"/>
          </p:cNvSpPr>
          <p:nvPr>
            <p:ph idx="1"/>
          </p:nvPr>
        </p:nvSpPr>
        <p:spPr>
          <a:xfrm>
            <a:off x="457200" y="1412875"/>
            <a:ext cx="6051550" cy="3887788"/>
          </a:xfrm>
        </p:spPr>
        <p:txBody>
          <a:bodyPr/>
          <a:lstStyle/>
          <a:p>
            <a:pPr eaLnBrk="1" hangingPunct="1">
              <a:lnSpc>
                <a:spcPct val="80000"/>
              </a:lnSpc>
              <a:buFont typeface="Wingdings 2" charset="0"/>
              <a:buChar char=""/>
              <a:defRPr/>
            </a:pPr>
            <a:r>
              <a:rPr lang="en-US" sz="2800">
                <a:ea typeface="ＭＳ Ｐゴシック" charset="-128"/>
                <a:cs typeface="+mn-cs"/>
              </a:rPr>
              <a:t>PEEP, Psp, FiO2</a:t>
            </a:r>
          </a:p>
          <a:p>
            <a:pPr eaLnBrk="1" hangingPunct="1">
              <a:lnSpc>
                <a:spcPct val="80000"/>
              </a:lnSpc>
              <a:buFont typeface="Wingdings 2" charset="0"/>
              <a:buChar char=""/>
              <a:defRPr/>
            </a:pPr>
            <a:r>
              <a:rPr lang="en-US" sz="2800">
                <a:ea typeface="ＭＳ Ｐゴシック" charset="-128"/>
                <a:cs typeface="+mn-cs"/>
              </a:rPr>
              <a:t>ABG</a:t>
            </a:r>
          </a:p>
          <a:p>
            <a:pPr lvl="1" eaLnBrk="1" hangingPunct="1">
              <a:lnSpc>
                <a:spcPct val="80000"/>
              </a:lnSpc>
              <a:buFont typeface="Wingdings" charset="0"/>
              <a:buChar char=""/>
              <a:defRPr/>
            </a:pPr>
            <a:r>
              <a:rPr lang="en-US" sz="2400">
                <a:ea typeface="ＭＳ Ｐゴシック" charset="-128"/>
              </a:rPr>
              <a:t>pH 7.35</a:t>
            </a:r>
          </a:p>
          <a:p>
            <a:pPr lvl="1" eaLnBrk="1" hangingPunct="1">
              <a:lnSpc>
                <a:spcPct val="80000"/>
              </a:lnSpc>
              <a:buFont typeface="Wingdings" charset="0"/>
              <a:buChar char=""/>
              <a:defRPr/>
            </a:pPr>
            <a:r>
              <a:rPr lang="en-US" sz="2400">
                <a:ea typeface="ＭＳ Ｐゴシック" charset="-128"/>
              </a:rPr>
              <a:t>pCO2 34</a:t>
            </a:r>
          </a:p>
          <a:p>
            <a:pPr lvl="1" eaLnBrk="1" hangingPunct="1">
              <a:lnSpc>
                <a:spcPct val="80000"/>
              </a:lnSpc>
              <a:buFont typeface="Wingdings" charset="0"/>
              <a:buChar char=""/>
              <a:defRPr/>
            </a:pPr>
            <a:r>
              <a:rPr lang="en-US" sz="2400">
                <a:ea typeface="ＭＳ Ｐゴシック" charset="-128"/>
              </a:rPr>
              <a:t>pO2 80</a:t>
            </a:r>
          </a:p>
          <a:p>
            <a:pPr lvl="1" eaLnBrk="1" hangingPunct="1">
              <a:lnSpc>
                <a:spcPct val="80000"/>
              </a:lnSpc>
              <a:buFont typeface="Wingdings" charset="0"/>
              <a:buChar char=""/>
              <a:defRPr/>
            </a:pPr>
            <a:r>
              <a:rPr lang="en-US" sz="2400">
                <a:ea typeface="ＭＳ Ｐゴシック" charset="-128"/>
              </a:rPr>
              <a:t>HCO3 24</a:t>
            </a:r>
          </a:p>
          <a:p>
            <a:pPr lvl="1" eaLnBrk="1" hangingPunct="1">
              <a:lnSpc>
                <a:spcPct val="80000"/>
              </a:lnSpc>
              <a:buFont typeface="Wingdings" charset="0"/>
              <a:buChar char=""/>
              <a:defRPr/>
            </a:pPr>
            <a:r>
              <a:rPr lang="en-US" sz="2400">
                <a:ea typeface="ＭＳ Ｐゴシック" charset="-128"/>
              </a:rPr>
              <a:t>Sats 94%</a:t>
            </a:r>
          </a:p>
          <a:p>
            <a:pPr eaLnBrk="1" hangingPunct="1">
              <a:lnSpc>
                <a:spcPct val="80000"/>
              </a:lnSpc>
              <a:buFont typeface="Wingdings 2" charset="0"/>
              <a:buChar char=""/>
              <a:defRPr/>
            </a:pPr>
            <a:r>
              <a:rPr lang="en-US" sz="2800">
                <a:ea typeface="ＭＳ Ｐゴシック" charset="-128"/>
                <a:cs typeface="+mn-cs"/>
              </a:rPr>
              <a:t>Happy?</a:t>
            </a:r>
          </a:p>
          <a:p>
            <a:pPr eaLnBrk="1" hangingPunct="1">
              <a:lnSpc>
                <a:spcPct val="80000"/>
              </a:lnSpc>
              <a:buFont typeface="Wingdings 2" charset="0"/>
              <a:buChar char=""/>
              <a:defRPr/>
            </a:pPr>
            <a:r>
              <a:rPr lang="en-US" sz="2800" b="1">
                <a:ea typeface="ＭＳ Ｐゴシック" charset="-128"/>
                <a:cs typeface="+mn-cs"/>
              </a:rPr>
              <a:t>Always assess the patient</a:t>
            </a:r>
          </a:p>
          <a:p>
            <a:pPr eaLnBrk="1" hangingPunct="1">
              <a:lnSpc>
                <a:spcPct val="80000"/>
              </a:lnSpc>
              <a:buFont typeface="Wingdings 2" charset="0"/>
              <a:buChar char=""/>
              <a:defRPr/>
            </a:pPr>
            <a:endParaRPr lang="en-US" sz="2800">
              <a:ea typeface="ＭＳ Ｐゴシック" charset="-128"/>
              <a:cs typeface="+mn-cs"/>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5B35063-3B2E-4257-A083-00AA3ED77C1D}"/>
              </a:ext>
            </a:extLst>
          </p:cNvPr>
          <p:cNvSpPr>
            <a:spLocks noGrp="1" noChangeArrowheads="1"/>
          </p:cNvSpPr>
          <p:nvPr>
            <p:ph type="title"/>
          </p:nvPr>
        </p:nvSpPr>
        <p:spPr/>
        <p:txBody>
          <a:bodyPr/>
          <a:lstStyle/>
          <a:p>
            <a:pPr eaLnBrk="1" hangingPunct="1">
              <a:defRPr/>
            </a:pPr>
            <a:r>
              <a:rPr lang="en-US">
                <a:ea typeface="ＭＳ Ｐゴシック" charset="-128"/>
                <a:cs typeface="+mj-cs"/>
              </a:rPr>
              <a:t>Pressure support</a:t>
            </a:r>
          </a:p>
        </p:txBody>
      </p:sp>
      <p:sp>
        <p:nvSpPr>
          <p:cNvPr id="23555" name="Rectangle 3">
            <a:extLst>
              <a:ext uri="{FF2B5EF4-FFF2-40B4-BE49-F238E27FC236}">
                <a16:creationId xmlns:a16="http://schemas.microsoft.com/office/drawing/2014/main" id="{D92E4B16-0F5D-40D2-8BC0-63B65A808B8C}"/>
              </a:ext>
            </a:extLst>
          </p:cNvPr>
          <p:cNvSpPr>
            <a:spLocks noGrp="1" noChangeArrowheads="1"/>
          </p:cNvSpPr>
          <p:nvPr>
            <p:ph sz="half" idx="1"/>
          </p:nvPr>
        </p:nvSpPr>
        <p:spPr>
          <a:xfrm>
            <a:off x="457200" y="1600200"/>
            <a:ext cx="4033838" cy="4525963"/>
          </a:xfrm>
        </p:spPr>
        <p:txBody>
          <a:bodyPr/>
          <a:lstStyle/>
          <a:p>
            <a:pPr eaLnBrk="1" hangingPunct="1">
              <a:lnSpc>
                <a:spcPct val="90000"/>
              </a:lnSpc>
              <a:buFont typeface="Wingdings 2" charset="0"/>
              <a:buChar char=""/>
              <a:defRPr/>
            </a:pPr>
            <a:r>
              <a:rPr lang="en-US">
                <a:ea typeface="ＭＳ Ｐゴシック" charset="-128"/>
                <a:cs typeface="+mn-cs"/>
              </a:rPr>
              <a:t>Advantages</a:t>
            </a:r>
          </a:p>
          <a:p>
            <a:pPr lvl="1" eaLnBrk="1" hangingPunct="1">
              <a:lnSpc>
                <a:spcPct val="90000"/>
              </a:lnSpc>
              <a:buFont typeface="Wingdings" charset="0"/>
              <a:buChar char=""/>
              <a:defRPr/>
            </a:pPr>
            <a:r>
              <a:rPr lang="en-US">
                <a:ea typeface="ＭＳ Ｐゴシック" charset="-128"/>
              </a:rPr>
              <a:t>Simple to set</a:t>
            </a:r>
          </a:p>
          <a:p>
            <a:pPr lvl="1" eaLnBrk="1" hangingPunct="1">
              <a:lnSpc>
                <a:spcPct val="90000"/>
              </a:lnSpc>
              <a:buFont typeface="Wingdings" charset="0"/>
              <a:buChar char=""/>
              <a:defRPr/>
            </a:pPr>
            <a:r>
              <a:rPr lang="en-US">
                <a:ea typeface="ＭＳ Ｐゴシック" charset="-128"/>
              </a:rPr>
              <a:t>Avoids high inspiratory pressures</a:t>
            </a:r>
          </a:p>
          <a:p>
            <a:pPr lvl="1" eaLnBrk="1" hangingPunct="1">
              <a:lnSpc>
                <a:spcPct val="90000"/>
              </a:lnSpc>
              <a:buFont typeface="Wingdings" charset="0"/>
              <a:buChar char=""/>
              <a:defRPr/>
            </a:pPr>
            <a:r>
              <a:rPr lang="en-US">
                <a:ea typeface="ＭＳ Ｐゴシック" charset="-128"/>
              </a:rPr>
              <a:t>Better patient-ventilator synchrony</a:t>
            </a:r>
          </a:p>
          <a:p>
            <a:pPr lvl="1" eaLnBrk="1" hangingPunct="1">
              <a:lnSpc>
                <a:spcPct val="90000"/>
              </a:lnSpc>
              <a:buFont typeface="Wingdings" charset="0"/>
              <a:buChar char=""/>
              <a:defRPr/>
            </a:pPr>
            <a:r>
              <a:rPr lang="en-US">
                <a:ea typeface="ＭＳ Ｐゴシック" charset="-128"/>
              </a:rPr>
              <a:t>Unloads respiratory muscles</a:t>
            </a:r>
          </a:p>
          <a:p>
            <a:pPr lvl="1" eaLnBrk="1" hangingPunct="1">
              <a:lnSpc>
                <a:spcPct val="90000"/>
              </a:lnSpc>
              <a:buFont typeface="Wingdings" charset="0"/>
              <a:buChar char=""/>
              <a:defRPr/>
            </a:pPr>
            <a:r>
              <a:rPr lang="en-US">
                <a:ea typeface="ＭＳ Ｐゴシック" charset="-128"/>
              </a:rPr>
              <a:t>Improved gas flow distribution</a:t>
            </a:r>
          </a:p>
        </p:txBody>
      </p:sp>
      <p:sp>
        <p:nvSpPr>
          <p:cNvPr id="23556" name="Rectangle 4">
            <a:extLst>
              <a:ext uri="{FF2B5EF4-FFF2-40B4-BE49-F238E27FC236}">
                <a16:creationId xmlns:a16="http://schemas.microsoft.com/office/drawing/2014/main" id="{80BC9576-742A-4A08-A49B-0E246726B1DF}"/>
              </a:ext>
            </a:extLst>
          </p:cNvPr>
          <p:cNvSpPr>
            <a:spLocks noGrp="1" noChangeArrowheads="1"/>
          </p:cNvSpPr>
          <p:nvPr>
            <p:ph sz="half" idx="2"/>
          </p:nvPr>
        </p:nvSpPr>
        <p:spPr>
          <a:xfrm>
            <a:off x="4652963" y="1600200"/>
            <a:ext cx="4033837" cy="4525963"/>
          </a:xfrm>
        </p:spPr>
        <p:txBody>
          <a:bodyPr/>
          <a:lstStyle/>
          <a:p>
            <a:pPr eaLnBrk="1" hangingPunct="1">
              <a:buFont typeface="Wingdings 2" charset="0"/>
              <a:buChar char=""/>
              <a:defRPr/>
            </a:pPr>
            <a:r>
              <a:rPr lang="en-US">
                <a:ea typeface="ＭＳ Ｐゴシック" charset="-128"/>
                <a:cs typeface="+mn-cs"/>
              </a:rPr>
              <a:t>Disadvantages</a:t>
            </a:r>
          </a:p>
          <a:p>
            <a:pPr lvl="1" eaLnBrk="1" hangingPunct="1">
              <a:buFont typeface="Wingdings" charset="0"/>
              <a:buChar char=""/>
              <a:defRPr/>
            </a:pPr>
            <a:r>
              <a:rPr lang="en-US">
                <a:ea typeface="ＭＳ Ｐゴシック" charset="-128"/>
              </a:rPr>
              <a:t>No apnoea back-up in older ventilators</a:t>
            </a:r>
          </a:p>
          <a:p>
            <a:pPr lvl="1" eaLnBrk="1" hangingPunct="1">
              <a:buFont typeface="Wingdings" charset="0"/>
              <a:buChar char=""/>
              <a:defRPr/>
            </a:pPr>
            <a:r>
              <a:rPr lang="en-US">
                <a:ea typeface="ＭＳ Ｐゴシック" charset="-128"/>
                <a:cs typeface="Times New Roman" charset="0"/>
              </a:rPr>
              <a:t>Change in lung compliance or resistance </a:t>
            </a:r>
            <a:r>
              <a:rPr lang="en-US">
                <a:ea typeface="ＭＳ Ｐゴシック" charset="-128"/>
                <a:cs typeface="Times New Roman" charset="0"/>
                <a:sym typeface="Symbol" charset="0"/>
              </a:rPr>
              <a:t></a:t>
            </a:r>
            <a:r>
              <a:rPr lang="en-US">
                <a:ea typeface="ＭＳ Ｐゴシック" charset="-128"/>
                <a:cs typeface="Times New Roman" charset="0"/>
              </a:rPr>
              <a:t> change in tidal volume</a:t>
            </a:r>
          </a:p>
          <a:p>
            <a:pPr lvl="1" eaLnBrk="1" hangingPunct="1">
              <a:buFont typeface="Wingdings" charset="0"/>
              <a:buChar char=""/>
              <a:defRPr/>
            </a:pPr>
            <a:r>
              <a:rPr lang="en-US">
                <a:ea typeface="ＭＳ Ｐゴシック" charset="-128"/>
                <a:cs typeface="Times New Roman" charset="0"/>
              </a:rPr>
              <a:t>Excessive work of breathing</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FB39F85-787D-4F8E-B500-5C0439C9D8C4}"/>
              </a:ext>
            </a:extLst>
          </p:cNvPr>
          <p:cNvSpPr>
            <a:spLocks noGrp="1" noChangeArrowheads="1"/>
          </p:cNvSpPr>
          <p:nvPr>
            <p:ph type="title"/>
          </p:nvPr>
        </p:nvSpPr>
        <p:spPr/>
        <p:txBody>
          <a:bodyPr>
            <a:normAutofit fontScale="90000"/>
          </a:bodyPr>
          <a:lstStyle/>
          <a:p>
            <a:pPr eaLnBrk="1" hangingPunct="1">
              <a:defRPr/>
            </a:pPr>
            <a:r>
              <a:rPr lang="en-AU" dirty="0" err="1">
                <a:ea typeface="ＭＳ Ｐゴシック" charset="-128"/>
                <a:cs typeface="+mj-cs"/>
              </a:rPr>
              <a:t>Bilevel</a:t>
            </a:r>
            <a:r>
              <a:rPr lang="en-AU" dirty="0">
                <a:ea typeface="ＭＳ Ｐゴシック" charset="-128"/>
                <a:cs typeface="+mj-cs"/>
              </a:rPr>
              <a:t> (</a:t>
            </a:r>
            <a:r>
              <a:rPr lang="en-AU" dirty="0" err="1">
                <a:ea typeface="ＭＳ Ｐゴシック" charset="-128"/>
                <a:cs typeface="+mj-cs"/>
              </a:rPr>
              <a:t>Bipap</a:t>
            </a:r>
            <a:r>
              <a:rPr lang="en-AU" dirty="0">
                <a:ea typeface="ＭＳ Ｐゴシック" charset="-128"/>
                <a:cs typeface="+mj-cs"/>
              </a:rPr>
              <a:t> or </a:t>
            </a:r>
            <a:r>
              <a:rPr lang="en-AU" dirty="0" err="1">
                <a:ea typeface="ＭＳ Ｐゴシック" charset="-128"/>
                <a:cs typeface="+mj-cs"/>
              </a:rPr>
              <a:t>Duopap</a:t>
            </a:r>
            <a:r>
              <a:rPr lang="en-AU" dirty="0">
                <a:ea typeface="ＭＳ Ｐゴシック" charset="-128"/>
                <a:cs typeface="+mj-cs"/>
              </a:rPr>
              <a:t>) Ventilation</a:t>
            </a:r>
          </a:p>
        </p:txBody>
      </p:sp>
      <p:sp>
        <p:nvSpPr>
          <p:cNvPr id="28675" name="Rectangle 3">
            <a:extLst>
              <a:ext uri="{FF2B5EF4-FFF2-40B4-BE49-F238E27FC236}">
                <a16:creationId xmlns:a16="http://schemas.microsoft.com/office/drawing/2014/main" id="{4C0F3C18-A10C-4119-8411-9EE9FBB11CC6}"/>
              </a:ext>
            </a:extLst>
          </p:cNvPr>
          <p:cNvSpPr>
            <a:spLocks noGrp="1" noChangeArrowheads="1"/>
          </p:cNvSpPr>
          <p:nvPr>
            <p:ph idx="1"/>
          </p:nvPr>
        </p:nvSpPr>
        <p:spPr/>
        <p:txBody>
          <a:bodyPr/>
          <a:lstStyle/>
          <a:p>
            <a:pPr eaLnBrk="1" hangingPunct="1">
              <a:buFont typeface="Wingdings 2" charset="0"/>
              <a:buChar char=""/>
              <a:defRPr/>
            </a:pPr>
            <a:r>
              <a:rPr lang="en-AU" dirty="0">
                <a:ea typeface="ＭＳ Ｐゴシック" charset="-128"/>
                <a:cs typeface="+mn-cs"/>
              </a:rPr>
              <a:t>Used to Improve oxygenation or maximise ventilation when compliance is poor.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Line 2">
            <a:extLst>
              <a:ext uri="{FF2B5EF4-FFF2-40B4-BE49-F238E27FC236}">
                <a16:creationId xmlns:a16="http://schemas.microsoft.com/office/drawing/2014/main" id="{87BA5271-4AB1-48C2-9A91-823BBB045107}"/>
              </a:ext>
            </a:extLst>
          </p:cNvPr>
          <p:cNvSpPr>
            <a:spLocks noChangeShapeType="1"/>
          </p:cNvSpPr>
          <p:nvPr/>
        </p:nvSpPr>
        <p:spPr bwMode="auto">
          <a:xfrm>
            <a:off x="779463" y="2209800"/>
            <a:ext cx="8262937" cy="0"/>
          </a:xfrm>
          <a:prstGeom prst="line">
            <a:avLst/>
          </a:pr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31" name="Line 3">
            <a:extLst>
              <a:ext uri="{FF2B5EF4-FFF2-40B4-BE49-F238E27FC236}">
                <a16:creationId xmlns:a16="http://schemas.microsoft.com/office/drawing/2014/main" id="{E19573AB-3BB3-46B9-B21B-74F72DF193FE}"/>
              </a:ext>
            </a:extLst>
          </p:cNvPr>
          <p:cNvSpPr>
            <a:spLocks noChangeShapeType="1"/>
          </p:cNvSpPr>
          <p:nvPr/>
        </p:nvSpPr>
        <p:spPr bwMode="auto">
          <a:xfrm>
            <a:off x="779463" y="4343400"/>
            <a:ext cx="8194675" cy="0"/>
          </a:xfrm>
          <a:prstGeom prst="line">
            <a:avLst/>
          </a:prstGeom>
          <a:noFill/>
          <a:ln w="12700">
            <a:solidFill>
              <a:schemeClr val="tx1"/>
            </a:solidFill>
            <a:prstDash val="dash"/>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32" name="Line 4">
            <a:extLst>
              <a:ext uri="{FF2B5EF4-FFF2-40B4-BE49-F238E27FC236}">
                <a16:creationId xmlns:a16="http://schemas.microsoft.com/office/drawing/2014/main" id="{5EA82143-148F-401B-B747-8FA013263D30}"/>
              </a:ext>
            </a:extLst>
          </p:cNvPr>
          <p:cNvSpPr>
            <a:spLocks noChangeShapeType="1"/>
          </p:cNvSpPr>
          <p:nvPr/>
        </p:nvSpPr>
        <p:spPr bwMode="auto">
          <a:xfrm>
            <a:off x="744538" y="153988"/>
            <a:ext cx="0" cy="6704012"/>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33" name="Freeform 5" descr="Light downward diagonal">
            <a:extLst>
              <a:ext uri="{FF2B5EF4-FFF2-40B4-BE49-F238E27FC236}">
                <a16:creationId xmlns:a16="http://schemas.microsoft.com/office/drawing/2014/main" id="{48A2C900-0F23-4E01-BF27-75A31DC216D7}"/>
              </a:ext>
            </a:extLst>
          </p:cNvPr>
          <p:cNvSpPr>
            <a:spLocks/>
          </p:cNvSpPr>
          <p:nvPr/>
        </p:nvSpPr>
        <p:spPr bwMode="auto">
          <a:xfrm>
            <a:off x="6332538" y="695325"/>
            <a:ext cx="2170112" cy="1516063"/>
          </a:xfrm>
          <a:custGeom>
            <a:avLst/>
            <a:gdLst>
              <a:gd name="T0" fmla="*/ 42357 w 1537"/>
              <a:gd name="T1" fmla="*/ 1447800 h 955"/>
              <a:gd name="T2" fmla="*/ 67772 w 1537"/>
              <a:gd name="T3" fmla="*/ 1362075 h 955"/>
              <a:gd name="T4" fmla="*/ 101658 w 1537"/>
              <a:gd name="T5" fmla="*/ 1276350 h 955"/>
              <a:gd name="T6" fmla="*/ 135544 w 1537"/>
              <a:gd name="T7" fmla="*/ 1190625 h 955"/>
              <a:gd name="T8" fmla="*/ 160958 w 1537"/>
              <a:gd name="T9" fmla="*/ 1104900 h 955"/>
              <a:gd name="T10" fmla="*/ 203316 w 1537"/>
              <a:gd name="T11" fmla="*/ 1019175 h 955"/>
              <a:gd name="T12" fmla="*/ 228730 w 1537"/>
              <a:gd name="T13" fmla="*/ 933450 h 955"/>
              <a:gd name="T14" fmla="*/ 271088 w 1537"/>
              <a:gd name="T15" fmla="*/ 847725 h 955"/>
              <a:gd name="T16" fmla="*/ 296502 w 1537"/>
              <a:gd name="T17" fmla="*/ 762000 h 955"/>
              <a:gd name="T18" fmla="*/ 321916 w 1537"/>
              <a:gd name="T19" fmla="*/ 676275 h 955"/>
              <a:gd name="T20" fmla="*/ 347331 w 1537"/>
              <a:gd name="T21" fmla="*/ 590550 h 955"/>
              <a:gd name="T22" fmla="*/ 381217 w 1537"/>
              <a:gd name="T23" fmla="*/ 504825 h 955"/>
              <a:gd name="T24" fmla="*/ 406631 w 1537"/>
              <a:gd name="T25" fmla="*/ 419100 h 955"/>
              <a:gd name="T26" fmla="*/ 440517 w 1537"/>
              <a:gd name="T27" fmla="*/ 333375 h 955"/>
              <a:gd name="T28" fmla="*/ 465932 w 1537"/>
              <a:gd name="T29" fmla="*/ 247650 h 955"/>
              <a:gd name="T30" fmla="*/ 525232 w 1537"/>
              <a:gd name="T31" fmla="*/ 161925 h 955"/>
              <a:gd name="T32" fmla="*/ 593004 w 1537"/>
              <a:gd name="T33" fmla="*/ 104775 h 955"/>
              <a:gd name="T34" fmla="*/ 669247 w 1537"/>
              <a:gd name="T35" fmla="*/ 66675 h 955"/>
              <a:gd name="T36" fmla="*/ 745491 w 1537"/>
              <a:gd name="T37" fmla="*/ 38100 h 955"/>
              <a:gd name="T38" fmla="*/ 821734 w 1537"/>
              <a:gd name="T39" fmla="*/ 28575 h 955"/>
              <a:gd name="T40" fmla="*/ 897977 w 1537"/>
              <a:gd name="T41" fmla="*/ 19050 h 955"/>
              <a:gd name="T42" fmla="*/ 974221 w 1537"/>
              <a:gd name="T43" fmla="*/ 9525 h 955"/>
              <a:gd name="T44" fmla="*/ 1050464 w 1537"/>
              <a:gd name="T45" fmla="*/ 9525 h 955"/>
              <a:gd name="T46" fmla="*/ 1126707 w 1537"/>
              <a:gd name="T47" fmla="*/ 0 h 955"/>
              <a:gd name="T48" fmla="*/ 1202951 w 1537"/>
              <a:gd name="T49" fmla="*/ 9525 h 955"/>
              <a:gd name="T50" fmla="*/ 1279194 w 1537"/>
              <a:gd name="T51" fmla="*/ 9525 h 955"/>
              <a:gd name="T52" fmla="*/ 1355438 w 1537"/>
              <a:gd name="T53" fmla="*/ 19050 h 955"/>
              <a:gd name="T54" fmla="*/ 1431681 w 1537"/>
              <a:gd name="T55" fmla="*/ 9525 h 955"/>
              <a:gd name="T56" fmla="*/ 1465567 w 1537"/>
              <a:gd name="T57" fmla="*/ 95250 h 955"/>
              <a:gd name="T58" fmla="*/ 1482510 w 1537"/>
              <a:gd name="T59" fmla="*/ 180975 h 955"/>
              <a:gd name="T60" fmla="*/ 1490981 w 1537"/>
              <a:gd name="T61" fmla="*/ 266700 h 955"/>
              <a:gd name="T62" fmla="*/ 1516396 w 1537"/>
              <a:gd name="T63" fmla="*/ 352425 h 955"/>
              <a:gd name="T64" fmla="*/ 1533339 w 1537"/>
              <a:gd name="T65" fmla="*/ 438150 h 955"/>
              <a:gd name="T66" fmla="*/ 1550282 w 1537"/>
              <a:gd name="T67" fmla="*/ 523875 h 955"/>
              <a:gd name="T68" fmla="*/ 1575696 w 1537"/>
              <a:gd name="T69" fmla="*/ 609600 h 955"/>
              <a:gd name="T70" fmla="*/ 1601111 w 1537"/>
              <a:gd name="T71" fmla="*/ 695325 h 955"/>
              <a:gd name="T72" fmla="*/ 1626525 w 1537"/>
              <a:gd name="T73" fmla="*/ 781050 h 955"/>
              <a:gd name="T74" fmla="*/ 1668882 w 1537"/>
              <a:gd name="T75" fmla="*/ 866775 h 955"/>
              <a:gd name="T76" fmla="*/ 1711240 w 1537"/>
              <a:gd name="T77" fmla="*/ 952500 h 955"/>
              <a:gd name="T78" fmla="*/ 1745126 w 1537"/>
              <a:gd name="T79" fmla="*/ 1038225 h 955"/>
              <a:gd name="T80" fmla="*/ 1787483 w 1537"/>
              <a:gd name="T81" fmla="*/ 1123950 h 955"/>
              <a:gd name="T82" fmla="*/ 1821369 w 1537"/>
              <a:gd name="T83" fmla="*/ 1209675 h 955"/>
              <a:gd name="T84" fmla="*/ 1872198 w 1537"/>
              <a:gd name="T85" fmla="*/ 1295400 h 955"/>
              <a:gd name="T86" fmla="*/ 1931499 w 1537"/>
              <a:gd name="T87" fmla="*/ 1352550 h 955"/>
              <a:gd name="T88" fmla="*/ 2007742 w 1537"/>
              <a:gd name="T89" fmla="*/ 1400175 h 955"/>
              <a:gd name="T90" fmla="*/ 2083985 w 1537"/>
              <a:gd name="T91" fmla="*/ 1438275 h 955"/>
              <a:gd name="T92" fmla="*/ 2168700 w 1537"/>
              <a:gd name="T93" fmla="*/ 1514475 h 9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7" h="955">
                <a:moveTo>
                  <a:pt x="0" y="954"/>
                </a:moveTo>
                <a:lnTo>
                  <a:pt x="18" y="930"/>
                </a:lnTo>
                <a:lnTo>
                  <a:pt x="30" y="912"/>
                </a:lnTo>
                <a:lnTo>
                  <a:pt x="36" y="894"/>
                </a:lnTo>
                <a:lnTo>
                  <a:pt x="42" y="876"/>
                </a:lnTo>
                <a:lnTo>
                  <a:pt x="48" y="858"/>
                </a:lnTo>
                <a:lnTo>
                  <a:pt x="60" y="840"/>
                </a:lnTo>
                <a:lnTo>
                  <a:pt x="66" y="822"/>
                </a:lnTo>
                <a:lnTo>
                  <a:pt x="72" y="804"/>
                </a:lnTo>
                <a:lnTo>
                  <a:pt x="78" y="786"/>
                </a:lnTo>
                <a:lnTo>
                  <a:pt x="84" y="768"/>
                </a:lnTo>
                <a:lnTo>
                  <a:pt x="96" y="750"/>
                </a:lnTo>
                <a:lnTo>
                  <a:pt x="102" y="732"/>
                </a:lnTo>
                <a:lnTo>
                  <a:pt x="108" y="714"/>
                </a:lnTo>
                <a:lnTo>
                  <a:pt x="114" y="696"/>
                </a:lnTo>
                <a:lnTo>
                  <a:pt x="126" y="678"/>
                </a:lnTo>
                <a:lnTo>
                  <a:pt x="132" y="660"/>
                </a:lnTo>
                <a:lnTo>
                  <a:pt x="144" y="642"/>
                </a:lnTo>
                <a:lnTo>
                  <a:pt x="150" y="624"/>
                </a:lnTo>
                <a:lnTo>
                  <a:pt x="156" y="606"/>
                </a:lnTo>
                <a:lnTo>
                  <a:pt x="162" y="588"/>
                </a:lnTo>
                <a:lnTo>
                  <a:pt x="168" y="570"/>
                </a:lnTo>
                <a:lnTo>
                  <a:pt x="180" y="552"/>
                </a:lnTo>
                <a:lnTo>
                  <a:pt x="192" y="534"/>
                </a:lnTo>
                <a:lnTo>
                  <a:pt x="198" y="516"/>
                </a:lnTo>
                <a:lnTo>
                  <a:pt x="210" y="498"/>
                </a:lnTo>
                <a:lnTo>
                  <a:pt x="210" y="480"/>
                </a:lnTo>
                <a:lnTo>
                  <a:pt x="216" y="462"/>
                </a:lnTo>
                <a:lnTo>
                  <a:pt x="222" y="444"/>
                </a:lnTo>
                <a:lnTo>
                  <a:pt x="228" y="426"/>
                </a:lnTo>
                <a:lnTo>
                  <a:pt x="234" y="408"/>
                </a:lnTo>
                <a:lnTo>
                  <a:pt x="240" y="390"/>
                </a:lnTo>
                <a:lnTo>
                  <a:pt x="246" y="372"/>
                </a:lnTo>
                <a:lnTo>
                  <a:pt x="252" y="354"/>
                </a:lnTo>
                <a:lnTo>
                  <a:pt x="264" y="336"/>
                </a:lnTo>
                <a:lnTo>
                  <a:pt x="270" y="318"/>
                </a:lnTo>
                <a:lnTo>
                  <a:pt x="276" y="300"/>
                </a:lnTo>
                <a:lnTo>
                  <a:pt x="282" y="282"/>
                </a:lnTo>
                <a:lnTo>
                  <a:pt x="288" y="264"/>
                </a:lnTo>
                <a:lnTo>
                  <a:pt x="294" y="246"/>
                </a:lnTo>
                <a:lnTo>
                  <a:pt x="306" y="228"/>
                </a:lnTo>
                <a:lnTo>
                  <a:pt x="312" y="210"/>
                </a:lnTo>
                <a:lnTo>
                  <a:pt x="318" y="192"/>
                </a:lnTo>
                <a:lnTo>
                  <a:pt x="324" y="174"/>
                </a:lnTo>
                <a:lnTo>
                  <a:pt x="330" y="156"/>
                </a:lnTo>
                <a:lnTo>
                  <a:pt x="342" y="138"/>
                </a:lnTo>
                <a:lnTo>
                  <a:pt x="354" y="120"/>
                </a:lnTo>
                <a:lnTo>
                  <a:pt x="372" y="102"/>
                </a:lnTo>
                <a:lnTo>
                  <a:pt x="384" y="84"/>
                </a:lnTo>
                <a:lnTo>
                  <a:pt x="402" y="78"/>
                </a:lnTo>
                <a:lnTo>
                  <a:pt x="420" y="66"/>
                </a:lnTo>
                <a:lnTo>
                  <a:pt x="438" y="48"/>
                </a:lnTo>
                <a:lnTo>
                  <a:pt x="456" y="42"/>
                </a:lnTo>
                <a:lnTo>
                  <a:pt x="474" y="42"/>
                </a:lnTo>
                <a:lnTo>
                  <a:pt x="492" y="30"/>
                </a:lnTo>
                <a:lnTo>
                  <a:pt x="510" y="24"/>
                </a:lnTo>
                <a:lnTo>
                  <a:pt x="528" y="24"/>
                </a:lnTo>
                <a:lnTo>
                  <a:pt x="546" y="24"/>
                </a:lnTo>
                <a:lnTo>
                  <a:pt x="564" y="18"/>
                </a:lnTo>
                <a:lnTo>
                  <a:pt x="582" y="18"/>
                </a:lnTo>
                <a:lnTo>
                  <a:pt x="600" y="18"/>
                </a:lnTo>
                <a:lnTo>
                  <a:pt x="618" y="12"/>
                </a:lnTo>
                <a:lnTo>
                  <a:pt x="636" y="12"/>
                </a:lnTo>
                <a:lnTo>
                  <a:pt x="654" y="12"/>
                </a:lnTo>
                <a:lnTo>
                  <a:pt x="672" y="6"/>
                </a:lnTo>
                <a:lnTo>
                  <a:pt x="690" y="6"/>
                </a:lnTo>
                <a:lnTo>
                  <a:pt x="708" y="6"/>
                </a:lnTo>
                <a:lnTo>
                  <a:pt x="726" y="12"/>
                </a:lnTo>
                <a:lnTo>
                  <a:pt x="744" y="6"/>
                </a:lnTo>
                <a:lnTo>
                  <a:pt x="762" y="6"/>
                </a:lnTo>
                <a:lnTo>
                  <a:pt x="780" y="0"/>
                </a:lnTo>
                <a:lnTo>
                  <a:pt x="798" y="0"/>
                </a:lnTo>
                <a:lnTo>
                  <a:pt x="816" y="6"/>
                </a:lnTo>
                <a:lnTo>
                  <a:pt x="834" y="6"/>
                </a:lnTo>
                <a:lnTo>
                  <a:pt x="852" y="6"/>
                </a:lnTo>
                <a:lnTo>
                  <a:pt x="870" y="6"/>
                </a:lnTo>
                <a:lnTo>
                  <a:pt x="888" y="6"/>
                </a:lnTo>
                <a:lnTo>
                  <a:pt x="906" y="6"/>
                </a:lnTo>
                <a:lnTo>
                  <a:pt x="924" y="12"/>
                </a:lnTo>
                <a:lnTo>
                  <a:pt x="942" y="12"/>
                </a:lnTo>
                <a:lnTo>
                  <a:pt x="960" y="12"/>
                </a:lnTo>
                <a:lnTo>
                  <a:pt x="978" y="6"/>
                </a:lnTo>
                <a:lnTo>
                  <a:pt x="996" y="12"/>
                </a:lnTo>
                <a:lnTo>
                  <a:pt x="1014" y="6"/>
                </a:lnTo>
                <a:lnTo>
                  <a:pt x="1032" y="24"/>
                </a:lnTo>
                <a:lnTo>
                  <a:pt x="1038" y="42"/>
                </a:lnTo>
                <a:lnTo>
                  <a:pt x="1038" y="60"/>
                </a:lnTo>
                <a:lnTo>
                  <a:pt x="1038" y="78"/>
                </a:lnTo>
                <a:lnTo>
                  <a:pt x="1044" y="96"/>
                </a:lnTo>
                <a:lnTo>
                  <a:pt x="1050" y="114"/>
                </a:lnTo>
                <a:lnTo>
                  <a:pt x="1050" y="132"/>
                </a:lnTo>
                <a:lnTo>
                  <a:pt x="1050" y="150"/>
                </a:lnTo>
                <a:lnTo>
                  <a:pt x="1056" y="168"/>
                </a:lnTo>
                <a:lnTo>
                  <a:pt x="1062" y="186"/>
                </a:lnTo>
                <a:lnTo>
                  <a:pt x="1068" y="204"/>
                </a:lnTo>
                <a:lnTo>
                  <a:pt x="1074" y="222"/>
                </a:lnTo>
                <a:lnTo>
                  <a:pt x="1086" y="240"/>
                </a:lnTo>
                <a:lnTo>
                  <a:pt x="1086" y="258"/>
                </a:lnTo>
                <a:lnTo>
                  <a:pt x="1086" y="276"/>
                </a:lnTo>
                <a:lnTo>
                  <a:pt x="1092" y="294"/>
                </a:lnTo>
                <a:lnTo>
                  <a:pt x="1092" y="312"/>
                </a:lnTo>
                <a:lnTo>
                  <a:pt x="1098" y="330"/>
                </a:lnTo>
                <a:lnTo>
                  <a:pt x="1104" y="348"/>
                </a:lnTo>
                <a:lnTo>
                  <a:pt x="1110" y="366"/>
                </a:lnTo>
                <a:lnTo>
                  <a:pt x="1116" y="384"/>
                </a:lnTo>
                <a:lnTo>
                  <a:pt x="1122" y="402"/>
                </a:lnTo>
                <a:lnTo>
                  <a:pt x="1128" y="420"/>
                </a:lnTo>
                <a:lnTo>
                  <a:pt x="1134" y="438"/>
                </a:lnTo>
                <a:lnTo>
                  <a:pt x="1140" y="456"/>
                </a:lnTo>
                <a:lnTo>
                  <a:pt x="1146" y="474"/>
                </a:lnTo>
                <a:lnTo>
                  <a:pt x="1152" y="492"/>
                </a:lnTo>
                <a:lnTo>
                  <a:pt x="1164" y="510"/>
                </a:lnTo>
                <a:lnTo>
                  <a:pt x="1176" y="528"/>
                </a:lnTo>
                <a:lnTo>
                  <a:pt x="1182" y="546"/>
                </a:lnTo>
                <a:lnTo>
                  <a:pt x="1188" y="564"/>
                </a:lnTo>
                <a:lnTo>
                  <a:pt x="1200" y="582"/>
                </a:lnTo>
                <a:lnTo>
                  <a:pt x="1212" y="600"/>
                </a:lnTo>
                <a:lnTo>
                  <a:pt x="1218" y="618"/>
                </a:lnTo>
                <a:lnTo>
                  <a:pt x="1230" y="636"/>
                </a:lnTo>
                <a:lnTo>
                  <a:pt x="1236" y="654"/>
                </a:lnTo>
                <a:lnTo>
                  <a:pt x="1248" y="672"/>
                </a:lnTo>
                <a:lnTo>
                  <a:pt x="1254" y="690"/>
                </a:lnTo>
                <a:lnTo>
                  <a:pt x="1266" y="708"/>
                </a:lnTo>
                <a:lnTo>
                  <a:pt x="1272" y="726"/>
                </a:lnTo>
                <a:lnTo>
                  <a:pt x="1284" y="744"/>
                </a:lnTo>
                <a:lnTo>
                  <a:pt x="1290" y="762"/>
                </a:lnTo>
                <a:lnTo>
                  <a:pt x="1302" y="780"/>
                </a:lnTo>
                <a:lnTo>
                  <a:pt x="1314" y="798"/>
                </a:lnTo>
                <a:lnTo>
                  <a:pt x="1326" y="816"/>
                </a:lnTo>
                <a:lnTo>
                  <a:pt x="1344" y="822"/>
                </a:lnTo>
                <a:lnTo>
                  <a:pt x="1350" y="840"/>
                </a:lnTo>
                <a:lnTo>
                  <a:pt x="1368" y="852"/>
                </a:lnTo>
                <a:lnTo>
                  <a:pt x="1386" y="870"/>
                </a:lnTo>
                <a:lnTo>
                  <a:pt x="1404" y="876"/>
                </a:lnTo>
                <a:lnTo>
                  <a:pt x="1422" y="882"/>
                </a:lnTo>
                <a:lnTo>
                  <a:pt x="1440" y="894"/>
                </a:lnTo>
                <a:lnTo>
                  <a:pt x="1458" y="894"/>
                </a:lnTo>
                <a:lnTo>
                  <a:pt x="1476" y="906"/>
                </a:lnTo>
                <a:lnTo>
                  <a:pt x="1494" y="918"/>
                </a:lnTo>
                <a:lnTo>
                  <a:pt x="1512" y="930"/>
                </a:lnTo>
                <a:lnTo>
                  <a:pt x="1536" y="954"/>
                </a:lnTo>
                <a:lnTo>
                  <a:pt x="1524" y="936"/>
                </a:lnTo>
                <a:lnTo>
                  <a:pt x="1536" y="954"/>
                </a:lnTo>
              </a:path>
            </a:pathLst>
          </a:custGeom>
          <a:pattFill prst="ltDnDiag">
            <a:fgClr>
              <a:schemeClr val="tx2"/>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4" name="Freeform 6" descr="Light downward diagonal">
            <a:extLst>
              <a:ext uri="{FF2B5EF4-FFF2-40B4-BE49-F238E27FC236}">
                <a16:creationId xmlns:a16="http://schemas.microsoft.com/office/drawing/2014/main" id="{C0E07DE6-BFD3-48F4-A20C-5A47EEF9D8F2}"/>
              </a:ext>
            </a:extLst>
          </p:cNvPr>
          <p:cNvSpPr>
            <a:spLocks/>
          </p:cNvSpPr>
          <p:nvPr/>
        </p:nvSpPr>
        <p:spPr bwMode="auto">
          <a:xfrm>
            <a:off x="1524000" y="695325"/>
            <a:ext cx="2168525" cy="1516063"/>
          </a:xfrm>
          <a:custGeom>
            <a:avLst/>
            <a:gdLst>
              <a:gd name="T0" fmla="*/ 42326 w 1537"/>
              <a:gd name="T1" fmla="*/ 1447800 h 955"/>
              <a:gd name="T2" fmla="*/ 67722 w 1537"/>
              <a:gd name="T3" fmla="*/ 1362075 h 955"/>
              <a:gd name="T4" fmla="*/ 101583 w 1537"/>
              <a:gd name="T5" fmla="*/ 1276350 h 955"/>
              <a:gd name="T6" fmla="*/ 135445 w 1537"/>
              <a:gd name="T7" fmla="*/ 1190625 h 955"/>
              <a:gd name="T8" fmla="*/ 160841 w 1537"/>
              <a:gd name="T9" fmla="*/ 1104900 h 955"/>
              <a:gd name="T10" fmla="*/ 203167 w 1537"/>
              <a:gd name="T11" fmla="*/ 1019175 h 955"/>
              <a:gd name="T12" fmla="*/ 228563 w 1537"/>
              <a:gd name="T13" fmla="*/ 933450 h 955"/>
              <a:gd name="T14" fmla="*/ 270889 w 1537"/>
              <a:gd name="T15" fmla="*/ 847725 h 955"/>
              <a:gd name="T16" fmla="*/ 296285 w 1537"/>
              <a:gd name="T17" fmla="*/ 762000 h 955"/>
              <a:gd name="T18" fmla="*/ 321681 w 1537"/>
              <a:gd name="T19" fmla="*/ 676275 h 955"/>
              <a:gd name="T20" fmla="*/ 347077 w 1537"/>
              <a:gd name="T21" fmla="*/ 590550 h 955"/>
              <a:gd name="T22" fmla="*/ 380938 w 1537"/>
              <a:gd name="T23" fmla="*/ 504825 h 955"/>
              <a:gd name="T24" fmla="*/ 406334 w 1537"/>
              <a:gd name="T25" fmla="*/ 419100 h 955"/>
              <a:gd name="T26" fmla="*/ 440195 w 1537"/>
              <a:gd name="T27" fmla="*/ 333375 h 955"/>
              <a:gd name="T28" fmla="*/ 465591 w 1537"/>
              <a:gd name="T29" fmla="*/ 247650 h 955"/>
              <a:gd name="T30" fmla="*/ 524848 w 1537"/>
              <a:gd name="T31" fmla="*/ 161925 h 955"/>
              <a:gd name="T32" fmla="*/ 592570 w 1537"/>
              <a:gd name="T33" fmla="*/ 104775 h 955"/>
              <a:gd name="T34" fmla="*/ 668758 w 1537"/>
              <a:gd name="T35" fmla="*/ 66675 h 955"/>
              <a:gd name="T36" fmla="*/ 744945 w 1537"/>
              <a:gd name="T37" fmla="*/ 38100 h 955"/>
              <a:gd name="T38" fmla="*/ 821133 w 1537"/>
              <a:gd name="T39" fmla="*/ 28575 h 955"/>
              <a:gd name="T40" fmla="*/ 897321 w 1537"/>
              <a:gd name="T41" fmla="*/ 19050 h 955"/>
              <a:gd name="T42" fmla="*/ 973508 w 1537"/>
              <a:gd name="T43" fmla="*/ 9525 h 955"/>
              <a:gd name="T44" fmla="*/ 1049696 w 1537"/>
              <a:gd name="T45" fmla="*/ 9525 h 955"/>
              <a:gd name="T46" fmla="*/ 1125884 w 1537"/>
              <a:gd name="T47" fmla="*/ 0 h 955"/>
              <a:gd name="T48" fmla="*/ 1202071 w 1537"/>
              <a:gd name="T49" fmla="*/ 9525 h 955"/>
              <a:gd name="T50" fmla="*/ 1278259 w 1537"/>
              <a:gd name="T51" fmla="*/ 9525 h 955"/>
              <a:gd name="T52" fmla="*/ 1354446 w 1537"/>
              <a:gd name="T53" fmla="*/ 19050 h 955"/>
              <a:gd name="T54" fmla="*/ 1430634 w 1537"/>
              <a:gd name="T55" fmla="*/ 9525 h 955"/>
              <a:gd name="T56" fmla="*/ 1464495 w 1537"/>
              <a:gd name="T57" fmla="*/ 95250 h 955"/>
              <a:gd name="T58" fmla="*/ 1481426 w 1537"/>
              <a:gd name="T59" fmla="*/ 180975 h 955"/>
              <a:gd name="T60" fmla="*/ 1489891 w 1537"/>
              <a:gd name="T61" fmla="*/ 266700 h 955"/>
              <a:gd name="T62" fmla="*/ 1515287 w 1537"/>
              <a:gd name="T63" fmla="*/ 352425 h 955"/>
              <a:gd name="T64" fmla="*/ 1532217 w 1537"/>
              <a:gd name="T65" fmla="*/ 438150 h 955"/>
              <a:gd name="T66" fmla="*/ 1549148 w 1537"/>
              <a:gd name="T67" fmla="*/ 523875 h 955"/>
              <a:gd name="T68" fmla="*/ 1574544 w 1537"/>
              <a:gd name="T69" fmla="*/ 609600 h 955"/>
              <a:gd name="T70" fmla="*/ 1599940 w 1537"/>
              <a:gd name="T71" fmla="*/ 695325 h 955"/>
              <a:gd name="T72" fmla="*/ 1625336 w 1537"/>
              <a:gd name="T73" fmla="*/ 781050 h 955"/>
              <a:gd name="T74" fmla="*/ 1667662 w 1537"/>
              <a:gd name="T75" fmla="*/ 866775 h 955"/>
              <a:gd name="T76" fmla="*/ 1709988 w 1537"/>
              <a:gd name="T77" fmla="*/ 952500 h 955"/>
              <a:gd name="T78" fmla="*/ 1743850 w 1537"/>
              <a:gd name="T79" fmla="*/ 1038225 h 955"/>
              <a:gd name="T80" fmla="*/ 1786176 w 1537"/>
              <a:gd name="T81" fmla="*/ 1123950 h 955"/>
              <a:gd name="T82" fmla="*/ 1820037 w 1537"/>
              <a:gd name="T83" fmla="*/ 1209675 h 955"/>
              <a:gd name="T84" fmla="*/ 1870829 w 1537"/>
              <a:gd name="T85" fmla="*/ 1295400 h 955"/>
              <a:gd name="T86" fmla="*/ 1930086 w 1537"/>
              <a:gd name="T87" fmla="*/ 1352550 h 955"/>
              <a:gd name="T88" fmla="*/ 2006274 w 1537"/>
              <a:gd name="T89" fmla="*/ 1400175 h 955"/>
              <a:gd name="T90" fmla="*/ 2082461 w 1537"/>
              <a:gd name="T91" fmla="*/ 1438275 h 955"/>
              <a:gd name="T92" fmla="*/ 2167114 w 1537"/>
              <a:gd name="T93" fmla="*/ 1514475 h 9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7" h="955">
                <a:moveTo>
                  <a:pt x="0" y="954"/>
                </a:moveTo>
                <a:lnTo>
                  <a:pt x="18" y="930"/>
                </a:lnTo>
                <a:lnTo>
                  <a:pt x="30" y="912"/>
                </a:lnTo>
                <a:lnTo>
                  <a:pt x="36" y="894"/>
                </a:lnTo>
                <a:lnTo>
                  <a:pt x="42" y="876"/>
                </a:lnTo>
                <a:lnTo>
                  <a:pt x="48" y="858"/>
                </a:lnTo>
                <a:lnTo>
                  <a:pt x="60" y="840"/>
                </a:lnTo>
                <a:lnTo>
                  <a:pt x="66" y="822"/>
                </a:lnTo>
                <a:lnTo>
                  <a:pt x="72" y="804"/>
                </a:lnTo>
                <a:lnTo>
                  <a:pt x="78" y="786"/>
                </a:lnTo>
                <a:lnTo>
                  <a:pt x="84" y="768"/>
                </a:lnTo>
                <a:lnTo>
                  <a:pt x="96" y="750"/>
                </a:lnTo>
                <a:lnTo>
                  <a:pt x="102" y="732"/>
                </a:lnTo>
                <a:lnTo>
                  <a:pt x="108" y="714"/>
                </a:lnTo>
                <a:lnTo>
                  <a:pt x="114" y="696"/>
                </a:lnTo>
                <a:lnTo>
                  <a:pt x="126" y="678"/>
                </a:lnTo>
                <a:lnTo>
                  <a:pt x="132" y="660"/>
                </a:lnTo>
                <a:lnTo>
                  <a:pt x="144" y="642"/>
                </a:lnTo>
                <a:lnTo>
                  <a:pt x="150" y="624"/>
                </a:lnTo>
                <a:lnTo>
                  <a:pt x="156" y="606"/>
                </a:lnTo>
                <a:lnTo>
                  <a:pt x="162" y="588"/>
                </a:lnTo>
                <a:lnTo>
                  <a:pt x="168" y="570"/>
                </a:lnTo>
                <a:lnTo>
                  <a:pt x="180" y="552"/>
                </a:lnTo>
                <a:lnTo>
                  <a:pt x="192" y="534"/>
                </a:lnTo>
                <a:lnTo>
                  <a:pt x="198" y="516"/>
                </a:lnTo>
                <a:lnTo>
                  <a:pt x="210" y="498"/>
                </a:lnTo>
                <a:lnTo>
                  <a:pt x="210" y="480"/>
                </a:lnTo>
                <a:lnTo>
                  <a:pt x="216" y="462"/>
                </a:lnTo>
                <a:lnTo>
                  <a:pt x="222" y="444"/>
                </a:lnTo>
                <a:lnTo>
                  <a:pt x="228" y="426"/>
                </a:lnTo>
                <a:lnTo>
                  <a:pt x="234" y="408"/>
                </a:lnTo>
                <a:lnTo>
                  <a:pt x="240" y="390"/>
                </a:lnTo>
                <a:lnTo>
                  <a:pt x="246" y="372"/>
                </a:lnTo>
                <a:lnTo>
                  <a:pt x="252" y="354"/>
                </a:lnTo>
                <a:lnTo>
                  <a:pt x="264" y="336"/>
                </a:lnTo>
                <a:lnTo>
                  <a:pt x="270" y="318"/>
                </a:lnTo>
                <a:lnTo>
                  <a:pt x="276" y="300"/>
                </a:lnTo>
                <a:lnTo>
                  <a:pt x="282" y="282"/>
                </a:lnTo>
                <a:lnTo>
                  <a:pt x="288" y="264"/>
                </a:lnTo>
                <a:lnTo>
                  <a:pt x="294" y="246"/>
                </a:lnTo>
                <a:lnTo>
                  <a:pt x="306" y="228"/>
                </a:lnTo>
                <a:lnTo>
                  <a:pt x="312" y="210"/>
                </a:lnTo>
                <a:lnTo>
                  <a:pt x="318" y="192"/>
                </a:lnTo>
                <a:lnTo>
                  <a:pt x="324" y="174"/>
                </a:lnTo>
                <a:lnTo>
                  <a:pt x="330" y="156"/>
                </a:lnTo>
                <a:lnTo>
                  <a:pt x="342" y="138"/>
                </a:lnTo>
                <a:lnTo>
                  <a:pt x="354" y="120"/>
                </a:lnTo>
                <a:lnTo>
                  <a:pt x="372" y="102"/>
                </a:lnTo>
                <a:lnTo>
                  <a:pt x="384" y="84"/>
                </a:lnTo>
                <a:lnTo>
                  <a:pt x="402" y="78"/>
                </a:lnTo>
                <a:lnTo>
                  <a:pt x="420" y="66"/>
                </a:lnTo>
                <a:lnTo>
                  <a:pt x="438" y="48"/>
                </a:lnTo>
                <a:lnTo>
                  <a:pt x="456" y="42"/>
                </a:lnTo>
                <a:lnTo>
                  <a:pt x="474" y="42"/>
                </a:lnTo>
                <a:lnTo>
                  <a:pt x="492" y="30"/>
                </a:lnTo>
                <a:lnTo>
                  <a:pt x="510" y="24"/>
                </a:lnTo>
                <a:lnTo>
                  <a:pt x="528" y="24"/>
                </a:lnTo>
                <a:lnTo>
                  <a:pt x="546" y="24"/>
                </a:lnTo>
                <a:lnTo>
                  <a:pt x="564" y="18"/>
                </a:lnTo>
                <a:lnTo>
                  <a:pt x="582" y="18"/>
                </a:lnTo>
                <a:lnTo>
                  <a:pt x="600" y="18"/>
                </a:lnTo>
                <a:lnTo>
                  <a:pt x="618" y="12"/>
                </a:lnTo>
                <a:lnTo>
                  <a:pt x="636" y="12"/>
                </a:lnTo>
                <a:lnTo>
                  <a:pt x="654" y="12"/>
                </a:lnTo>
                <a:lnTo>
                  <a:pt x="672" y="6"/>
                </a:lnTo>
                <a:lnTo>
                  <a:pt x="690" y="6"/>
                </a:lnTo>
                <a:lnTo>
                  <a:pt x="708" y="6"/>
                </a:lnTo>
                <a:lnTo>
                  <a:pt x="726" y="12"/>
                </a:lnTo>
                <a:lnTo>
                  <a:pt x="744" y="6"/>
                </a:lnTo>
                <a:lnTo>
                  <a:pt x="762" y="6"/>
                </a:lnTo>
                <a:lnTo>
                  <a:pt x="780" y="0"/>
                </a:lnTo>
                <a:lnTo>
                  <a:pt x="798" y="0"/>
                </a:lnTo>
                <a:lnTo>
                  <a:pt x="816" y="6"/>
                </a:lnTo>
                <a:lnTo>
                  <a:pt x="834" y="6"/>
                </a:lnTo>
                <a:lnTo>
                  <a:pt x="852" y="6"/>
                </a:lnTo>
                <a:lnTo>
                  <a:pt x="870" y="6"/>
                </a:lnTo>
                <a:lnTo>
                  <a:pt x="888" y="6"/>
                </a:lnTo>
                <a:lnTo>
                  <a:pt x="906" y="6"/>
                </a:lnTo>
                <a:lnTo>
                  <a:pt x="924" y="12"/>
                </a:lnTo>
                <a:lnTo>
                  <a:pt x="942" y="12"/>
                </a:lnTo>
                <a:lnTo>
                  <a:pt x="960" y="12"/>
                </a:lnTo>
                <a:lnTo>
                  <a:pt x="978" y="6"/>
                </a:lnTo>
                <a:lnTo>
                  <a:pt x="996" y="12"/>
                </a:lnTo>
                <a:lnTo>
                  <a:pt x="1014" y="6"/>
                </a:lnTo>
                <a:lnTo>
                  <a:pt x="1032" y="24"/>
                </a:lnTo>
                <a:lnTo>
                  <a:pt x="1038" y="42"/>
                </a:lnTo>
                <a:lnTo>
                  <a:pt x="1038" y="60"/>
                </a:lnTo>
                <a:lnTo>
                  <a:pt x="1038" y="78"/>
                </a:lnTo>
                <a:lnTo>
                  <a:pt x="1044" y="96"/>
                </a:lnTo>
                <a:lnTo>
                  <a:pt x="1050" y="114"/>
                </a:lnTo>
                <a:lnTo>
                  <a:pt x="1050" y="132"/>
                </a:lnTo>
                <a:lnTo>
                  <a:pt x="1050" y="150"/>
                </a:lnTo>
                <a:lnTo>
                  <a:pt x="1056" y="168"/>
                </a:lnTo>
                <a:lnTo>
                  <a:pt x="1062" y="186"/>
                </a:lnTo>
                <a:lnTo>
                  <a:pt x="1068" y="204"/>
                </a:lnTo>
                <a:lnTo>
                  <a:pt x="1074" y="222"/>
                </a:lnTo>
                <a:lnTo>
                  <a:pt x="1086" y="240"/>
                </a:lnTo>
                <a:lnTo>
                  <a:pt x="1086" y="258"/>
                </a:lnTo>
                <a:lnTo>
                  <a:pt x="1086" y="276"/>
                </a:lnTo>
                <a:lnTo>
                  <a:pt x="1092" y="294"/>
                </a:lnTo>
                <a:lnTo>
                  <a:pt x="1092" y="312"/>
                </a:lnTo>
                <a:lnTo>
                  <a:pt x="1098" y="330"/>
                </a:lnTo>
                <a:lnTo>
                  <a:pt x="1104" y="348"/>
                </a:lnTo>
                <a:lnTo>
                  <a:pt x="1110" y="366"/>
                </a:lnTo>
                <a:lnTo>
                  <a:pt x="1116" y="384"/>
                </a:lnTo>
                <a:lnTo>
                  <a:pt x="1122" y="402"/>
                </a:lnTo>
                <a:lnTo>
                  <a:pt x="1128" y="420"/>
                </a:lnTo>
                <a:lnTo>
                  <a:pt x="1134" y="438"/>
                </a:lnTo>
                <a:lnTo>
                  <a:pt x="1140" y="456"/>
                </a:lnTo>
                <a:lnTo>
                  <a:pt x="1146" y="474"/>
                </a:lnTo>
                <a:lnTo>
                  <a:pt x="1152" y="492"/>
                </a:lnTo>
                <a:lnTo>
                  <a:pt x="1164" y="510"/>
                </a:lnTo>
                <a:lnTo>
                  <a:pt x="1176" y="528"/>
                </a:lnTo>
                <a:lnTo>
                  <a:pt x="1182" y="546"/>
                </a:lnTo>
                <a:lnTo>
                  <a:pt x="1188" y="564"/>
                </a:lnTo>
                <a:lnTo>
                  <a:pt x="1200" y="582"/>
                </a:lnTo>
                <a:lnTo>
                  <a:pt x="1212" y="600"/>
                </a:lnTo>
                <a:lnTo>
                  <a:pt x="1218" y="618"/>
                </a:lnTo>
                <a:lnTo>
                  <a:pt x="1230" y="636"/>
                </a:lnTo>
                <a:lnTo>
                  <a:pt x="1236" y="654"/>
                </a:lnTo>
                <a:lnTo>
                  <a:pt x="1248" y="672"/>
                </a:lnTo>
                <a:lnTo>
                  <a:pt x="1254" y="690"/>
                </a:lnTo>
                <a:lnTo>
                  <a:pt x="1266" y="708"/>
                </a:lnTo>
                <a:lnTo>
                  <a:pt x="1272" y="726"/>
                </a:lnTo>
                <a:lnTo>
                  <a:pt x="1284" y="744"/>
                </a:lnTo>
                <a:lnTo>
                  <a:pt x="1290" y="762"/>
                </a:lnTo>
                <a:lnTo>
                  <a:pt x="1302" y="780"/>
                </a:lnTo>
                <a:lnTo>
                  <a:pt x="1314" y="798"/>
                </a:lnTo>
                <a:lnTo>
                  <a:pt x="1326" y="816"/>
                </a:lnTo>
                <a:lnTo>
                  <a:pt x="1344" y="822"/>
                </a:lnTo>
                <a:lnTo>
                  <a:pt x="1350" y="840"/>
                </a:lnTo>
                <a:lnTo>
                  <a:pt x="1368" y="852"/>
                </a:lnTo>
                <a:lnTo>
                  <a:pt x="1386" y="870"/>
                </a:lnTo>
                <a:lnTo>
                  <a:pt x="1404" y="876"/>
                </a:lnTo>
                <a:lnTo>
                  <a:pt x="1422" y="882"/>
                </a:lnTo>
                <a:lnTo>
                  <a:pt x="1440" y="894"/>
                </a:lnTo>
                <a:lnTo>
                  <a:pt x="1458" y="894"/>
                </a:lnTo>
                <a:lnTo>
                  <a:pt x="1476" y="906"/>
                </a:lnTo>
                <a:lnTo>
                  <a:pt x="1494" y="918"/>
                </a:lnTo>
                <a:lnTo>
                  <a:pt x="1512" y="930"/>
                </a:lnTo>
                <a:lnTo>
                  <a:pt x="1536" y="954"/>
                </a:lnTo>
                <a:lnTo>
                  <a:pt x="1524" y="936"/>
                </a:lnTo>
                <a:lnTo>
                  <a:pt x="1536" y="954"/>
                </a:lnTo>
              </a:path>
            </a:pathLst>
          </a:custGeom>
          <a:pattFill prst="ltDnDiag">
            <a:fgClr>
              <a:schemeClr val="tx2"/>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5" name="Freeform 7" descr="Large checker board">
            <a:extLst>
              <a:ext uri="{FF2B5EF4-FFF2-40B4-BE49-F238E27FC236}">
                <a16:creationId xmlns:a16="http://schemas.microsoft.com/office/drawing/2014/main" id="{E6EBCD2E-7EDE-4F69-AFAF-7A077B51151D}"/>
              </a:ext>
            </a:extLst>
          </p:cNvPr>
          <p:cNvSpPr>
            <a:spLocks/>
          </p:cNvSpPr>
          <p:nvPr/>
        </p:nvSpPr>
        <p:spPr bwMode="auto">
          <a:xfrm>
            <a:off x="3014663" y="4338638"/>
            <a:ext cx="1598612" cy="1558925"/>
          </a:xfrm>
          <a:custGeom>
            <a:avLst/>
            <a:gdLst>
              <a:gd name="T0" fmla="*/ 5644 w 1133"/>
              <a:gd name="T1" fmla="*/ 71438 h 982"/>
              <a:gd name="T2" fmla="*/ 5644 w 1133"/>
              <a:gd name="T3" fmla="*/ 158750 h 982"/>
              <a:gd name="T4" fmla="*/ 19753 w 1133"/>
              <a:gd name="T5" fmla="*/ 244475 h 982"/>
              <a:gd name="T6" fmla="*/ 19753 w 1133"/>
              <a:gd name="T7" fmla="*/ 317500 h 982"/>
              <a:gd name="T8" fmla="*/ 19753 w 1133"/>
              <a:gd name="T9" fmla="*/ 403225 h 982"/>
              <a:gd name="T10" fmla="*/ 19753 w 1133"/>
              <a:gd name="T11" fmla="*/ 490538 h 982"/>
              <a:gd name="T12" fmla="*/ 5644 w 1133"/>
              <a:gd name="T13" fmla="*/ 576263 h 982"/>
              <a:gd name="T14" fmla="*/ 5644 w 1133"/>
              <a:gd name="T15" fmla="*/ 649288 h 982"/>
              <a:gd name="T16" fmla="*/ 5644 w 1133"/>
              <a:gd name="T17" fmla="*/ 735013 h 982"/>
              <a:gd name="T18" fmla="*/ 5644 w 1133"/>
              <a:gd name="T19" fmla="*/ 808038 h 982"/>
              <a:gd name="T20" fmla="*/ 19753 w 1133"/>
              <a:gd name="T21" fmla="*/ 893763 h 982"/>
              <a:gd name="T22" fmla="*/ 19753 w 1133"/>
              <a:gd name="T23" fmla="*/ 981075 h 982"/>
              <a:gd name="T24" fmla="*/ 19753 w 1133"/>
              <a:gd name="T25" fmla="*/ 1066800 h 982"/>
              <a:gd name="T26" fmla="*/ 32452 w 1133"/>
              <a:gd name="T27" fmla="*/ 1139825 h 982"/>
              <a:gd name="T28" fmla="*/ 32452 w 1133"/>
              <a:gd name="T29" fmla="*/ 1225550 h 982"/>
              <a:gd name="T30" fmla="*/ 19753 w 1133"/>
              <a:gd name="T31" fmla="*/ 1298575 h 982"/>
              <a:gd name="T32" fmla="*/ 19753 w 1133"/>
              <a:gd name="T33" fmla="*/ 1384300 h 982"/>
              <a:gd name="T34" fmla="*/ 19753 w 1133"/>
              <a:gd name="T35" fmla="*/ 1471613 h 982"/>
              <a:gd name="T36" fmla="*/ 19753 w 1133"/>
              <a:gd name="T37" fmla="*/ 1557338 h 982"/>
              <a:gd name="T38" fmla="*/ 70548 w 1133"/>
              <a:gd name="T39" fmla="*/ 1514475 h 982"/>
              <a:gd name="T40" fmla="*/ 108644 w 1133"/>
              <a:gd name="T41" fmla="*/ 1441450 h 982"/>
              <a:gd name="T42" fmla="*/ 173547 w 1133"/>
              <a:gd name="T43" fmla="*/ 1370013 h 982"/>
              <a:gd name="T44" fmla="*/ 224342 w 1133"/>
              <a:gd name="T45" fmla="*/ 1282700 h 982"/>
              <a:gd name="T46" fmla="*/ 275136 w 1133"/>
              <a:gd name="T47" fmla="*/ 1196975 h 982"/>
              <a:gd name="T48" fmla="*/ 314643 w 1133"/>
              <a:gd name="T49" fmla="*/ 1123950 h 982"/>
              <a:gd name="T50" fmla="*/ 352739 w 1133"/>
              <a:gd name="T51" fmla="*/ 1038225 h 982"/>
              <a:gd name="T52" fmla="*/ 390835 w 1133"/>
              <a:gd name="T53" fmla="*/ 965200 h 982"/>
              <a:gd name="T54" fmla="*/ 430341 w 1133"/>
              <a:gd name="T55" fmla="*/ 893763 h 982"/>
              <a:gd name="T56" fmla="*/ 481136 w 1133"/>
              <a:gd name="T57" fmla="*/ 808038 h 982"/>
              <a:gd name="T58" fmla="*/ 544629 w 1133"/>
              <a:gd name="T59" fmla="*/ 749300 h 982"/>
              <a:gd name="T60" fmla="*/ 609533 w 1133"/>
              <a:gd name="T61" fmla="*/ 692150 h 982"/>
              <a:gd name="T62" fmla="*/ 660327 w 1133"/>
              <a:gd name="T63" fmla="*/ 619125 h 982"/>
              <a:gd name="T64" fmla="*/ 725231 w 1133"/>
              <a:gd name="T65" fmla="*/ 561975 h 982"/>
              <a:gd name="T66" fmla="*/ 801422 w 1133"/>
              <a:gd name="T67" fmla="*/ 490538 h 982"/>
              <a:gd name="T68" fmla="*/ 853628 w 1133"/>
              <a:gd name="T69" fmla="*/ 431800 h 982"/>
              <a:gd name="T70" fmla="*/ 929819 w 1133"/>
              <a:gd name="T71" fmla="*/ 374650 h 982"/>
              <a:gd name="T72" fmla="*/ 994723 w 1133"/>
              <a:gd name="T73" fmla="*/ 317500 h 982"/>
              <a:gd name="T74" fmla="*/ 1070915 w 1133"/>
              <a:gd name="T75" fmla="*/ 258763 h 982"/>
              <a:gd name="T76" fmla="*/ 1135819 w 1133"/>
              <a:gd name="T77" fmla="*/ 215900 h 982"/>
              <a:gd name="T78" fmla="*/ 1212010 w 1133"/>
              <a:gd name="T79" fmla="*/ 187325 h 982"/>
              <a:gd name="T80" fmla="*/ 1276914 w 1133"/>
              <a:gd name="T81" fmla="*/ 158750 h 982"/>
              <a:gd name="T82" fmla="*/ 1353106 w 1133"/>
              <a:gd name="T83" fmla="*/ 128588 h 982"/>
              <a:gd name="T84" fmla="*/ 1418010 w 1133"/>
              <a:gd name="T85" fmla="*/ 100013 h 982"/>
              <a:gd name="T86" fmla="*/ 1494201 w 1133"/>
              <a:gd name="T87" fmla="*/ 71438 h 982"/>
              <a:gd name="T88" fmla="*/ 1559105 w 1133"/>
              <a:gd name="T89" fmla="*/ 42863 h 982"/>
              <a:gd name="T90" fmla="*/ 1557694 w 1133"/>
              <a:gd name="T91" fmla="*/ 4763 h 9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3" h="982">
                <a:moveTo>
                  <a:pt x="0" y="3"/>
                </a:moveTo>
                <a:lnTo>
                  <a:pt x="4" y="45"/>
                </a:lnTo>
                <a:lnTo>
                  <a:pt x="4" y="72"/>
                </a:lnTo>
                <a:lnTo>
                  <a:pt x="4" y="100"/>
                </a:lnTo>
                <a:lnTo>
                  <a:pt x="14" y="127"/>
                </a:lnTo>
                <a:lnTo>
                  <a:pt x="14" y="154"/>
                </a:lnTo>
                <a:lnTo>
                  <a:pt x="14" y="181"/>
                </a:lnTo>
                <a:lnTo>
                  <a:pt x="14" y="200"/>
                </a:lnTo>
                <a:lnTo>
                  <a:pt x="14" y="227"/>
                </a:lnTo>
                <a:lnTo>
                  <a:pt x="14" y="254"/>
                </a:lnTo>
                <a:lnTo>
                  <a:pt x="14" y="281"/>
                </a:lnTo>
                <a:lnTo>
                  <a:pt x="14" y="309"/>
                </a:lnTo>
                <a:lnTo>
                  <a:pt x="14" y="336"/>
                </a:lnTo>
                <a:lnTo>
                  <a:pt x="4" y="363"/>
                </a:lnTo>
                <a:lnTo>
                  <a:pt x="14" y="390"/>
                </a:lnTo>
                <a:lnTo>
                  <a:pt x="4" y="409"/>
                </a:lnTo>
                <a:lnTo>
                  <a:pt x="4" y="436"/>
                </a:lnTo>
                <a:lnTo>
                  <a:pt x="4" y="463"/>
                </a:lnTo>
                <a:lnTo>
                  <a:pt x="4" y="490"/>
                </a:lnTo>
                <a:lnTo>
                  <a:pt x="4" y="509"/>
                </a:lnTo>
                <a:lnTo>
                  <a:pt x="14" y="536"/>
                </a:lnTo>
                <a:lnTo>
                  <a:pt x="14" y="563"/>
                </a:lnTo>
                <a:lnTo>
                  <a:pt x="14" y="590"/>
                </a:lnTo>
                <a:lnTo>
                  <a:pt x="14" y="618"/>
                </a:lnTo>
                <a:lnTo>
                  <a:pt x="23" y="645"/>
                </a:lnTo>
                <a:lnTo>
                  <a:pt x="14" y="672"/>
                </a:lnTo>
                <a:lnTo>
                  <a:pt x="23" y="699"/>
                </a:lnTo>
                <a:lnTo>
                  <a:pt x="23" y="718"/>
                </a:lnTo>
                <a:lnTo>
                  <a:pt x="23" y="745"/>
                </a:lnTo>
                <a:lnTo>
                  <a:pt x="23" y="772"/>
                </a:lnTo>
                <a:lnTo>
                  <a:pt x="23" y="799"/>
                </a:lnTo>
                <a:lnTo>
                  <a:pt x="14" y="818"/>
                </a:lnTo>
                <a:lnTo>
                  <a:pt x="14" y="845"/>
                </a:lnTo>
                <a:lnTo>
                  <a:pt x="14" y="872"/>
                </a:lnTo>
                <a:lnTo>
                  <a:pt x="14" y="899"/>
                </a:lnTo>
                <a:lnTo>
                  <a:pt x="14" y="927"/>
                </a:lnTo>
                <a:lnTo>
                  <a:pt x="23" y="954"/>
                </a:lnTo>
                <a:lnTo>
                  <a:pt x="14" y="981"/>
                </a:lnTo>
                <a:lnTo>
                  <a:pt x="41" y="981"/>
                </a:lnTo>
                <a:lnTo>
                  <a:pt x="50" y="954"/>
                </a:lnTo>
                <a:lnTo>
                  <a:pt x="68" y="927"/>
                </a:lnTo>
                <a:lnTo>
                  <a:pt x="77" y="908"/>
                </a:lnTo>
                <a:lnTo>
                  <a:pt x="104" y="890"/>
                </a:lnTo>
                <a:lnTo>
                  <a:pt x="123" y="863"/>
                </a:lnTo>
                <a:lnTo>
                  <a:pt x="141" y="836"/>
                </a:lnTo>
                <a:lnTo>
                  <a:pt x="159" y="808"/>
                </a:lnTo>
                <a:lnTo>
                  <a:pt x="177" y="781"/>
                </a:lnTo>
                <a:lnTo>
                  <a:pt x="195" y="754"/>
                </a:lnTo>
                <a:lnTo>
                  <a:pt x="214" y="736"/>
                </a:lnTo>
                <a:lnTo>
                  <a:pt x="223" y="708"/>
                </a:lnTo>
                <a:lnTo>
                  <a:pt x="232" y="681"/>
                </a:lnTo>
                <a:lnTo>
                  <a:pt x="250" y="654"/>
                </a:lnTo>
                <a:lnTo>
                  <a:pt x="268" y="627"/>
                </a:lnTo>
                <a:lnTo>
                  <a:pt x="277" y="608"/>
                </a:lnTo>
                <a:lnTo>
                  <a:pt x="286" y="581"/>
                </a:lnTo>
                <a:lnTo>
                  <a:pt x="305" y="563"/>
                </a:lnTo>
                <a:lnTo>
                  <a:pt x="323" y="536"/>
                </a:lnTo>
                <a:lnTo>
                  <a:pt x="341" y="509"/>
                </a:lnTo>
                <a:lnTo>
                  <a:pt x="359" y="490"/>
                </a:lnTo>
                <a:lnTo>
                  <a:pt x="386" y="472"/>
                </a:lnTo>
                <a:lnTo>
                  <a:pt x="405" y="454"/>
                </a:lnTo>
                <a:lnTo>
                  <a:pt x="432" y="436"/>
                </a:lnTo>
                <a:lnTo>
                  <a:pt x="450" y="409"/>
                </a:lnTo>
                <a:lnTo>
                  <a:pt x="468" y="390"/>
                </a:lnTo>
                <a:lnTo>
                  <a:pt x="495" y="372"/>
                </a:lnTo>
                <a:lnTo>
                  <a:pt x="514" y="354"/>
                </a:lnTo>
                <a:lnTo>
                  <a:pt x="541" y="327"/>
                </a:lnTo>
                <a:lnTo>
                  <a:pt x="568" y="309"/>
                </a:lnTo>
                <a:lnTo>
                  <a:pt x="577" y="290"/>
                </a:lnTo>
                <a:lnTo>
                  <a:pt x="605" y="272"/>
                </a:lnTo>
                <a:lnTo>
                  <a:pt x="632" y="254"/>
                </a:lnTo>
                <a:lnTo>
                  <a:pt x="659" y="236"/>
                </a:lnTo>
                <a:lnTo>
                  <a:pt x="686" y="218"/>
                </a:lnTo>
                <a:lnTo>
                  <a:pt x="705" y="200"/>
                </a:lnTo>
                <a:lnTo>
                  <a:pt x="732" y="190"/>
                </a:lnTo>
                <a:lnTo>
                  <a:pt x="759" y="163"/>
                </a:lnTo>
                <a:lnTo>
                  <a:pt x="786" y="154"/>
                </a:lnTo>
                <a:lnTo>
                  <a:pt x="805" y="136"/>
                </a:lnTo>
                <a:lnTo>
                  <a:pt x="832" y="127"/>
                </a:lnTo>
                <a:lnTo>
                  <a:pt x="859" y="118"/>
                </a:lnTo>
                <a:lnTo>
                  <a:pt x="886" y="109"/>
                </a:lnTo>
                <a:lnTo>
                  <a:pt x="905" y="100"/>
                </a:lnTo>
                <a:lnTo>
                  <a:pt x="932" y="90"/>
                </a:lnTo>
                <a:lnTo>
                  <a:pt x="959" y="81"/>
                </a:lnTo>
                <a:lnTo>
                  <a:pt x="986" y="63"/>
                </a:lnTo>
                <a:lnTo>
                  <a:pt x="1005" y="63"/>
                </a:lnTo>
                <a:lnTo>
                  <a:pt x="1032" y="54"/>
                </a:lnTo>
                <a:lnTo>
                  <a:pt x="1059" y="45"/>
                </a:lnTo>
                <a:lnTo>
                  <a:pt x="1086" y="36"/>
                </a:lnTo>
                <a:lnTo>
                  <a:pt x="1105" y="27"/>
                </a:lnTo>
                <a:lnTo>
                  <a:pt x="1132" y="18"/>
                </a:lnTo>
                <a:lnTo>
                  <a:pt x="1104" y="3"/>
                </a:lnTo>
                <a:lnTo>
                  <a:pt x="1123" y="0"/>
                </a:lnTo>
              </a:path>
            </a:pathLst>
          </a:custGeom>
          <a:pattFill prst="lgCheck">
            <a:fgClr>
              <a:srgbClr val="FF0033"/>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6" name="Freeform 8" descr="Light downward diagonal">
            <a:extLst>
              <a:ext uri="{FF2B5EF4-FFF2-40B4-BE49-F238E27FC236}">
                <a16:creationId xmlns:a16="http://schemas.microsoft.com/office/drawing/2014/main" id="{478D6D18-83C0-4B9D-BB73-2E2E2EC507DD}"/>
              </a:ext>
            </a:extLst>
          </p:cNvPr>
          <p:cNvSpPr>
            <a:spLocks/>
          </p:cNvSpPr>
          <p:nvPr/>
        </p:nvSpPr>
        <p:spPr bwMode="auto">
          <a:xfrm>
            <a:off x="1506538" y="2360613"/>
            <a:ext cx="1238250" cy="1984375"/>
          </a:xfrm>
          <a:custGeom>
            <a:avLst/>
            <a:gdLst>
              <a:gd name="T0" fmla="*/ 0 w 877"/>
              <a:gd name="T1" fmla="*/ 1919288 h 1250"/>
              <a:gd name="T2" fmla="*/ 9883 w 877"/>
              <a:gd name="T3" fmla="*/ 1833563 h 1250"/>
              <a:gd name="T4" fmla="*/ 21179 w 877"/>
              <a:gd name="T5" fmla="*/ 1746250 h 1250"/>
              <a:gd name="T6" fmla="*/ 21179 w 877"/>
              <a:gd name="T7" fmla="*/ 1660525 h 1250"/>
              <a:gd name="T8" fmla="*/ 9883 w 877"/>
              <a:gd name="T9" fmla="*/ 1587500 h 1250"/>
              <a:gd name="T10" fmla="*/ 21179 w 877"/>
              <a:gd name="T11" fmla="*/ 1501775 h 1250"/>
              <a:gd name="T12" fmla="*/ 21179 w 877"/>
              <a:gd name="T13" fmla="*/ 1428750 h 1250"/>
              <a:gd name="T14" fmla="*/ 21179 w 877"/>
              <a:gd name="T15" fmla="*/ 1343025 h 1250"/>
              <a:gd name="T16" fmla="*/ 32474 w 877"/>
              <a:gd name="T17" fmla="*/ 1255713 h 1250"/>
              <a:gd name="T18" fmla="*/ 32474 w 877"/>
              <a:gd name="T19" fmla="*/ 1169988 h 1250"/>
              <a:gd name="T20" fmla="*/ 32474 w 877"/>
              <a:gd name="T21" fmla="*/ 1096963 h 1250"/>
              <a:gd name="T22" fmla="*/ 32474 w 877"/>
              <a:gd name="T23" fmla="*/ 1011238 h 1250"/>
              <a:gd name="T24" fmla="*/ 32474 w 877"/>
              <a:gd name="T25" fmla="*/ 938213 h 1250"/>
              <a:gd name="T26" fmla="*/ 32474 w 877"/>
              <a:gd name="T27" fmla="*/ 852488 h 1250"/>
              <a:gd name="T28" fmla="*/ 43769 w 877"/>
              <a:gd name="T29" fmla="*/ 779463 h 1250"/>
              <a:gd name="T30" fmla="*/ 43769 w 877"/>
              <a:gd name="T31" fmla="*/ 693738 h 1250"/>
              <a:gd name="T32" fmla="*/ 43769 w 877"/>
              <a:gd name="T33" fmla="*/ 606425 h 1250"/>
              <a:gd name="T34" fmla="*/ 43769 w 877"/>
              <a:gd name="T35" fmla="*/ 520700 h 1250"/>
              <a:gd name="T36" fmla="*/ 55065 w 877"/>
              <a:gd name="T37" fmla="*/ 447675 h 1250"/>
              <a:gd name="T38" fmla="*/ 55065 w 877"/>
              <a:gd name="T39" fmla="*/ 361950 h 1250"/>
              <a:gd name="T40" fmla="*/ 55065 w 877"/>
              <a:gd name="T41" fmla="*/ 288925 h 1250"/>
              <a:gd name="T42" fmla="*/ 55065 w 877"/>
              <a:gd name="T43" fmla="*/ 203200 h 1250"/>
              <a:gd name="T44" fmla="*/ 66360 w 877"/>
              <a:gd name="T45" fmla="*/ 115888 h 1250"/>
              <a:gd name="T46" fmla="*/ 55065 w 877"/>
              <a:gd name="T47" fmla="*/ 30163 h 1250"/>
              <a:gd name="T48" fmla="*/ 87539 w 877"/>
              <a:gd name="T49" fmla="*/ 0 h 1250"/>
              <a:gd name="T50" fmla="*/ 131308 w 877"/>
              <a:gd name="T51" fmla="*/ 44450 h 1250"/>
              <a:gd name="T52" fmla="*/ 187785 w 877"/>
              <a:gd name="T53" fmla="*/ 130175 h 1250"/>
              <a:gd name="T54" fmla="*/ 208964 w 877"/>
              <a:gd name="T55" fmla="*/ 217488 h 1250"/>
              <a:gd name="T56" fmla="*/ 241438 w 877"/>
              <a:gd name="T57" fmla="*/ 303213 h 1250"/>
              <a:gd name="T58" fmla="*/ 286619 w 877"/>
              <a:gd name="T59" fmla="*/ 390525 h 1250"/>
              <a:gd name="T60" fmla="*/ 319093 w 877"/>
              <a:gd name="T61" fmla="*/ 476250 h 1250"/>
              <a:gd name="T62" fmla="*/ 362862 w 877"/>
              <a:gd name="T63" fmla="*/ 549275 h 1250"/>
              <a:gd name="T64" fmla="*/ 408044 w 877"/>
              <a:gd name="T65" fmla="*/ 620713 h 1250"/>
              <a:gd name="T66" fmla="*/ 451813 w 877"/>
              <a:gd name="T67" fmla="*/ 708025 h 1250"/>
              <a:gd name="T68" fmla="*/ 505466 w 877"/>
              <a:gd name="T69" fmla="*/ 793750 h 1250"/>
              <a:gd name="T70" fmla="*/ 540764 w 877"/>
              <a:gd name="T71" fmla="*/ 852488 h 1250"/>
              <a:gd name="T72" fmla="*/ 594416 w 877"/>
              <a:gd name="T73" fmla="*/ 938213 h 1250"/>
              <a:gd name="T74" fmla="*/ 617007 w 877"/>
              <a:gd name="T75" fmla="*/ 1011238 h 1250"/>
              <a:gd name="T76" fmla="*/ 650893 w 877"/>
              <a:gd name="T77" fmla="*/ 1096963 h 1250"/>
              <a:gd name="T78" fmla="*/ 683367 w 877"/>
              <a:gd name="T79" fmla="*/ 1169988 h 1250"/>
              <a:gd name="T80" fmla="*/ 738432 w 877"/>
              <a:gd name="T81" fmla="*/ 1241425 h 1250"/>
              <a:gd name="T82" fmla="*/ 772318 w 877"/>
              <a:gd name="T83" fmla="*/ 1314450 h 1250"/>
              <a:gd name="T84" fmla="*/ 837266 w 877"/>
              <a:gd name="T85" fmla="*/ 1371600 h 1250"/>
              <a:gd name="T86" fmla="*/ 892331 w 877"/>
              <a:gd name="T87" fmla="*/ 1428750 h 1250"/>
              <a:gd name="T88" fmla="*/ 947395 w 877"/>
              <a:gd name="T89" fmla="*/ 1501775 h 1250"/>
              <a:gd name="T90" fmla="*/ 991165 w 877"/>
              <a:gd name="T91" fmla="*/ 1587500 h 1250"/>
              <a:gd name="T92" fmla="*/ 1025051 w 877"/>
              <a:gd name="T93" fmla="*/ 1646238 h 1250"/>
              <a:gd name="T94" fmla="*/ 1080115 w 877"/>
              <a:gd name="T95" fmla="*/ 1731963 h 1250"/>
              <a:gd name="T96" fmla="*/ 1123885 w 877"/>
              <a:gd name="T97" fmla="*/ 1789113 h 1250"/>
              <a:gd name="T98" fmla="*/ 1157771 w 877"/>
              <a:gd name="T99" fmla="*/ 1862138 h 1250"/>
              <a:gd name="T100" fmla="*/ 1222719 w 877"/>
              <a:gd name="T101" fmla="*/ 1933575 h 1250"/>
              <a:gd name="T102" fmla="*/ 1211424 w 877"/>
              <a:gd name="T103" fmla="*/ 1962150 h 1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77" h="1250">
                <a:moveTo>
                  <a:pt x="10" y="1249"/>
                </a:moveTo>
                <a:lnTo>
                  <a:pt x="0" y="1209"/>
                </a:lnTo>
                <a:lnTo>
                  <a:pt x="0" y="1182"/>
                </a:lnTo>
                <a:lnTo>
                  <a:pt x="7" y="1155"/>
                </a:lnTo>
                <a:lnTo>
                  <a:pt x="7" y="1127"/>
                </a:lnTo>
                <a:lnTo>
                  <a:pt x="15" y="1100"/>
                </a:lnTo>
                <a:lnTo>
                  <a:pt x="15" y="1073"/>
                </a:lnTo>
                <a:lnTo>
                  <a:pt x="15" y="1046"/>
                </a:lnTo>
                <a:lnTo>
                  <a:pt x="15" y="1027"/>
                </a:lnTo>
                <a:lnTo>
                  <a:pt x="7" y="1000"/>
                </a:lnTo>
                <a:lnTo>
                  <a:pt x="7" y="973"/>
                </a:lnTo>
                <a:lnTo>
                  <a:pt x="15" y="946"/>
                </a:lnTo>
                <a:lnTo>
                  <a:pt x="15" y="927"/>
                </a:lnTo>
                <a:lnTo>
                  <a:pt x="15" y="900"/>
                </a:lnTo>
                <a:lnTo>
                  <a:pt x="15" y="873"/>
                </a:lnTo>
                <a:lnTo>
                  <a:pt x="15" y="846"/>
                </a:lnTo>
                <a:lnTo>
                  <a:pt x="23" y="818"/>
                </a:lnTo>
                <a:lnTo>
                  <a:pt x="23" y="791"/>
                </a:lnTo>
                <a:lnTo>
                  <a:pt x="23" y="764"/>
                </a:lnTo>
                <a:lnTo>
                  <a:pt x="23" y="737"/>
                </a:lnTo>
                <a:lnTo>
                  <a:pt x="23" y="718"/>
                </a:lnTo>
                <a:lnTo>
                  <a:pt x="23" y="691"/>
                </a:lnTo>
                <a:lnTo>
                  <a:pt x="23" y="664"/>
                </a:lnTo>
                <a:lnTo>
                  <a:pt x="23" y="637"/>
                </a:lnTo>
                <a:lnTo>
                  <a:pt x="23" y="618"/>
                </a:lnTo>
                <a:lnTo>
                  <a:pt x="23" y="591"/>
                </a:lnTo>
                <a:lnTo>
                  <a:pt x="23" y="564"/>
                </a:lnTo>
                <a:lnTo>
                  <a:pt x="23" y="537"/>
                </a:lnTo>
                <a:lnTo>
                  <a:pt x="31" y="518"/>
                </a:lnTo>
                <a:lnTo>
                  <a:pt x="31" y="491"/>
                </a:lnTo>
                <a:lnTo>
                  <a:pt x="31" y="464"/>
                </a:lnTo>
                <a:lnTo>
                  <a:pt x="31" y="437"/>
                </a:lnTo>
                <a:lnTo>
                  <a:pt x="31" y="409"/>
                </a:lnTo>
                <a:lnTo>
                  <a:pt x="31" y="382"/>
                </a:lnTo>
                <a:lnTo>
                  <a:pt x="31" y="355"/>
                </a:lnTo>
                <a:lnTo>
                  <a:pt x="31" y="328"/>
                </a:lnTo>
                <a:lnTo>
                  <a:pt x="39" y="309"/>
                </a:lnTo>
                <a:lnTo>
                  <a:pt x="39" y="282"/>
                </a:lnTo>
                <a:lnTo>
                  <a:pt x="39" y="255"/>
                </a:lnTo>
                <a:lnTo>
                  <a:pt x="39" y="228"/>
                </a:lnTo>
                <a:lnTo>
                  <a:pt x="39" y="209"/>
                </a:lnTo>
                <a:lnTo>
                  <a:pt x="39" y="182"/>
                </a:lnTo>
                <a:lnTo>
                  <a:pt x="39" y="155"/>
                </a:lnTo>
                <a:lnTo>
                  <a:pt x="39" y="128"/>
                </a:lnTo>
                <a:lnTo>
                  <a:pt x="47" y="100"/>
                </a:lnTo>
                <a:lnTo>
                  <a:pt x="47" y="73"/>
                </a:lnTo>
                <a:lnTo>
                  <a:pt x="39" y="46"/>
                </a:lnTo>
                <a:lnTo>
                  <a:pt x="39" y="19"/>
                </a:lnTo>
                <a:lnTo>
                  <a:pt x="39" y="0"/>
                </a:lnTo>
                <a:lnTo>
                  <a:pt x="62" y="0"/>
                </a:lnTo>
                <a:lnTo>
                  <a:pt x="70" y="19"/>
                </a:lnTo>
                <a:lnTo>
                  <a:pt x="93" y="28"/>
                </a:lnTo>
                <a:lnTo>
                  <a:pt x="117" y="55"/>
                </a:lnTo>
                <a:lnTo>
                  <a:pt x="133" y="82"/>
                </a:lnTo>
                <a:lnTo>
                  <a:pt x="140" y="110"/>
                </a:lnTo>
                <a:lnTo>
                  <a:pt x="148" y="137"/>
                </a:lnTo>
                <a:lnTo>
                  <a:pt x="164" y="164"/>
                </a:lnTo>
                <a:lnTo>
                  <a:pt x="171" y="191"/>
                </a:lnTo>
                <a:lnTo>
                  <a:pt x="187" y="219"/>
                </a:lnTo>
                <a:lnTo>
                  <a:pt x="203" y="246"/>
                </a:lnTo>
                <a:lnTo>
                  <a:pt x="211" y="273"/>
                </a:lnTo>
                <a:lnTo>
                  <a:pt x="226" y="300"/>
                </a:lnTo>
                <a:lnTo>
                  <a:pt x="242" y="319"/>
                </a:lnTo>
                <a:lnTo>
                  <a:pt x="257" y="346"/>
                </a:lnTo>
                <a:lnTo>
                  <a:pt x="273" y="373"/>
                </a:lnTo>
                <a:lnTo>
                  <a:pt x="289" y="391"/>
                </a:lnTo>
                <a:lnTo>
                  <a:pt x="304" y="419"/>
                </a:lnTo>
                <a:lnTo>
                  <a:pt x="320" y="446"/>
                </a:lnTo>
                <a:lnTo>
                  <a:pt x="343" y="473"/>
                </a:lnTo>
                <a:lnTo>
                  <a:pt x="358" y="500"/>
                </a:lnTo>
                <a:lnTo>
                  <a:pt x="375" y="518"/>
                </a:lnTo>
                <a:lnTo>
                  <a:pt x="383" y="537"/>
                </a:lnTo>
                <a:lnTo>
                  <a:pt x="406" y="564"/>
                </a:lnTo>
                <a:lnTo>
                  <a:pt x="421" y="591"/>
                </a:lnTo>
                <a:lnTo>
                  <a:pt x="437" y="618"/>
                </a:lnTo>
                <a:lnTo>
                  <a:pt x="437" y="637"/>
                </a:lnTo>
                <a:lnTo>
                  <a:pt x="453" y="664"/>
                </a:lnTo>
                <a:lnTo>
                  <a:pt x="461" y="691"/>
                </a:lnTo>
                <a:lnTo>
                  <a:pt x="468" y="718"/>
                </a:lnTo>
                <a:lnTo>
                  <a:pt x="484" y="737"/>
                </a:lnTo>
                <a:lnTo>
                  <a:pt x="499" y="764"/>
                </a:lnTo>
                <a:lnTo>
                  <a:pt x="523" y="782"/>
                </a:lnTo>
                <a:lnTo>
                  <a:pt x="539" y="800"/>
                </a:lnTo>
                <a:lnTo>
                  <a:pt x="547" y="828"/>
                </a:lnTo>
                <a:lnTo>
                  <a:pt x="570" y="846"/>
                </a:lnTo>
                <a:lnTo>
                  <a:pt x="593" y="864"/>
                </a:lnTo>
                <a:lnTo>
                  <a:pt x="616" y="891"/>
                </a:lnTo>
                <a:lnTo>
                  <a:pt x="632" y="900"/>
                </a:lnTo>
                <a:lnTo>
                  <a:pt x="656" y="927"/>
                </a:lnTo>
                <a:lnTo>
                  <a:pt x="671" y="946"/>
                </a:lnTo>
                <a:lnTo>
                  <a:pt x="687" y="973"/>
                </a:lnTo>
                <a:lnTo>
                  <a:pt x="702" y="1000"/>
                </a:lnTo>
                <a:lnTo>
                  <a:pt x="718" y="1009"/>
                </a:lnTo>
                <a:lnTo>
                  <a:pt x="726" y="1037"/>
                </a:lnTo>
                <a:lnTo>
                  <a:pt x="742" y="1064"/>
                </a:lnTo>
                <a:lnTo>
                  <a:pt x="765" y="1091"/>
                </a:lnTo>
                <a:lnTo>
                  <a:pt x="780" y="1118"/>
                </a:lnTo>
                <a:lnTo>
                  <a:pt x="796" y="1127"/>
                </a:lnTo>
                <a:lnTo>
                  <a:pt x="804" y="1146"/>
                </a:lnTo>
                <a:lnTo>
                  <a:pt x="820" y="1173"/>
                </a:lnTo>
                <a:lnTo>
                  <a:pt x="843" y="1191"/>
                </a:lnTo>
                <a:lnTo>
                  <a:pt x="866" y="1218"/>
                </a:lnTo>
                <a:lnTo>
                  <a:pt x="876" y="1249"/>
                </a:lnTo>
                <a:lnTo>
                  <a:pt x="858" y="1236"/>
                </a:lnTo>
              </a:path>
            </a:pathLst>
          </a:custGeom>
          <a:pattFill prst="ltDnDiag">
            <a:fgClr>
              <a:schemeClr val="tx2"/>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7" name="Freeform 9" descr="Light downward diagonal">
            <a:extLst>
              <a:ext uri="{FF2B5EF4-FFF2-40B4-BE49-F238E27FC236}">
                <a16:creationId xmlns:a16="http://schemas.microsoft.com/office/drawing/2014/main" id="{1B873299-150F-47B0-8506-25049AE36A17}"/>
              </a:ext>
            </a:extLst>
          </p:cNvPr>
          <p:cNvSpPr>
            <a:spLocks/>
          </p:cNvSpPr>
          <p:nvPr/>
        </p:nvSpPr>
        <p:spPr bwMode="auto">
          <a:xfrm>
            <a:off x="6316663" y="2360613"/>
            <a:ext cx="1236662" cy="1984375"/>
          </a:xfrm>
          <a:custGeom>
            <a:avLst/>
            <a:gdLst>
              <a:gd name="T0" fmla="*/ 0 w 877"/>
              <a:gd name="T1" fmla="*/ 1919288 h 1250"/>
              <a:gd name="T2" fmla="*/ 9871 w 877"/>
              <a:gd name="T3" fmla="*/ 1833563 h 1250"/>
              <a:gd name="T4" fmla="*/ 21152 w 877"/>
              <a:gd name="T5" fmla="*/ 1746250 h 1250"/>
              <a:gd name="T6" fmla="*/ 21152 w 877"/>
              <a:gd name="T7" fmla="*/ 1660525 h 1250"/>
              <a:gd name="T8" fmla="*/ 9871 w 877"/>
              <a:gd name="T9" fmla="*/ 1587500 h 1250"/>
              <a:gd name="T10" fmla="*/ 21152 w 877"/>
              <a:gd name="T11" fmla="*/ 1501775 h 1250"/>
              <a:gd name="T12" fmla="*/ 21152 w 877"/>
              <a:gd name="T13" fmla="*/ 1428750 h 1250"/>
              <a:gd name="T14" fmla="*/ 21152 w 877"/>
              <a:gd name="T15" fmla="*/ 1343025 h 1250"/>
              <a:gd name="T16" fmla="*/ 32432 w 877"/>
              <a:gd name="T17" fmla="*/ 1255713 h 1250"/>
              <a:gd name="T18" fmla="*/ 32432 w 877"/>
              <a:gd name="T19" fmla="*/ 1169988 h 1250"/>
              <a:gd name="T20" fmla="*/ 32432 w 877"/>
              <a:gd name="T21" fmla="*/ 1096963 h 1250"/>
              <a:gd name="T22" fmla="*/ 32432 w 877"/>
              <a:gd name="T23" fmla="*/ 1011238 h 1250"/>
              <a:gd name="T24" fmla="*/ 32432 w 877"/>
              <a:gd name="T25" fmla="*/ 938213 h 1250"/>
              <a:gd name="T26" fmla="*/ 32432 w 877"/>
              <a:gd name="T27" fmla="*/ 852488 h 1250"/>
              <a:gd name="T28" fmla="*/ 43713 w 877"/>
              <a:gd name="T29" fmla="*/ 779463 h 1250"/>
              <a:gd name="T30" fmla="*/ 43713 w 877"/>
              <a:gd name="T31" fmla="*/ 693738 h 1250"/>
              <a:gd name="T32" fmla="*/ 43713 w 877"/>
              <a:gd name="T33" fmla="*/ 606425 h 1250"/>
              <a:gd name="T34" fmla="*/ 43713 w 877"/>
              <a:gd name="T35" fmla="*/ 520700 h 1250"/>
              <a:gd name="T36" fmla="*/ 54994 w 877"/>
              <a:gd name="T37" fmla="*/ 447675 h 1250"/>
              <a:gd name="T38" fmla="*/ 54994 w 877"/>
              <a:gd name="T39" fmla="*/ 361950 h 1250"/>
              <a:gd name="T40" fmla="*/ 54994 w 877"/>
              <a:gd name="T41" fmla="*/ 288925 h 1250"/>
              <a:gd name="T42" fmla="*/ 54994 w 877"/>
              <a:gd name="T43" fmla="*/ 203200 h 1250"/>
              <a:gd name="T44" fmla="*/ 66275 w 877"/>
              <a:gd name="T45" fmla="*/ 115888 h 1250"/>
              <a:gd name="T46" fmla="*/ 54994 w 877"/>
              <a:gd name="T47" fmla="*/ 30163 h 1250"/>
              <a:gd name="T48" fmla="*/ 87427 w 877"/>
              <a:gd name="T49" fmla="*/ 0 h 1250"/>
              <a:gd name="T50" fmla="*/ 131140 w 877"/>
              <a:gd name="T51" fmla="*/ 44450 h 1250"/>
              <a:gd name="T52" fmla="*/ 187544 w 877"/>
              <a:gd name="T53" fmla="*/ 130175 h 1250"/>
              <a:gd name="T54" fmla="*/ 208696 w 877"/>
              <a:gd name="T55" fmla="*/ 217488 h 1250"/>
              <a:gd name="T56" fmla="*/ 241128 w 877"/>
              <a:gd name="T57" fmla="*/ 303213 h 1250"/>
              <a:gd name="T58" fmla="*/ 286251 w 877"/>
              <a:gd name="T59" fmla="*/ 390525 h 1250"/>
              <a:gd name="T60" fmla="*/ 318684 w 877"/>
              <a:gd name="T61" fmla="*/ 476250 h 1250"/>
              <a:gd name="T62" fmla="*/ 362397 w 877"/>
              <a:gd name="T63" fmla="*/ 549275 h 1250"/>
              <a:gd name="T64" fmla="*/ 407520 w 877"/>
              <a:gd name="T65" fmla="*/ 620713 h 1250"/>
              <a:gd name="T66" fmla="*/ 451234 w 877"/>
              <a:gd name="T67" fmla="*/ 708025 h 1250"/>
              <a:gd name="T68" fmla="*/ 504818 w 877"/>
              <a:gd name="T69" fmla="*/ 793750 h 1250"/>
              <a:gd name="T70" fmla="*/ 540070 w 877"/>
              <a:gd name="T71" fmla="*/ 852488 h 1250"/>
              <a:gd name="T72" fmla="*/ 593654 w 877"/>
              <a:gd name="T73" fmla="*/ 938213 h 1250"/>
              <a:gd name="T74" fmla="*/ 616216 w 877"/>
              <a:gd name="T75" fmla="*/ 1011238 h 1250"/>
              <a:gd name="T76" fmla="*/ 650058 w 877"/>
              <a:gd name="T77" fmla="*/ 1096963 h 1250"/>
              <a:gd name="T78" fmla="*/ 682491 w 877"/>
              <a:gd name="T79" fmla="*/ 1169988 h 1250"/>
              <a:gd name="T80" fmla="*/ 737485 w 877"/>
              <a:gd name="T81" fmla="*/ 1241425 h 1250"/>
              <a:gd name="T82" fmla="*/ 771327 w 877"/>
              <a:gd name="T83" fmla="*/ 1314450 h 1250"/>
              <a:gd name="T84" fmla="*/ 836192 w 877"/>
              <a:gd name="T85" fmla="*/ 1371600 h 1250"/>
              <a:gd name="T86" fmla="*/ 891186 w 877"/>
              <a:gd name="T87" fmla="*/ 1428750 h 1250"/>
              <a:gd name="T88" fmla="*/ 946180 w 877"/>
              <a:gd name="T89" fmla="*/ 1501775 h 1250"/>
              <a:gd name="T90" fmla="*/ 989894 w 877"/>
              <a:gd name="T91" fmla="*/ 1587500 h 1250"/>
              <a:gd name="T92" fmla="*/ 1023736 w 877"/>
              <a:gd name="T93" fmla="*/ 1646238 h 1250"/>
              <a:gd name="T94" fmla="*/ 1078730 w 877"/>
              <a:gd name="T95" fmla="*/ 1731963 h 1250"/>
              <a:gd name="T96" fmla="*/ 1122444 w 877"/>
              <a:gd name="T97" fmla="*/ 1789113 h 1250"/>
              <a:gd name="T98" fmla="*/ 1156286 w 877"/>
              <a:gd name="T99" fmla="*/ 1862138 h 1250"/>
              <a:gd name="T100" fmla="*/ 1221151 w 877"/>
              <a:gd name="T101" fmla="*/ 1933575 h 1250"/>
              <a:gd name="T102" fmla="*/ 1209870 w 877"/>
              <a:gd name="T103" fmla="*/ 1962150 h 12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77" h="1250">
                <a:moveTo>
                  <a:pt x="10" y="1249"/>
                </a:moveTo>
                <a:lnTo>
                  <a:pt x="0" y="1209"/>
                </a:lnTo>
                <a:lnTo>
                  <a:pt x="0" y="1182"/>
                </a:lnTo>
                <a:lnTo>
                  <a:pt x="7" y="1155"/>
                </a:lnTo>
                <a:lnTo>
                  <a:pt x="7" y="1127"/>
                </a:lnTo>
                <a:lnTo>
                  <a:pt x="15" y="1100"/>
                </a:lnTo>
                <a:lnTo>
                  <a:pt x="15" y="1073"/>
                </a:lnTo>
                <a:lnTo>
                  <a:pt x="15" y="1046"/>
                </a:lnTo>
                <a:lnTo>
                  <a:pt x="15" y="1027"/>
                </a:lnTo>
                <a:lnTo>
                  <a:pt x="7" y="1000"/>
                </a:lnTo>
                <a:lnTo>
                  <a:pt x="7" y="973"/>
                </a:lnTo>
                <a:lnTo>
                  <a:pt x="15" y="946"/>
                </a:lnTo>
                <a:lnTo>
                  <a:pt x="15" y="927"/>
                </a:lnTo>
                <a:lnTo>
                  <a:pt x="15" y="900"/>
                </a:lnTo>
                <a:lnTo>
                  <a:pt x="15" y="873"/>
                </a:lnTo>
                <a:lnTo>
                  <a:pt x="15" y="846"/>
                </a:lnTo>
                <a:lnTo>
                  <a:pt x="23" y="818"/>
                </a:lnTo>
                <a:lnTo>
                  <a:pt x="23" y="791"/>
                </a:lnTo>
                <a:lnTo>
                  <a:pt x="23" y="764"/>
                </a:lnTo>
                <a:lnTo>
                  <a:pt x="23" y="737"/>
                </a:lnTo>
                <a:lnTo>
                  <a:pt x="23" y="718"/>
                </a:lnTo>
                <a:lnTo>
                  <a:pt x="23" y="691"/>
                </a:lnTo>
                <a:lnTo>
                  <a:pt x="23" y="664"/>
                </a:lnTo>
                <a:lnTo>
                  <a:pt x="23" y="637"/>
                </a:lnTo>
                <a:lnTo>
                  <a:pt x="23" y="618"/>
                </a:lnTo>
                <a:lnTo>
                  <a:pt x="23" y="591"/>
                </a:lnTo>
                <a:lnTo>
                  <a:pt x="23" y="564"/>
                </a:lnTo>
                <a:lnTo>
                  <a:pt x="23" y="537"/>
                </a:lnTo>
                <a:lnTo>
                  <a:pt x="31" y="518"/>
                </a:lnTo>
                <a:lnTo>
                  <a:pt x="31" y="491"/>
                </a:lnTo>
                <a:lnTo>
                  <a:pt x="31" y="464"/>
                </a:lnTo>
                <a:lnTo>
                  <a:pt x="31" y="437"/>
                </a:lnTo>
                <a:lnTo>
                  <a:pt x="31" y="409"/>
                </a:lnTo>
                <a:lnTo>
                  <a:pt x="31" y="382"/>
                </a:lnTo>
                <a:lnTo>
                  <a:pt x="31" y="355"/>
                </a:lnTo>
                <a:lnTo>
                  <a:pt x="31" y="328"/>
                </a:lnTo>
                <a:lnTo>
                  <a:pt x="39" y="309"/>
                </a:lnTo>
                <a:lnTo>
                  <a:pt x="39" y="282"/>
                </a:lnTo>
                <a:lnTo>
                  <a:pt x="39" y="255"/>
                </a:lnTo>
                <a:lnTo>
                  <a:pt x="39" y="228"/>
                </a:lnTo>
                <a:lnTo>
                  <a:pt x="39" y="209"/>
                </a:lnTo>
                <a:lnTo>
                  <a:pt x="39" y="182"/>
                </a:lnTo>
                <a:lnTo>
                  <a:pt x="39" y="155"/>
                </a:lnTo>
                <a:lnTo>
                  <a:pt x="39" y="128"/>
                </a:lnTo>
                <a:lnTo>
                  <a:pt x="47" y="100"/>
                </a:lnTo>
                <a:lnTo>
                  <a:pt x="47" y="73"/>
                </a:lnTo>
                <a:lnTo>
                  <a:pt x="39" y="46"/>
                </a:lnTo>
                <a:lnTo>
                  <a:pt x="39" y="19"/>
                </a:lnTo>
                <a:lnTo>
                  <a:pt x="39" y="0"/>
                </a:lnTo>
                <a:lnTo>
                  <a:pt x="62" y="0"/>
                </a:lnTo>
                <a:lnTo>
                  <a:pt x="70" y="19"/>
                </a:lnTo>
                <a:lnTo>
                  <a:pt x="93" y="28"/>
                </a:lnTo>
                <a:lnTo>
                  <a:pt x="117" y="55"/>
                </a:lnTo>
                <a:lnTo>
                  <a:pt x="133" y="82"/>
                </a:lnTo>
                <a:lnTo>
                  <a:pt x="140" y="110"/>
                </a:lnTo>
                <a:lnTo>
                  <a:pt x="148" y="137"/>
                </a:lnTo>
                <a:lnTo>
                  <a:pt x="164" y="164"/>
                </a:lnTo>
                <a:lnTo>
                  <a:pt x="171" y="191"/>
                </a:lnTo>
                <a:lnTo>
                  <a:pt x="187" y="219"/>
                </a:lnTo>
                <a:lnTo>
                  <a:pt x="203" y="246"/>
                </a:lnTo>
                <a:lnTo>
                  <a:pt x="211" y="273"/>
                </a:lnTo>
                <a:lnTo>
                  <a:pt x="226" y="300"/>
                </a:lnTo>
                <a:lnTo>
                  <a:pt x="242" y="319"/>
                </a:lnTo>
                <a:lnTo>
                  <a:pt x="257" y="346"/>
                </a:lnTo>
                <a:lnTo>
                  <a:pt x="273" y="373"/>
                </a:lnTo>
                <a:lnTo>
                  <a:pt x="289" y="391"/>
                </a:lnTo>
                <a:lnTo>
                  <a:pt x="304" y="419"/>
                </a:lnTo>
                <a:lnTo>
                  <a:pt x="320" y="446"/>
                </a:lnTo>
                <a:lnTo>
                  <a:pt x="343" y="473"/>
                </a:lnTo>
                <a:lnTo>
                  <a:pt x="358" y="500"/>
                </a:lnTo>
                <a:lnTo>
                  <a:pt x="375" y="518"/>
                </a:lnTo>
                <a:lnTo>
                  <a:pt x="383" y="537"/>
                </a:lnTo>
                <a:lnTo>
                  <a:pt x="406" y="564"/>
                </a:lnTo>
                <a:lnTo>
                  <a:pt x="421" y="591"/>
                </a:lnTo>
                <a:lnTo>
                  <a:pt x="437" y="618"/>
                </a:lnTo>
                <a:lnTo>
                  <a:pt x="437" y="637"/>
                </a:lnTo>
                <a:lnTo>
                  <a:pt x="453" y="664"/>
                </a:lnTo>
                <a:lnTo>
                  <a:pt x="461" y="691"/>
                </a:lnTo>
                <a:lnTo>
                  <a:pt x="468" y="718"/>
                </a:lnTo>
                <a:lnTo>
                  <a:pt x="484" y="737"/>
                </a:lnTo>
                <a:lnTo>
                  <a:pt x="499" y="764"/>
                </a:lnTo>
                <a:lnTo>
                  <a:pt x="523" y="782"/>
                </a:lnTo>
                <a:lnTo>
                  <a:pt x="539" y="800"/>
                </a:lnTo>
                <a:lnTo>
                  <a:pt x="547" y="828"/>
                </a:lnTo>
                <a:lnTo>
                  <a:pt x="570" y="846"/>
                </a:lnTo>
                <a:lnTo>
                  <a:pt x="593" y="864"/>
                </a:lnTo>
                <a:lnTo>
                  <a:pt x="616" y="891"/>
                </a:lnTo>
                <a:lnTo>
                  <a:pt x="632" y="900"/>
                </a:lnTo>
                <a:lnTo>
                  <a:pt x="656" y="927"/>
                </a:lnTo>
                <a:lnTo>
                  <a:pt x="671" y="946"/>
                </a:lnTo>
                <a:lnTo>
                  <a:pt x="687" y="973"/>
                </a:lnTo>
                <a:lnTo>
                  <a:pt x="702" y="1000"/>
                </a:lnTo>
                <a:lnTo>
                  <a:pt x="718" y="1009"/>
                </a:lnTo>
                <a:lnTo>
                  <a:pt x="726" y="1037"/>
                </a:lnTo>
                <a:lnTo>
                  <a:pt x="742" y="1064"/>
                </a:lnTo>
                <a:lnTo>
                  <a:pt x="765" y="1091"/>
                </a:lnTo>
                <a:lnTo>
                  <a:pt x="780" y="1118"/>
                </a:lnTo>
                <a:lnTo>
                  <a:pt x="796" y="1127"/>
                </a:lnTo>
                <a:lnTo>
                  <a:pt x="804" y="1146"/>
                </a:lnTo>
                <a:lnTo>
                  <a:pt x="820" y="1173"/>
                </a:lnTo>
                <a:lnTo>
                  <a:pt x="843" y="1191"/>
                </a:lnTo>
                <a:lnTo>
                  <a:pt x="866" y="1218"/>
                </a:lnTo>
                <a:lnTo>
                  <a:pt x="876" y="1249"/>
                </a:lnTo>
                <a:lnTo>
                  <a:pt x="858" y="1236"/>
                </a:lnTo>
              </a:path>
            </a:pathLst>
          </a:custGeom>
          <a:pattFill prst="ltDnDiag">
            <a:fgClr>
              <a:schemeClr val="tx2"/>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8" name="Freeform 10" descr="Large checker board">
            <a:extLst>
              <a:ext uri="{FF2B5EF4-FFF2-40B4-BE49-F238E27FC236}">
                <a16:creationId xmlns:a16="http://schemas.microsoft.com/office/drawing/2014/main" id="{5F987F8E-6C15-4950-87D1-B4475031B509}"/>
              </a:ext>
            </a:extLst>
          </p:cNvPr>
          <p:cNvSpPr>
            <a:spLocks/>
          </p:cNvSpPr>
          <p:nvPr/>
        </p:nvSpPr>
        <p:spPr bwMode="auto">
          <a:xfrm>
            <a:off x="7848600" y="4343400"/>
            <a:ext cx="1295400" cy="1554163"/>
          </a:xfrm>
          <a:custGeom>
            <a:avLst/>
            <a:gdLst>
              <a:gd name="T0" fmla="*/ 4233 w 918"/>
              <a:gd name="T1" fmla="*/ 69850 h 979"/>
              <a:gd name="T2" fmla="*/ 4233 w 918"/>
              <a:gd name="T3" fmla="*/ 157163 h 979"/>
              <a:gd name="T4" fmla="*/ 15522 w 918"/>
              <a:gd name="T5" fmla="*/ 242888 h 979"/>
              <a:gd name="T6" fmla="*/ 15522 w 918"/>
              <a:gd name="T7" fmla="*/ 315913 h 979"/>
              <a:gd name="T8" fmla="*/ 15522 w 918"/>
              <a:gd name="T9" fmla="*/ 401638 h 979"/>
              <a:gd name="T10" fmla="*/ 15522 w 918"/>
              <a:gd name="T11" fmla="*/ 488950 h 979"/>
              <a:gd name="T12" fmla="*/ 4233 w 918"/>
              <a:gd name="T13" fmla="*/ 573088 h 979"/>
              <a:gd name="T14" fmla="*/ 4233 w 918"/>
              <a:gd name="T15" fmla="*/ 646113 h 979"/>
              <a:gd name="T16" fmla="*/ 4233 w 918"/>
              <a:gd name="T17" fmla="*/ 731838 h 979"/>
              <a:gd name="T18" fmla="*/ 4233 w 918"/>
              <a:gd name="T19" fmla="*/ 804863 h 979"/>
              <a:gd name="T20" fmla="*/ 15522 w 918"/>
              <a:gd name="T21" fmla="*/ 890588 h 979"/>
              <a:gd name="T22" fmla="*/ 15522 w 918"/>
              <a:gd name="T23" fmla="*/ 977900 h 979"/>
              <a:gd name="T24" fmla="*/ 15522 w 918"/>
              <a:gd name="T25" fmla="*/ 1062038 h 979"/>
              <a:gd name="T26" fmla="*/ 25400 w 918"/>
              <a:gd name="T27" fmla="*/ 1135063 h 979"/>
              <a:gd name="T28" fmla="*/ 25400 w 918"/>
              <a:gd name="T29" fmla="*/ 1220788 h 979"/>
              <a:gd name="T30" fmla="*/ 15522 w 918"/>
              <a:gd name="T31" fmla="*/ 1293813 h 979"/>
              <a:gd name="T32" fmla="*/ 15522 w 918"/>
              <a:gd name="T33" fmla="*/ 1379538 h 979"/>
              <a:gd name="T34" fmla="*/ 15522 w 918"/>
              <a:gd name="T35" fmla="*/ 1466850 h 979"/>
              <a:gd name="T36" fmla="*/ 15522 w 918"/>
              <a:gd name="T37" fmla="*/ 1552575 h 979"/>
              <a:gd name="T38" fmla="*/ 56444 w 918"/>
              <a:gd name="T39" fmla="*/ 1509713 h 979"/>
              <a:gd name="T40" fmla="*/ 87489 w 918"/>
              <a:gd name="T41" fmla="*/ 1436688 h 979"/>
              <a:gd name="T42" fmla="*/ 139700 w 918"/>
              <a:gd name="T43" fmla="*/ 1365250 h 979"/>
              <a:gd name="T44" fmla="*/ 180622 w 918"/>
              <a:gd name="T45" fmla="*/ 1277938 h 979"/>
              <a:gd name="T46" fmla="*/ 221544 w 918"/>
              <a:gd name="T47" fmla="*/ 1192213 h 979"/>
              <a:gd name="T48" fmla="*/ 254000 w 918"/>
              <a:gd name="T49" fmla="*/ 1119188 h 979"/>
              <a:gd name="T50" fmla="*/ 285044 w 918"/>
              <a:gd name="T51" fmla="*/ 1035050 h 979"/>
              <a:gd name="T52" fmla="*/ 316089 w 918"/>
              <a:gd name="T53" fmla="*/ 962025 h 979"/>
              <a:gd name="T54" fmla="*/ 348544 w 918"/>
              <a:gd name="T55" fmla="*/ 890588 h 979"/>
              <a:gd name="T56" fmla="*/ 389467 w 918"/>
              <a:gd name="T57" fmla="*/ 804863 h 979"/>
              <a:gd name="T58" fmla="*/ 440267 w 918"/>
              <a:gd name="T59" fmla="*/ 746125 h 979"/>
              <a:gd name="T60" fmla="*/ 492478 w 918"/>
              <a:gd name="T61" fmla="*/ 688975 h 979"/>
              <a:gd name="T62" fmla="*/ 534811 w 918"/>
              <a:gd name="T63" fmla="*/ 615950 h 979"/>
              <a:gd name="T64" fmla="*/ 587022 w 918"/>
              <a:gd name="T65" fmla="*/ 558800 h 979"/>
              <a:gd name="T66" fmla="*/ 649111 w 918"/>
              <a:gd name="T67" fmla="*/ 488950 h 979"/>
              <a:gd name="T68" fmla="*/ 691444 w 918"/>
              <a:gd name="T69" fmla="*/ 430213 h 979"/>
              <a:gd name="T70" fmla="*/ 752122 w 918"/>
              <a:gd name="T71" fmla="*/ 373063 h 979"/>
              <a:gd name="T72" fmla="*/ 805744 w 918"/>
              <a:gd name="T73" fmla="*/ 315913 h 979"/>
              <a:gd name="T74" fmla="*/ 866422 w 918"/>
              <a:gd name="T75" fmla="*/ 257175 h 979"/>
              <a:gd name="T76" fmla="*/ 920044 w 918"/>
              <a:gd name="T77" fmla="*/ 214313 h 979"/>
              <a:gd name="T78" fmla="*/ 980722 w 918"/>
              <a:gd name="T79" fmla="*/ 185738 h 979"/>
              <a:gd name="T80" fmla="*/ 1034344 w 918"/>
              <a:gd name="T81" fmla="*/ 157163 h 979"/>
              <a:gd name="T82" fmla="*/ 1095022 w 918"/>
              <a:gd name="T83" fmla="*/ 127000 h 979"/>
              <a:gd name="T84" fmla="*/ 1148644 w 918"/>
              <a:gd name="T85" fmla="*/ 98425 h 979"/>
              <a:gd name="T86" fmla="*/ 1209322 w 918"/>
              <a:gd name="T87" fmla="*/ 69850 h 979"/>
              <a:gd name="T88" fmla="*/ 1262944 w 918"/>
              <a:gd name="T89" fmla="*/ 41275 h 979"/>
              <a:gd name="T90" fmla="*/ 1261533 w 918"/>
              <a:gd name="T91" fmla="*/ 3175 h 9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18" h="979">
                <a:moveTo>
                  <a:pt x="0" y="2"/>
                </a:moveTo>
                <a:lnTo>
                  <a:pt x="3" y="44"/>
                </a:lnTo>
                <a:lnTo>
                  <a:pt x="3" y="71"/>
                </a:lnTo>
                <a:lnTo>
                  <a:pt x="3" y="99"/>
                </a:lnTo>
                <a:lnTo>
                  <a:pt x="11" y="126"/>
                </a:lnTo>
                <a:lnTo>
                  <a:pt x="11" y="153"/>
                </a:lnTo>
                <a:lnTo>
                  <a:pt x="11" y="180"/>
                </a:lnTo>
                <a:lnTo>
                  <a:pt x="11" y="199"/>
                </a:lnTo>
                <a:lnTo>
                  <a:pt x="11" y="226"/>
                </a:lnTo>
                <a:lnTo>
                  <a:pt x="11" y="253"/>
                </a:lnTo>
                <a:lnTo>
                  <a:pt x="11" y="280"/>
                </a:lnTo>
                <a:lnTo>
                  <a:pt x="11" y="308"/>
                </a:lnTo>
                <a:lnTo>
                  <a:pt x="11" y="334"/>
                </a:lnTo>
                <a:lnTo>
                  <a:pt x="3" y="361"/>
                </a:lnTo>
                <a:lnTo>
                  <a:pt x="11" y="388"/>
                </a:lnTo>
                <a:lnTo>
                  <a:pt x="3" y="407"/>
                </a:lnTo>
                <a:lnTo>
                  <a:pt x="3" y="434"/>
                </a:lnTo>
                <a:lnTo>
                  <a:pt x="3" y="461"/>
                </a:lnTo>
                <a:lnTo>
                  <a:pt x="3" y="488"/>
                </a:lnTo>
                <a:lnTo>
                  <a:pt x="3" y="507"/>
                </a:lnTo>
                <a:lnTo>
                  <a:pt x="11" y="534"/>
                </a:lnTo>
                <a:lnTo>
                  <a:pt x="11" y="561"/>
                </a:lnTo>
                <a:lnTo>
                  <a:pt x="11" y="588"/>
                </a:lnTo>
                <a:lnTo>
                  <a:pt x="11" y="616"/>
                </a:lnTo>
                <a:lnTo>
                  <a:pt x="18" y="643"/>
                </a:lnTo>
                <a:lnTo>
                  <a:pt x="11" y="669"/>
                </a:lnTo>
                <a:lnTo>
                  <a:pt x="18" y="696"/>
                </a:lnTo>
                <a:lnTo>
                  <a:pt x="18" y="715"/>
                </a:lnTo>
                <a:lnTo>
                  <a:pt x="18" y="742"/>
                </a:lnTo>
                <a:lnTo>
                  <a:pt x="18" y="769"/>
                </a:lnTo>
                <a:lnTo>
                  <a:pt x="18" y="796"/>
                </a:lnTo>
                <a:lnTo>
                  <a:pt x="11" y="815"/>
                </a:lnTo>
                <a:lnTo>
                  <a:pt x="11" y="842"/>
                </a:lnTo>
                <a:lnTo>
                  <a:pt x="11" y="869"/>
                </a:lnTo>
                <a:lnTo>
                  <a:pt x="11" y="896"/>
                </a:lnTo>
                <a:lnTo>
                  <a:pt x="11" y="924"/>
                </a:lnTo>
                <a:lnTo>
                  <a:pt x="18" y="951"/>
                </a:lnTo>
                <a:lnTo>
                  <a:pt x="11" y="978"/>
                </a:lnTo>
                <a:lnTo>
                  <a:pt x="33" y="978"/>
                </a:lnTo>
                <a:lnTo>
                  <a:pt x="40" y="951"/>
                </a:lnTo>
                <a:lnTo>
                  <a:pt x="55" y="924"/>
                </a:lnTo>
                <a:lnTo>
                  <a:pt x="62" y="905"/>
                </a:lnTo>
                <a:lnTo>
                  <a:pt x="84" y="887"/>
                </a:lnTo>
                <a:lnTo>
                  <a:pt x="99" y="860"/>
                </a:lnTo>
                <a:lnTo>
                  <a:pt x="114" y="833"/>
                </a:lnTo>
                <a:lnTo>
                  <a:pt x="128" y="805"/>
                </a:lnTo>
                <a:lnTo>
                  <a:pt x="143" y="778"/>
                </a:lnTo>
                <a:lnTo>
                  <a:pt x="157" y="751"/>
                </a:lnTo>
                <a:lnTo>
                  <a:pt x="173" y="733"/>
                </a:lnTo>
                <a:lnTo>
                  <a:pt x="180" y="705"/>
                </a:lnTo>
                <a:lnTo>
                  <a:pt x="187" y="678"/>
                </a:lnTo>
                <a:lnTo>
                  <a:pt x="202" y="652"/>
                </a:lnTo>
                <a:lnTo>
                  <a:pt x="217" y="625"/>
                </a:lnTo>
                <a:lnTo>
                  <a:pt x="224" y="606"/>
                </a:lnTo>
                <a:lnTo>
                  <a:pt x="231" y="579"/>
                </a:lnTo>
                <a:lnTo>
                  <a:pt x="247" y="561"/>
                </a:lnTo>
                <a:lnTo>
                  <a:pt x="261" y="534"/>
                </a:lnTo>
                <a:lnTo>
                  <a:pt x="276" y="507"/>
                </a:lnTo>
                <a:lnTo>
                  <a:pt x="290" y="488"/>
                </a:lnTo>
                <a:lnTo>
                  <a:pt x="312" y="470"/>
                </a:lnTo>
                <a:lnTo>
                  <a:pt x="328" y="452"/>
                </a:lnTo>
                <a:lnTo>
                  <a:pt x="349" y="434"/>
                </a:lnTo>
                <a:lnTo>
                  <a:pt x="364" y="407"/>
                </a:lnTo>
                <a:lnTo>
                  <a:pt x="379" y="388"/>
                </a:lnTo>
                <a:lnTo>
                  <a:pt x="400" y="370"/>
                </a:lnTo>
                <a:lnTo>
                  <a:pt x="416" y="352"/>
                </a:lnTo>
                <a:lnTo>
                  <a:pt x="438" y="326"/>
                </a:lnTo>
                <a:lnTo>
                  <a:pt x="460" y="308"/>
                </a:lnTo>
                <a:lnTo>
                  <a:pt x="467" y="289"/>
                </a:lnTo>
                <a:lnTo>
                  <a:pt x="490" y="271"/>
                </a:lnTo>
                <a:lnTo>
                  <a:pt x="511" y="253"/>
                </a:lnTo>
                <a:lnTo>
                  <a:pt x="533" y="235"/>
                </a:lnTo>
                <a:lnTo>
                  <a:pt x="555" y="217"/>
                </a:lnTo>
                <a:lnTo>
                  <a:pt x="571" y="199"/>
                </a:lnTo>
                <a:lnTo>
                  <a:pt x="592" y="189"/>
                </a:lnTo>
                <a:lnTo>
                  <a:pt x="614" y="162"/>
                </a:lnTo>
                <a:lnTo>
                  <a:pt x="636" y="153"/>
                </a:lnTo>
                <a:lnTo>
                  <a:pt x="652" y="135"/>
                </a:lnTo>
                <a:lnTo>
                  <a:pt x="673" y="126"/>
                </a:lnTo>
                <a:lnTo>
                  <a:pt x="695" y="117"/>
                </a:lnTo>
                <a:lnTo>
                  <a:pt x="717" y="108"/>
                </a:lnTo>
                <a:lnTo>
                  <a:pt x="733" y="99"/>
                </a:lnTo>
                <a:lnTo>
                  <a:pt x="754" y="89"/>
                </a:lnTo>
                <a:lnTo>
                  <a:pt x="776" y="80"/>
                </a:lnTo>
                <a:lnTo>
                  <a:pt x="798" y="62"/>
                </a:lnTo>
                <a:lnTo>
                  <a:pt x="814" y="62"/>
                </a:lnTo>
                <a:lnTo>
                  <a:pt x="835" y="53"/>
                </a:lnTo>
                <a:lnTo>
                  <a:pt x="857" y="44"/>
                </a:lnTo>
                <a:lnTo>
                  <a:pt x="879" y="35"/>
                </a:lnTo>
                <a:lnTo>
                  <a:pt x="895" y="26"/>
                </a:lnTo>
                <a:lnTo>
                  <a:pt x="917" y="17"/>
                </a:lnTo>
                <a:lnTo>
                  <a:pt x="894" y="2"/>
                </a:lnTo>
                <a:lnTo>
                  <a:pt x="909" y="0"/>
                </a:lnTo>
              </a:path>
            </a:pathLst>
          </a:custGeom>
          <a:pattFill prst="lgCheck">
            <a:fgClr>
              <a:srgbClr val="FF0033"/>
            </a:fgClr>
            <a:bgClr>
              <a:schemeClr val="bg1"/>
            </a:bgClr>
          </a:pattFill>
          <a:ln w="127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8139" name="Rectangle 11">
            <a:extLst>
              <a:ext uri="{FF2B5EF4-FFF2-40B4-BE49-F238E27FC236}">
                <a16:creationId xmlns:a16="http://schemas.microsoft.com/office/drawing/2014/main" id="{4FBA5565-B79C-42C8-8C65-C5D05F6DC587}"/>
              </a:ext>
            </a:extLst>
          </p:cNvPr>
          <p:cNvSpPr>
            <a:spLocks noChangeArrowheads="1"/>
          </p:cNvSpPr>
          <p:nvPr/>
        </p:nvSpPr>
        <p:spPr bwMode="auto">
          <a:xfrm rot="16200000">
            <a:off x="134144" y="3604419"/>
            <a:ext cx="960437"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solidFill>
                  <a:schemeClr val="tx2"/>
                </a:solidFill>
                <a:latin typeface="Times New Roman" charset="0"/>
                <a:ea typeface="ＭＳ Ｐゴシック" charset="0"/>
              </a:rPr>
              <a:t>FLOW</a:t>
            </a:r>
          </a:p>
        </p:txBody>
      </p:sp>
      <p:sp>
        <p:nvSpPr>
          <p:cNvPr id="48140" name="Rectangle 12">
            <a:extLst>
              <a:ext uri="{FF2B5EF4-FFF2-40B4-BE49-F238E27FC236}">
                <a16:creationId xmlns:a16="http://schemas.microsoft.com/office/drawing/2014/main" id="{B78A6CF6-6D00-4085-9995-BD24E8DF8513}"/>
              </a:ext>
            </a:extLst>
          </p:cNvPr>
          <p:cNvSpPr>
            <a:spLocks noChangeArrowheads="1"/>
          </p:cNvSpPr>
          <p:nvPr/>
        </p:nvSpPr>
        <p:spPr bwMode="auto">
          <a:xfrm rot="16200000">
            <a:off x="-174625" y="1262063"/>
            <a:ext cx="1514475"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solidFill>
                  <a:schemeClr val="tx2"/>
                </a:solidFill>
                <a:latin typeface="Times New Roman" charset="0"/>
                <a:ea typeface="ＭＳ Ｐゴシック" charset="0"/>
              </a:rPr>
              <a:t>PRESSURE</a:t>
            </a:r>
          </a:p>
        </p:txBody>
      </p:sp>
      <p:sp>
        <p:nvSpPr>
          <p:cNvPr id="48141" name="Rectangle 13">
            <a:extLst>
              <a:ext uri="{FF2B5EF4-FFF2-40B4-BE49-F238E27FC236}">
                <a16:creationId xmlns:a16="http://schemas.microsoft.com/office/drawing/2014/main" id="{20EA4398-8F8F-4537-9551-0C09D1B740A1}"/>
              </a:ext>
            </a:extLst>
          </p:cNvPr>
          <p:cNvSpPr>
            <a:spLocks noChangeArrowheads="1"/>
          </p:cNvSpPr>
          <p:nvPr/>
        </p:nvSpPr>
        <p:spPr bwMode="auto">
          <a:xfrm>
            <a:off x="1577975" y="3687763"/>
            <a:ext cx="677863"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latin typeface="Times New Roman" charset="0"/>
                <a:ea typeface="ＭＳ Ｐゴシック" charset="0"/>
              </a:rPr>
              <a:t>INSP</a:t>
            </a:r>
          </a:p>
        </p:txBody>
      </p:sp>
      <p:sp>
        <p:nvSpPr>
          <p:cNvPr id="48142" name="Rectangle 14">
            <a:extLst>
              <a:ext uri="{FF2B5EF4-FFF2-40B4-BE49-F238E27FC236}">
                <a16:creationId xmlns:a16="http://schemas.microsoft.com/office/drawing/2014/main" id="{DC43680E-2DF0-4C74-810A-6EA73BAFA8E8}"/>
              </a:ext>
            </a:extLst>
          </p:cNvPr>
          <p:cNvSpPr>
            <a:spLocks noChangeArrowheads="1"/>
          </p:cNvSpPr>
          <p:nvPr/>
        </p:nvSpPr>
        <p:spPr bwMode="auto">
          <a:xfrm>
            <a:off x="6386513" y="3687763"/>
            <a:ext cx="679450"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latin typeface="Times New Roman" charset="0"/>
                <a:ea typeface="ＭＳ Ｐゴシック" charset="0"/>
              </a:rPr>
              <a:t>INSP</a:t>
            </a:r>
          </a:p>
        </p:txBody>
      </p:sp>
      <p:sp>
        <p:nvSpPr>
          <p:cNvPr id="48143" name="Rectangle 15">
            <a:extLst>
              <a:ext uri="{FF2B5EF4-FFF2-40B4-BE49-F238E27FC236}">
                <a16:creationId xmlns:a16="http://schemas.microsoft.com/office/drawing/2014/main" id="{F394DF3E-C19B-4759-8947-7E1C240C50B5}"/>
              </a:ext>
            </a:extLst>
          </p:cNvPr>
          <p:cNvSpPr>
            <a:spLocks noChangeArrowheads="1"/>
          </p:cNvSpPr>
          <p:nvPr/>
        </p:nvSpPr>
        <p:spPr bwMode="auto">
          <a:xfrm>
            <a:off x="3067050" y="4525963"/>
            <a:ext cx="615950"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latin typeface="Times New Roman" charset="0"/>
                <a:ea typeface="ＭＳ Ｐゴシック" charset="0"/>
              </a:rPr>
              <a:t>EXP</a:t>
            </a:r>
          </a:p>
        </p:txBody>
      </p:sp>
      <p:sp>
        <p:nvSpPr>
          <p:cNvPr id="48144" name="Rectangle 16">
            <a:extLst>
              <a:ext uri="{FF2B5EF4-FFF2-40B4-BE49-F238E27FC236}">
                <a16:creationId xmlns:a16="http://schemas.microsoft.com/office/drawing/2014/main" id="{CC0A3019-357C-43D7-9C8C-E5DAE32F934D}"/>
              </a:ext>
            </a:extLst>
          </p:cNvPr>
          <p:cNvSpPr>
            <a:spLocks noChangeArrowheads="1"/>
          </p:cNvSpPr>
          <p:nvPr/>
        </p:nvSpPr>
        <p:spPr bwMode="auto">
          <a:xfrm>
            <a:off x="7877175" y="4525963"/>
            <a:ext cx="614363"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000" b="1">
                <a:latin typeface="Times New Roman" charset="0"/>
                <a:ea typeface="ＭＳ Ｐゴシック" charset="0"/>
              </a:rPr>
              <a:t>EXP</a:t>
            </a:r>
          </a:p>
        </p:txBody>
      </p:sp>
      <p:sp>
        <p:nvSpPr>
          <p:cNvPr id="48145" name="Rectangle 17">
            <a:extLst>
              <a:ext uri="{FF2B5EF4-FFF2-40B4-BE49-F238E27FC236}">
                <a16:creationId xmlns:a16="http://schemas.microsoft.com/office/drawing/2014/main" id="{CC001A77-E02C-4A6D-8881-C1066E4AB848}"/>
              </a:ext>
            </a:extLst>
          </p:cNvPr>
          <p:cNvSpPr>
            <a:spLocks noChangeArrowheads="1"/>
          </p:cNvSpPr>
          <p:nvPr/>
        </p:nvSpPr>
        <p:spPr bwMode="auto">
          <a:xfrm>
            <a:off x="1374775" y="136525"/>
            <a:ext cx="37861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AU" sz="2400" b="1">
                <a:solidFill>
                  <a:srgbClr val="88FFF4"/>
                </a:solidFill>
                <a:latin typeface="Times New Roman" charset="0"/>
                <a:ea typeface="ＭＳ Ｐゴシック" charset="0"/>
              </a:rPr>
              <a:t>BILEVEL VENTILATION</a:t>
            </a:r>
          </a:p>
        </p:txBody>
      </p:sp>
      <p:sp>
        <p:nvSpPr>
          <p:cNvPr id="48146" name="Line 18">
            <a:extLst>
              <a:ext uri="{FF2B5EF4-FFF2-40B4-BE49-F238E27FC236}">
                <a16:creationId xmlns:a16="http://schemas.microsoft.com/office/drawing/2014/main" id="{96FDF398-7779-463C-B156-CBEE489D4323}"/>
              </a:ext>
            </a:extLst>
          </p:cNvPr>
          <p:cNvSpPr>
            <a:spLocks noChangeShapeType="1"/>
          </p:cNvSpPr>
          <p:nvPr/>
        </p:nvSpPr>
        <p:spPr bwMode="auto">
          <a:xfrm>
            <a:off x="2743200" y="4343400"/>
            <a:ext cx="271463"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47" name="Line 19">
            <a:extLst>
              <a:ext uri="{FF2B5EF4-FFF2-40B4-BE49-F238E27FC236}">
                <a16:creationId xmlns:a16="http://schemas.microsoft.com/office/drawing/2014/main" id="{A916EC33-8B08-49EA-8138-B0AA331FB54D}"/>
              </a:ext>
            </a:extLst>
          </p:cNvPr>
          <p:cNvSpPr>
            <a:spLocks noChangeShapeType="1"/>
          </p:cNvSpPr>
          <p:nvPr/>
        </p:nvSpPr>
        <p:spPr bwMode="auto">
          <a:xfrm>
            <a:off x="7551738" y="4343400"/>
            <a:ext cx="271462"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48" name="Line 20">
            <a:extLst>
              <a:ext uri="{FF2B5EF4-FFF2-40B4-BE49-F238E27FC236}">
                <a16:creationId xmlns:a16="http://schemas.microsoft.com/office/drawing/2014/main" id="{24CE1FD4-0479-4274-AA3F-798C3545E036}"/>
              </a:ext>
            </a:extLst>
          </p:cNvPr>
          <p:cNvSpPr>
            <a:spLocks noChangeShapeType="1"/>
          </p:cNvSpPr>
          <p:nvPr/>
        </p:nvSpPr>
        <p:spPr bwMode="auto">
          <a:xfrm flipV="1">
            <a:off x="744538" y="1905000"/>
            <a:ext cx="2032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49" name="Line 21">
            <a:extLst>
              <a:ext uri="{FF2B5EF4-FFF2-40B4-BE49-F238E27FC236}">
                <a16:creationId xmlns:a16="http://schemas.microsoft.com/office/drawing/2014/main" id="{E1DBB679-40F1-4466-AD23-2409AB9D7408}"/>
              </a:ext>
            </a:extLst>
          </p:cNvPr>
          <p:cNvSpPr>
            <a:spLocks noChangeShapeType="1"/>
          </p:cNvSpPr>
          <p:nvPr/>
        </p:nvSpPr>
        <p:spPr bwMode="auto">
          <a:xfrm>
            <a:off x="744538" y="1600200"/>
            <a:ext cx="2032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0" name="Line 22">
            <a:extLst>
              <a:ext uri="{FF2B5EF4-FFF2-40B4-BE49-F238E27FC236}">
                <a16:creationId xmlns:a16="http://schemas.microsoft.com/office/drawing/2014/main" id="{32F92EAD-ECE5-40FD-B378-FD4C68E4B58F}"/>
              </a:ext>
            </a:extLst>
          </p:cNvPr>
          <p:cNvSpPr>
            <a:spLocks noChangeShapeType="1"/>
          </p:cNvSpPr>
          <p:nvPr/>
        </p:nvSpPr>
        <p:spPr bwMode="auto">
          <a:xfrm>
            <a:off x="744538" y="990600"/>
            <a:ext cx="2032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1" name="Line 23">
            <a:extLst>
              <a:ext uri="{FF2B5EF4-FFF2-40B4-BE49-F238E27FC236}">
                <a16:creationId xmlns:a16="http://schemas.microsoft.com/office/drawing/2014/main" id="{61D91AF1-D8F0-4970-AB1C-DA3CB524D568}"/>
              </a:ext>
            </a:extLst>
          </p:cNvPr>
          <p:cNvSpPr>
            <a:spLocks noChangeShapeType="1"/>
          </p:cNvSpPr>
          <p:nvPr/>
        </p:nvSpPr>
        <p:spPr bwMode="auto">
          <a:xfrm>
            <a:off x="744538" y="1295400"/>
            <a:ext cx="2032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2" name="Line 24">
            <a:extLst>
              <a:ext uri="{FF2B5EF4-FFF2-40B4-BE49-F238E27FC236}">
                <a16:creationId xmlns:a16="http://schemas.microsoft.com/office/drawing/2014/main" id="{97E6862D-B1FC-4789-B86D-99138A3A36D8}"/>
              </a:ext>
            </a:extLst>
          </p:cNvPr>
          <p:cNvSpPr>
            <a:spLocks noChangeShapeType="1"/>
          </p:cNvSpPr>
          <p:nvPr/>
        </p:nvSpPr>
        <p:spPr bwMode="auto">
          <a:xfrm flipV="1">
            <a:off x="744538" y="685800"/>
            <a:ext cx="2032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8153" name="Text Box 25">
            <a:extLst>
              <a:ext uri="{FF2B5EF4-FFF2-40B4-BE49-F238E27FC236}">
                <a16:creationId xmlns:a16="http://schemas.microsoft.com/office/drawing/2014/main" id="{B0C36B3F-BEF8-4035-9BEC-04554C4CFE5E}"/>
              </a:ext>
            </a:extLst>
          </p:cNvPr>
          <p:cNvSpPr txBox="1">
            <a:spLocks noChangeArrowheads="1"/>
          </p:cNvSpPr>
          <p:nvPr/>
        </p:nvSpPr>
        <p:spPr bwMode="auto">
          <a:xfrm>
            <a:off x="866775" y="1638300"/>
            <a:ext cx="2651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rgbClr val="88FFF4"/>
                </a:solidFill>
                <a:latin typeface="Times New Roman" charset="0"/>
                <a:ea typeface="ＭＳ Ｐゴシック" charset="0"/>
              </a:rPr>
              <a:t>5</a:t>
            </a:r>
          </a:p>
        </p:txBody>
      </p:sp>
      <p:sp>
        <p:nvSpPr>
          <p:cNvPr id="48154" name="Text Box 26">
            <a:extLst>
              <a:ext uri="{FF2B5EF4-FFF2-40B4-BE49-F238E27FC236}">
                <a16:creationId xmlns:a16="http://schemas.microsoft.com/office/drawing/2014/main" id="{4EAD8547-6534-46A3-A235-479499DF9E18}"/>
              </a:ext>
            </a:extLst>
          </p:cNvPr>
          <p:cNvSpPr txBox="1">
            <a:spLocks noChangeArrowheads="1"/>
          </p:cNvSpPr>
          <p:nvPr/>
        </p:nvSpPr>
        <p:spPr bwMode="auto">
          <a:xfrm>
            <a:off x="866775" y="1333500"/>
            <a:ext cx="3667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rgbClr val="88FFF4"/>
                </a:solidFill>
                <a:latin typeface="Times New Roman" charset="0"/>
                <a:ea typeface="ＭＳ Ｐゴシック" charset="0"/>
              </a:rPr>
              <a:t>10</a:t>
            </a:r>
          </a:p>
        </p:txBody>
      </p:sp>
      <p:sp>
        <p:nvSpPr>
          <p:cNvPr id="48155" name="Text Box 27">
            <a:extLst>
              <a:ext uri="{FF2B5EF4-FFF2-40B4-BE49-F238E27FC236}">
                <a16:creationId xmlns:a16="http://schemas.microsoft.com/office/drawing/2014/main" id="{41E4F00A-B19C-4674-A0FB-10F8BD58ACE8}"/>
              </a:ext>
            </a:extLst>
          </p:cNvPr>
          <p:cNvSpPr txBox="1">
            <a:spLocks noChangeArrowheads="1"/>
          </p:cNvSpPr>
          <p:nvPr/>
        </p:nvSpPr>
        <p:spPr bwMode="auto">
          <a:xfrm>
            <a:off x="866775" y="1028700"/>
            <a:ext cx="3667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rgbClr val="88FFF4"/>
                </a:solidFill>
                <a:latin typeface="Times New Roman" charset="0"/>
                <a:ea typeface="ＭＳ Ｐゴシック" charset="0"/>
              </a:rPr>
              <a:t>15</a:t>
            </a:r>
          </a:p>
        </p:txBody>
      </p:sp>
      <p:sp>
        <p:nvSpPr>
          <p:cNvPr id="48156" name="Text Box 28">
            <a:extLst>
              <a:ext uri="{FF2B5EF4-FFF2-40B4-BE49-F238E27FC236}">
                <a16:creationId xmlns:a16="http://schemas.microsoft.com/office/drawing/2014/main" id="{1316ABF1-20D3-47F8-BB9E-E571250C6F02}"/>
              </a:ext>
            </a:extLst>
          </p:cNvPr>
          <p:cNvSpPr txBox="1">
            <a:spLocks noChangeArrowheads="1"/>
          </p:cNvSpPr>
          <p:nvPr/>
        </p:nvSpPr>
        <p:spPr bwMode="auto">
          <a:xfrm>
            <a:off x="866775" y="723900"/>
            <a:ext cx="3667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rgbClr val="88FFF4"/>
                </a:solidFill>
                <a:latin typeface="Times New Roman" charset="0"/>
                <a:ea typeface="ＭＳ Ｐゴシック" charset="0"/>
              </a:rPr>
              <a:t>20</a:t>
            </a:r>
          </a:p>
        </p:txBody>
      </p:sp>
      <p:sp>
        <p:nvSpPr>
          <p:cNvPr id="48157" name="Text Box 29">
            <a:extLst>
              <a:ext uri="{FF2B5EF4-FFF2-40B4-BE49-F238E27FC236}">
                <a16:creationId xmlns:a16="http://schemas.microsoft.com/office/drawing/2014/main" id="{329B26CE-B8A5-470F-9AAE-46AC6A456792}"/>
              </a:ext>
            </a:extLst>
          </p:cNvPr>
          <p:cNvSpPr txBox="1">
            <a:spLocks noChangeArrowheads="1"/>
          </p:cNvSpPr>
          <p:nvPr/>
        </p:nvSpPr>
        <p:spPr bwMode="auto">
          <a:xfrm>
            <a:off x="866775" y="419100"/>
            <a:ext cx="36671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AU">
                <a:solidFill>
                  <a:srgbClr val="88FFF4"/>
                </a:solidFill>
                <a:latin typeface="Times New Roman" charset="0"/>
                <a:ea typeface="ＭＳ Ｐゴシック" charset="0"/>
              </a:rPr>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8134"/>
                                        </p:tgtEl>
                                        <p:attrNameLst>
                                          <p:attrName>style.visibility</p:attrName>
                                        </p:attrNameLst>
                                      </p:cBhvr>
                                      <p:to>
                                        <p:strVal val="visible"/>
                                      </p:to>
                                    </p:set>
                                    <p:animEffect transition="in" filter="wipe(left)">
                                      <p:cBhvr>
                                        <p:cTn id="7" dur="500"/>
                                        <p:tgtEl>
                                          <p:spTgt spid="48134"/>
                                        </p:tgtEl>
                                      </p:cBhvr>
                                    </p:animEffect>
                                  </p:childTnLst>
                                </p:cTn>
                              </p:par>
                            </p:childTnLst>
                          </p:cTn>
                        </p:par>
                        <p:par>
                          <p:cTn id="8" fill="hold" nodeType="afterGroup">
                            <p:stCondLst>
                              <p:cond delay="1500"/>
                            </p:stCondLst>
                            <p:childTnLst>
                              <p:par>
                                <p:cTn id="9" presetID="22" presetClass="entr" presetSubtype="8" fill="hold" nodeType="afterEffect">
                                  <p:stCondLst>
                                    <p:cond delay="0"/>
                                  </p:stCondLst>
                                  <p:childTnLst>
                                    <p:set>
                                      <p:cBhvr>
                                        <p:cTn id="10" dur="1" fill="hold">
                                          <p:stCondLst>
                                            <p:cond delay="0"/>
                                          </p:stCondLst>
                                        </p:cTn>
                                        <p:tgtEl>
                                          <p:spTgt spid="48133"/>
                                        </p:tgtEl>
                                        <p:attrNameLst>
                                          <p:attrName>style.visibility</p:attrName>
                                        </p:attrNameLst>
                                      </p:cBhvr>
                                      <p:to>
                                        <p:strVal val="visible"/>
                                      </p:to>
                                    </p:set>
                                    <p:animEffect transition="in" filter="wipe(left)">
                                      <p:cBhvr>
                                        <p:cTn id="11" dur="500"/>
                                        <p:tgtEl>
                                          <p:spTgt spid="48133"/>
                                        </p:tgtEl>
                                      </p:cBhvr>
                                    </p:animEffec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499"/>
                                          </p:stCondLst>
                                        </p:cTn>
                                        <p:tgtEl>
                                          <p:spTgt spid="48136"/>
                                        </p:tgtEl>
                                        <p:attrNameLst>
                                          <p:attrName>style.visibility</p:attrName>
                                        </p:attrNameLst>
                                      </p:cBhvr>
                                      <p:to>
                                        <p:strVal val="visible"/>
                                      </p:to>
                                    </p:se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499"/>
                                          </p:stCondLst>
                                        </p:cTn>
                                        <p:tgtEl>
                                          <p:spTgt spid="48141"/>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ntr" presetSubtype="0" fill="hold" nodeType="afterEffect">
                                  <p:stCondLst>
                                    <p:cond delay="0"/>
                                  </p:stCondLst>
                                  <p:childTnLst>
                                    <p:set>
                                      <p:cBhvr>
                                        <p:cTn id="20" dur="1" fill="hold">
                                          <p:stCondLst>
                                            <p:cond delay="499"/>
                                          </p:stCondLst>
                                        </p:cTn>
                                        <p:tgtEl>
                                          <p:spTgt spid="48135"/>
                                        </p:tgtEl>
                                        <p:attrNameLst>
                                          <p:attrName>style.visibility</p:attrName>
                                        </p:attrNameLst>
                                      </p:cBhvr>
                                      <p:to>
                                        <p:strVal val="visible"/>
                                      </p:to>
                                    </p:set>
                                  </p:childTnLst>
                                </p:cTn>
                              </p:par>
                            </p:childTnLst>
                          </p:cTn>
                        </p:par>
                        <p:par>
                          <p:cTn id="21" fill="hold" nodeType="afterGroup">
                            <p:stCondLst>
                              <p:cond delay="3500"/>
                            </p:stCondLst>
                            <p:childTnLst>
                              <p:par>
                                <p:cTn id="22" presetID="1" presetClass="entr" presetSubtype="0" fill="hold" grpId="0" nodeType="afterEffect">
                                  <p:stCondLst>
                                    <p:cond delay="0"/>
                                  </p:stCondLst>
                                  <p:childTnLst>
                                    <p:set>
                                      <p:cBhvr>
                                        <p:cTn id="23" dur="1" fill="hold">
                                          <p:stCondLst>
                                            <p:cond delay="499"/>
                                          </p:stCondLst>
                                        </p:cTn>
                                        <p:tgtEl>
                                          <p:spTgt spid="48143"/>
                                        </p:tgtEl>
                                        <p:attrNameLst>
                                          <p:attrName>style.visibility</p:attrName>
                                        </p:attrNameLst>
                                      </p:cBhvr>
                                      <p:to>
                                        <p:strVal val="visible"/>
                                      </p:to>
                                    </p:set>
                                  </p:childTnLst>
                                </p:cTn>
                              </p:par>
                            </p:childTnLst>
                          </p:cTn>
                        </p:par>
                        <p:par>
                          <p:cTn id="24" fill="hold" nodeType="afterGroup">
                            <p:stCondLst>
                              <p:cond delay="4000"/>
                            </p:stCondLst>
                            <p:childTnLst>
                              <p:par>
                                <p:cTn id="25" presetID="1" presetClass="entr" presetSubtype="0" fill="hold" nodeType="afterEffect">
                                  <p:stCondLst>
                                    <p:cond delay="0"/>
                                  </p:stCondLst>
                                  <p:childTnLst>
                                    <p:set>
                                      <p:cBhvr>
                                        <p:cTn id="26" dur="1" fill="hold">
                                          <p:stCondLst>
                                            <p:cond delay="499"/>
                                          </p:stCondLst>
                                        </p:cTn>
                                        <p:tgtEl>
                                          <p:spTgt spid="48137"/>
                                        </p:tgtEl>
                                        <p:attrNameLst>
                                          <p:attrName>style.visibility</p:attrName>
                                        </p:attrNameLst>
                                      </p:cBhvr>
                                      <p:to>
                                        <p:strVal val="visible"/>
                                      </p:to>
                                    </p:set>
                                  </p:childTnLst>
                                </p:cTn>
                              </p:par>
                            </p:childTnLst>
                          </p:cTn>
                        </p:par>
                        <p:par>
                          <p:cTn id="27" fill="hold" nodeType="afterGroup">
                            <p:stCondLst>
                              <p:cond delay="4500"/>
                            </p:stCondLst>
                            <p:childTnLst>
                              <p:par>
                                <p:cTn id="28" presetID="1" presetClass="entr" presetSubtype="0" fill="hold" grpId="0" nodeType="afterEffect">
                                  <p:stCondLst>
                                    <p:cond delay="0"/>
                                  </p:stCondLst>
                                  <p:childTnLst>
                                    <p:set>
                                      <p:cBhvr>
                                        <p:cTn id="29" dur="1" fill="hold">
                                          <p:stCondLst>
                                            <p:cond delay="499"/>
                                          </p:stCondLst>
                                        </p:cTn>
                                        <p:tgtEl>
                                          <p:spTgt spid="48142"/>
                                        </p:tgtEl>
                                        <p:attrNameLst>
                                          <p:attrName>style.visibility</p:attrName>
                                        </p:attrNameLst>
                                      </p:cBhvr>
                                      <p:to>
                                        <p:strVal val="visible"/>
                                      </p:to>
                                    </p:set>
                                  </p:childTnLst>
                                </p:cTn>
                              </p:par>
                            </p:childTnLst>
                          </p:cTn>
                        </p:par>
                        <p:par>
                          <p:cTn id="30" fill="hold" nodeType="afterGroup">
                            <p:stCondLst>
                              <p:cond delay="5000"/>
                            </p:stCondLst>
                            <p:childTnLst>
                              <p:par>
                                <p:cTn id="31" presetID="1" presetClass="entr" presetSubtype="0" fill="hold" nodeType="afterEffect">
                                  <p:stCondLst>
                                    <p:cond delay="0"/>
                                  </p:stCondLst>
                                  <p:childTnLst>
                                    <p:set>
                                      <p:cBhvr>
                                        <p:cTn id="32" dur="1" fill="hold">
                                          <p:stCondLst>
                                            <p:cond delay="499"/>
                                          </p:stCondLst>
                                        </p:cTn>
                                        <p:tgtEl>
                                          <p:spTgt spid="48138"/>
                                        </p:tgtEl>
                                        <p:attrNameLst>
                                          <p:attrName>style.visibility</p:attrName>
                                        </p:attrNameLst>
                                      </p:cBhvr>
                                      <p:to>
                                        <p:strVal val="visible"/>
                                      </p:to>
                                    </p:set>
                                  </p:childTnLst>
                                </p:cTn>
                              </p:par>
                            </p:childTnLst>
                          </p:cTn>
                        </p:par>
                        <p:par>
                          <p:cTn id="33" fill="hold" nodeType="afterGroup">
                            <p:stCondLst>
                              <p:cond delay="5500"/>
                            </p:stCondLst>
                            <p:childTnLst>
                              <p:par>
                                <p:cTn id="34" presetID="1" presetClass="entr" presetSubtype="0" fill="hold" grpId="0" nodeType="afterEffect">
                                  <p:stCondLst>
                                    <p:cond delay="0"/>
                                  </p:stCondLst>
                                  <p:childTnLst>
                                    <p:set>
                                      <p:cBhvr>
                                        <p:cTn id="35" dur="1" fill="hold">
                                          <p:stCondLst>
                                            <p:cond delay="499"/>
                                          </p:stCondLst>
                                        </p:cTn>
                                        <p:tgtEl>
                                          <p:spTgt spid="48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animBg="1" autoUpdateAnimBg="0"/>
      <p:bldP spid="48142" grpId="0" animBg="1" autoUpdateAnimBg="0"/>
      <p:bldP spid="48143" grpId="0" animBg="1" autoUpdateAnimBg="0"/>
      <p:bldP spid="4814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8B5A392-9095-4719-8347-E69D8B27B1AB}"/>
              </a:ext>
            </a:extLst>
          </p:cNvPr>
          <p:cNvSpPr>
            <a:spLocks noGrp="1" noChangeArrowheads="1"/>
          </p:cNvSpPr>
          <p:nvPr>
            <p:ph type="title"/>
          </p:nvPr>
        </p:nvSpPr>
        <p:spPr/>
        <p:txBody>
          <a:bodyPr/>
          <a:lstStyle/>
          <a:p>
            <a:pPr eaLnBrk="1" hangingPunct="1">
              <a:defRPr/>
            </a:pPr>
            <a:r>
              <a:rPr lang="en-AU">
                <a:ea typeface="ＭＳ Ｐゴシック" charset="-128"/>
                <a:cs typeface="+mj-cs"/>
              </a:rPr>
              <a:t>Bilevel Ventilation</a:t>
            </a:r>
          </a:p>
        </p:txBody>
      </p:sp>
      <p:sp>
        <p:nvSpPr>
          <p:cNvPr id="29700" name="Rectangle 4">
            <a:extLst>
              <a:ext uri="{FF2B5EF4-FFF2-40B4-BE49-F238E27FC236}">
                <a16:creationId xmlns:a16="http://schemas.microsoft.com/office/drawing/2014/main" id="{4B22EF1D-9F71-4880-AF1F-AC52EB5D6238}"/>
              </a:ext>
            </a:extLst>
          </p:cNvPr>
          <p:cNvSpPr>
            <a:spLocks noGrp="1" noChangeArrowheads="1"/>
          </p:cNvSpPr>
          <p:nvPr>
            <p:ph sz="half" idx="1"/>
          </p:nvPr>
        </p:nvSpPr>
        <p:spPr>
          <a:xfrm>
            <a:off x="457200" y="1773238"/>
            <a:ext cx="4038600" cy="4624387"/>
          </a:xfrm>
        </p:spPr>
        <p:txBody>
          <a:bodyPr/>
          <a:lstStyle/>
          <a:p>
            <a:pPr eaLnBrk="1" hangingPunct="1">
              <a:buFont typeface="Wingdings 2" charset="0"/>
              <a:buChar char=""/>
              <a:defRPr/>
            </a:pPr>
            <a:r>
              <a:rPr lang="en-AU">
                <a:ea typeface="ＭＳ Ｐゴシック" charset="-128"/>
                <a:cs typeface="+mn-cs"/>
              </a:rPr>
              <a:t>Advantages</a:t>
            </a:r>
          </a:p>
          <a:p>
            <a:pPr lvl="1" eaLnBrk="1" hangingPunct="1">
              <a:buFont typeface="Wingdings" charset="0"/>
              <a:buChar char=""/>
              <a:defRPr/>
            </a:pPr>
            <a:r>
              <a:rPr lang="en-AU">
                <a:ea typeface="ＭＳ Ｐゴシック" charset="-128"/>
              </a:rPr>
              <a:t>Reduces risk of barotrauma</a:t>
            </a:r>
          </a:p>
          <a:p>
            <a:pPr lvl="1" eaLnBrk="1" hangingPunct="1">
              <a:buFont typeface="Wingdings" charset="0"/>
              <a:buChar char=""/>
              <a:defRPr/>
            </a:pPr>
            <a:r>
              <a:rPr lang="en-AU">
                <a:ea typeface="ＭＳ Ｐゴシック" charset="-128"/>
              </a:rPr>
              <a:t>Improved recruitment of long time constant alveoli</a:t>
            </a:r>
          </a:p>
          <a:p>
            <a:pPr lvl="1" eaLnBrk="1" hangingPunct="1">
              <a:buFont typeface="Wingdings" charset="0"/>
              <a:buChar char=""/>
              <a:defRPr/>
            </a:pPr>
            <a:r>
              <a:rPr lang="en-AU">
                <a:ea typeface="ＭＳ Ｐゴシック" charset="-128"/>
              </a:rPr>
              <a:t>Patient-ventilator synchrony</a:t>
            </a:r>
          </a:p>
        </p:txBody>
      </p:sp>
      <p:sp>
        <p:nvSpPr>
          <p:cNvPr id="29701" name="Rectangle 5">
            <a:extLst>
              <a:ext uri="{FF2B5EF4-FFF2-40B4-BE49-F238E27FC236}">
                <a16:creationId xmlns:a16="http://schemas.microsoft.com/office/drawing/2014/main" id="{8C240A5A-BAF8-4D7E-A72F-40ED89D6F629}"/>
              </a:ext>
            </a:extLst>
          </p:cNvPr>
          <p:cNvSpPr>
            <a:spLocks noGrp="1" noChangeArrowheads="1"/>
          </p:cNvSpPr>
          <p:nvPr>
            <p:ph sz="half" idx="2"/>
          </p:nvPr>
        </p:nvSpPr>
        <p:spPr>
          <a:xfrm>
            <a:off x="4648200" y="1773238"/>
            <a:ext cx="4038600" cy="4624387"/>
          </a:xfrm>
        </p:spPr>
        <p:txBody>
          <a:bodyPr/>
          <a:lstStyle/>
          <a:p>
            <a:pPr eaLnBrk="1" hangingPunct="1">
              <a:buFont typeface="Wingdings 2" charset="0"/>
              <a:buChar char=""/>
              <a:defRPr/>
            </a:pPr>
            <a:r>
              <a:rPr lang="en-AU">
                <a:ea typeface="ＭＳ Ｐゴシック" charset="-128"/>
                <a:cs typeface="+mn-cs"/>
              </a:rPr>
              <a:t>Disadvantages</a:t>
            </a:r>
          </a:p>
          <a:p>
            <a:pPr lvl="1" eaLnBrk="1" hangingPunct="1">
              <a:buFont typeface="Wingdings" charset="0"/>
              <a:buChar char=""/>
              <a:defRPr/>
            </a:pPr>
            <a:r>
              <a:rPr lang="en-AU">
                <a:ea typeface="ＭＳ Ｐゴシック" charset="-128"/>
              </a:rPr>
              <a:t>Overventilation if compliance improves</a:t>
            </a:r>
          </a:p>
          <a:p>
            <a:pPr lvl="1" eaLnBrk="1" hangingPunct="1">
              <a:buFont typeface="Wingdings" charset="0"/>
              <a:buChar char=""/>
              <a:defRPr/>
            </a:pPr>
            <a:r>
              <a:rPr lang="en-AU">
                <a:ea typeface="ＭＳ Ｐゴシック" charset="-128"/>
              </a:rPr>
              <a:t>Risk of Volutrauma</a:t>
            </a:r>
          </a:p>
          <a:p>
            <a:pPr lvl="1" eaLnBrk="1" hangingPunct="1">
              <a:buFont typeface="Wingdings" charset="0"/>
              <a:buChar char=""/>
              <a:defRPr/>
            </a:pPr>
            <a:r>
              <a:rPr lang="en-AU">
                <a:ea typeface="ＭＳ Ｐゴシック" charset="-128"/>
              </a:rPr>
              <a:t>Small tidal volumes if pressures are high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11E17F5-69CD-4637-89B6-9223B075B08E}"/>
              </a:ext>
            </a:extLst>
          </p:cNvPr>
          <p:cNvSpPr>
            <a:spLocks noGrp="1" noChangeArrowheads="1"/>
          </p:cNvSpPr>
          <p:nvPr>
            <p:ph type="title"/>
          </p:nvPr>
        </p:nvSpPr>
        <p:spPr/>
        <p:txBody>
          <a:bodyPr/>
          <a:lstStyle/>
          <a:p>
            <a:pPr eaLnBrk="1" hangingPunct="1">
              <a:defRPr/>
            </a:pPr>
            <a:r>
              <a:rPr lang="en-US">
                <a:ea typeface="ＭＳ Ｐゴシック" charset="-128"/>
                <a:cs typeface="+mj-cs"/>
              </a:rPr>
              <a:t>Other settings</a:t>
            </a:r>
          </a:p>
        </p:txBody>
      </p:sp>
      <p:sp>
        <p:nvSpPr>
          <p:cNvPr id="31747" name="Rectangle 3">
            <a:extLst>
              <a:ext uri="{FF2B5EF4-FFF2-40B4-BE49-F238E27FC236}">
                <a16:creationId xmlns:a16="http://schemas.microsoft.com/office/drawing/2014/main" id="{BD2E4D64-E1CF-4D6D-B680-C2C8E97236F9}"/>
              </a:ext>
            </a:extLst>
          </p:cNvPr>
          <p:cNvSpPr>
            <a:spLocks noGrp="1" noChangeArrowheads="1"/>
          </p:cNvSpPr>
          <p:nvPr>
            <p:ph idx="1"/>
          </p:nvPr>
        </p:nvSpPr>
        <p:spPr/>
        <p:txBody>
          <a:bodyPr/>
          <a:lstStyle/>
          <a:p>
            <a:pPr eaLnBrk="1" hangingPunct="1">
              <a:buFont typeface="Wingdings 2" charset="0"/>
              <a:buChar char=""/>
              <a:defRPr/>
            </a:pPr>
            <a:r>
              <a:rPr lang="en-US">
                <a:ea typeface="ＭＳ Ｐゴシック" charset="-128"/>
                <a:cs typeface="+mn-cs"/>
              </a:rPr>
              <a:t>Trigger sensitivity</a:t>
            </a:r>
          </a:p>
          <a:p>
            <a:pPr lvl="1" eaLnBrk="1" hangingPunct="1">
              <a:buFont typeface="Wingdings" charset="0"/>
              <a:buChar char=""/>
              <a:defRPr/>
            </a:pPr>
            <a:r>
              <a:rPr lang="en-US">
                <a:ea typeface="ＭＳ Ｐゴシック" charset="-128"/>
                <a:sym typeface="Symbol" charset="0"/>
              </a:rPr>
              <a:t> sensitivity preferable</a:t>
            </a:r>
          </a:p>
          <a:p>
            <a:pPr lvl="2" eaLnBrk="1" hangingPunct="1">
              <a:buFont typeface="Arial" charset="0"/>
              <a:buChar char="▪"/>
              <a:defRPr/>
            </a:pPr>
            <a:r>
              <a:rPr lang="en-US">
                <a:ea typeface="ＭＳ Ｐゴシック" charset="-128"/>
              </a:rPr>
              <a:t>Flow triggering general more sensitive than pressure triggering</a:t>
            </a:r>
          </a:p>
          <a:p>
            <a:pPr lvl="2" eaLnBrk="1" hangingPunct="1">
              <a:buFont typeface="Arial" charset="0"/>
              <a:buChar char="▪"/>
              <a:defRPr/>
            </a:pPr>
            <a:r>
              <a:rPr lang="en-US">
                <a:ea typeface="ＭＳ Ｐゴシック" charset="-128"/>
                <a:sym typeface="Symbol" charset="0"/>
              </a:rPr>
              <a:t> flow or  pressure   sensitivity</a:t>
            </a:r>
          </a:p>
          <a:p>
            <a:pPr eaLnBrk="1" hangingPunct="1">
              <a:buFont typeface="Wingdings 2" charset="0"/>
              <a:buChar char=""/>
              <a:defRPr/>
            </a:pPr>
            <a:r>
              <a:rPr lang="en-US">
                <a:ea typeface="ＭＳ Ｐゴシック" charset="-128"/>
                <a:cs typeface="+mn-cs"/>
                <a:sym typeface="Symbol" charset="0"/>
              </a:rPr>
              <a:t>I:E ratio</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F98867-3C50-4F19-A6B6-58BF67AF3CB6}"/>
              </a:ext>
            </a:extLst>
          </p:cNvPr>
          <p:cNvSpPr>
            <a:spLocks noGrp="1" noChangeArrowheads="1"/>
          </p:cNvSpPr>
          <p:nvPr>
            <p:ph type="title"/>
          </p:nvPr>
        </p:nvSpPr>
        <p:spPr/>
        <p:txBody>
          <a:bodyPr/>
          <a:lstStyle/>
          <a:p>
            <a:pPr eaLnBrk="1" hangingPunct="1">
              <a:defRPr/>
            </a:pPr>
            <a:r>
              <a:rPr lang="en-US">
                <a:ea typeface="ＭＳ Ｐゴシック" charset="-128"/>
                <a:cs typeface="+mj-cs"/>
              </a:rPr>
              <a:t>Other Modes</a:t>
            </a:r>
            <a:endParaRPr lang="en-GB">
              <a:ea typeface="ＭＳ Ｐゴシック" charset="-128"/>
              <a:cs typeface="+mj-cs"/>
            </a:endParaRPr>
          </a:p>
        </p:txBody>
      </p:sp>
      <p:sp>
        <p:nvSpPr>
          <p:cNvPr id="33795" name="Rectangle 3">
            <a:extLst>
              <a:ext uri="{FF2B5EF4-FFF2-40B4-BE49-F238E27FC236}">
                <a16:creationId xmlns:a16="http://schemas.microsoft.com/office/drawing/2014/main" id="{974F398F-1B22-4FEE-9445-5B32D80AA322}"/>
              </a:ext>
            </a:extLst>
          </p:cNvPr>
          <p:cNvSpPr>
            <a:spLocks noGrp="1" noChangeArrowheads="1"/>
          </p:cNvSpPr>
          <p:nvPr>
            <p:ph idx="1"/>
          </p:nvPr>
        </p:nvSpPr>
        <p:spPr/>
        <p:txBody>
          <a:bodyPr/>
          <a:lstStyle/>
          <a:p>
            <a:pPr eaLnBrk="1" hangingPunct="1">
              <a:buFont typeface="Wingdings 2" charset="0"/>
              <a:buChar char=""/>
              <a:defRPr/>
            </a:pPr>
            <a:r>
              <a:rPr lang="en-US" sz="2800">
                <a:ea typeface="ＭＳ Ｐゴシック" charset="-128"/>
                <a:cs typeface="+mn-cs"/>
              </a:rPr>
              <a:t>Assist Control</a:t>
            </a:r>
          </a:p>
          <a:p>
            <a:pPr lvl="1" eaLnBrk="1" hangingPunct="1">
              <a:buFont typeface="Wingdings" charset="0"/>
              <a:buChar char=""/>
              <a:defRPr/>
            </a:pPr>
            <a:r>
              <a:rPr lang="en-US" sz="2400">
                <a:ea typeface="ＭＳ Ｐゴシック" charset="-128"/>
              </a:rPr>
              <a:t>Characteristics of each inspiration are the same</a:t>
            </a:r>
          </a:p>
          <a:p>
            <a:pPr lvl="1" eaLnBrk="1" hangingPunct="1">
              <a:buFont typeface="Wingdings" charset="0"/>
              <a:buChar char=""/>
              <a:defRPr/>
            </a:pPr>
            <a:r>
              <a:rPr lang="en-US" sz="2400">
                <a:ea typeface="ＭＳ Ｐゴシック" charset="-128"/>
              </a:rPr>
              <a:t>Not affected by whether breath is control breath or an assist breath</a:t>
            </a:r>
          </a:p>
          <a:p>
            <a:pPr eaLnBrk="1" hangingPunct="1">
              <a:buFont typeface="Wingdings 2" charset="0"/>
              <a:buChar char=""/>
              <a:defRPr/>
            </a:pPr>
            <a:r>
              <a:rPr lang="en-GB" sz="2800">
                <a:ea typeface="ＭＳ Ｐゴシック" charset="-128"/>
                <a:cs typeface="+mn-cs"/>
              </a:rPr>
              <a:t>CPAP</a:t>
            </a:r>
          </a:p>
          <a:p>
            <a:pPr lvl="1" eaLnBrk="1" hangingPunct="1">
              <a:buFont typeface="Wingdings" charset="0"/>
              <a:buChar char=""/>
              <a:defRPr/>
            </a:pPr>
            <a:r>
              <a:rPr lang="en-GB" sz="2400">
                <a:ea typeface="ＭＳ Ｐゴシック" charset="-128"/>
              </a:rPr>
              <a:t>PEEP with no pressure support</a:t>
            </a:r>
          </a:p>
          <a:p>
            <a:pPr eaLnBrk="1" hangingPunct="1">
              <a:buFont typeface="Wingdings 2" charset="0"/>
              <a:buChar char=""/>
              <a:defRPr/>
            </a:pPr>
            <a:r>
              <a:rPr lang="en-GB" sz="2800">
                <a:ea typeface="ＭＳ Ｐゴシック" charset="-128"/>
                <a:cs typeface="+mn-cs"/>
              </a:rPr>
              <a:t>APRV</a:t>
            </a:r>
          </a:p>
          <a:p>
            <a:pPr lvl="1" eaLnBrk="1" hangingPunct="1">
              <a:buFont typeface="Wingdings" charset="0"/>
              <a:buChar char=""/>
              <a:defRPr/>
            </a:pPr>
            <a:r>
              <a:rPr lang="en-GB" sz="2400">
                <a:ea typeface="ＭＳ Ｐゴシック" charset="-128"/>
              </a:rPr>
              <a:t>Rescue mode for severe ARDS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2">
            <a:extLst>
              <a:ext uri="{FF2B5EF4-FFF2-40B4-BE49-F238E27FC236}">
                <a16:creationId xmlns:a16="http://schemas.microsoft.com/office/drawing/2014/main" id="{58F01685-C5B7-465B-B4AF-EC7DFC2E8A9A}"/>
              </a:ext>
            </a:extLst>
          </p:cNvPr>
          <p:cNvSpPr>
            <a:spLocks noChangeShapeType="1"/>
          </p:cNvSpPr>
          <p:nvPr/>
        </p:nvSpPr>
        <p:spPr bwMode="auto">
          <a:xfrm>
            <a:off x="1752600" y="6172200"/>
            <a:ext cx="5867400" cy="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39" name="Freeform 3">
            <a:extLst>
              <a:ext uri="{FF2B5EF4-FFF2-40B4-BE49-F238E27FC236}">
                <a16:creationId xmlns:a16="http://schemas.microsoft.com/office/drawing/2014/main" id="{6CCBFCC2-304D-40BC-BD55-EADD81E789B1}"/>
              </a:ext>
            </a:extLst>
          </p:cNvPr>
          <p:cNvSpPr>
            <a:spLocks/>
          </p:cNvSpPr>
          <p:nvPr/>
        </p:nvSpPr>
        <p:spPr bwMode="auto">
          <a:xfrm>
            <a:off x="1757363" y="4224338"/>
            <a:ext cx="5857875" cy="4762"/>
          </a:xfrm>
          <a:custGeom>
            <a:avLst/>
            <a:gdLst>
              <a:gd name="T0" fmla="*/ 0 w 3690"/>
              <a:gd name="T1" fmla="*/ 4762 h 3"/>
              <a:gd name="T2" fmla="*/ 5857875 w 3690"/>
              <a:gd name="T3" fmla="*/ 0 h 3"/>
              <a:gd name="T4" fmla="*/ 0 60000 65536"/>
              <a:gd name="T5" fmla="*/ 0 60000 65536"/>
            </a:gdLst>
            <a:ahLst/>
            <a:cxnLst>
              <a:cxn ang="T4">
                <a:pos x="T0" y="T1"/>
              </a:cxn>
              <a:cxn ang="T5">
                <a:pos x="T2" y="T3"/>
              </a:cxn>
            </a:cxnLst>
            <a:rect l="0" t="0" r="r" b="b"/>
            <a:pathLst>
              <a:path w="3690" h="3">
                <a:moveTo>
                  <a:pt x="0" y="3"/>
                </a:moveTo>
                <a:lnTo>
                  <a:pt x="3690" y="0"/>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40" name="Line 4">
            <a:extLst>
              <a:ext uri="{FF2B5EF4-FFF2-40B4-BE49-F238E27FC236}">
                <a16:creationId xmlns:a16="http://schemas.microsoft.com/office/drawing/2014/main" id="{E28C69BB-0852-4847-8C78-06944EF8F118}"/>
              </a:ext>
            </a:extLst>
          </p:cNvPr>
          <p:cNvSpPr>
            <a:spLocks noChangeShapeType="1"/>
          </p:cNvSpPr>
          <p:nvPr/>
        </p:nvSpPr>
        <p:spPr bwMode="auto">
          <a:xfrm>
            <a:off x="2286000" y="2185988"/>
            <a:ext cx="0" cy="10160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41" name="Line 5">
            <a:extLst>
              <a:ext uri="{FF2B5EF4-FFF2-40B4-BE49-F238E27FC236}">
                <a16:creationId xmlns:a16="http://schemas.microsoft.com/office/drawing/2014/main" id="{E0176CA9-616A-4296-A86D-44D5F8B7889B}"/>
              </a:ext>
            </a:extLst>
          </p:cNvPr>
          <p:cNvSpPr>
            <a:spLocks noChangeShapeType="1"/>
          </p:cNvSpPr>
          <p:nvPr/>
        </p:nvSpPr>
        <p:spPr bwMode="auto">
          <a:xfrm>
            <a:off x="2381250" y="2390775"/>
            <a:ext cx="0" cy="612775"/>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42" name="Line 6">
            <a:extLst>
              <a:ext uri="{FF2B5EF4-FFF2-40B4-BE49-F238E27FC236}">
                <a16:creationId xmlns:a16="http://schemas.microsoft.com/office/drawing/2014/main" id="{DB23BB98-4BBF-44B1-846F-E9D7F6CA8E35}"/>
              </a:ext>
            </a:extLst>
          </p:cNvPr>
          <p:cNvSpPr>
            <a:spLocks noChangeShapeType="1"/>
          </p:cNvSpPr>
          <p:nvPr/>
        </p:nvSpPr>
        <p:spPr bwMode="auto">
          <a:xfrm>
            <a:off x="1809750" y="3105150"/>
            <a:ext cx="190500" cy="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43" name="Freeform 7">
            <a:extLst>
              <a:ext uri="{FF2B5EF4-FFF2-40B4-BE49-F238E27FC236}">
                <a16:creationId xmlns:a16="http://schemas.microsoft.com/office/drawing/2014/main" id="{10991DDF-25C9-449F-BA6F-83178EA764CE}"/>
              </a:ext>
            </a:extLst>
          </p:cNvPr>
          <p:cNvSpPr>
            <a:spLocks/>
          </p:cNvSpPr>
          <p:nvPr/>
        </p:nvSpPr>
        <p:spPr bwMode="auto">
          <a:xfrm>
            <a:off x="1984375" y="2185988"/>
            <a:ext cx="301625" cy="919162"/>
          </a:xfrm>
          <a:custGeom>
            <a:avLst/>
            <a:gdLst>
              <a:gd name="T0" fmla="*/ 15875 w 152"/>
              <a:gd name="T1" fmla="*/ 919162 h 432"/>
              <a:gd name="T2" fmla="*/ 15875 w 152"/>
              <a:gd name="T3" fmla="*/ 817033 h 432"/>
              <a:gd name="T4" fmla="*/ 111125 w 152"/>
              <a:gd name="T5" fmla="*/ 510646 h 432"/>
              <a:gd name="T6" fmla="*/ 301625 w 152"/>
              <a:gd name="T7" fmla="*/ 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32">
                <a:moveTo>
                  <a:pt x="8" y="432"/>
                </a:moveTo>
                <a:cubicBezTo>
                  <a:pt x="4" y="424"/>
                  <a:pt x="0" y="416"/>
                  <a:pt x="8" y="384"/>
                </a:cubicBezTo>
                <a:cubicBezTo>
                  <a:pt x="16" y="352"/>
                  <a:pt x="32" y="304"/>
                  <a:pt x="56" y="240"/>
                </a:cubicBezTo>
                <a:cubicBezTo>
                  <a:pt x="80" y="176"/>
                  <a:pt x="136" y="40"/>
                  <a:pt x="152"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44" name="Freeform 8">
            <a:extLst>
              <a:ext uri="{FF2B5EF4-FFF2-40B4-BE49-F238E27FC236}">
                <a16:creationId xmlns:a16="http://schemas.microsoft.com/office/drawing/2014/main" id="{38A3C931-F2CC-4AF1-98A4-F3F69621774F}"/>
              </a:ext>
            </a:extLst>
          </p:cNvPr>
          <p:cNvSpPr>
            <a:spLocks/>
          </p:cNvSpPr>
          <p:nvPr/>
        </p:nvSpPr>
        <p:spPr bwMode="auto">
          <a:xfrm>
            <a:off x="2286000" y="2287588"/>
            <a:ext cx="95250" cy="112712"/>
          </a:xfrm>
          <a:custGeom>
            <a:avLst/>
            <a:gdLst>
              <a:gd name="T0" fmla="*/ 0 w 48"/>
              <a:gd name="T1" fmla="*/ 0 h 53"/>
              <a:gd name="T2" fmla="*/ 17859 w 48"/>
              <a:gd name="T3" fmla="*/ 95699 h 53"/>
              <a:gd name="T4" fmla="*/ 95250 w 48"/>
              <a:gd name="T5" fmla="*/ 102079 h 53"/>
              <a:gd name="T6" fmla="*/ 0 60000 65536"/>
              <a:gd name="T7" fmla="*/ 0 60000 65536"/>
              <a:gd name="T8" fmla="*/ 0 60000 65536"/>
            </a:gdLst>
            <a:ahLst/>
            <a:cxnLst>
              <a:cxn ang="T6">
                <a:pos x="T0" y="T1"/>
              </a:cxn>
              <a:cxn ang="T7">
                <a:pos x="T2" y="T3"/>
              </a:cxn>
              <a:cxn ang="T8">
                <a:pos x="T4" y="T5"/>
              </a:cxn>
            </a:cxnLst>
            <a:rect l="0" t="0" r="r" b="b"/>
            <a:pathLst>
              <a:path w="48" h="53">
                <a:moveTo>
                  <a:pt x="0" y="0"/>
                </a:moveTo>
                <a:cubicBezTo>
                  <a:pt x="1" y="7"/>
                  <a:pt x="1" y="37"/>
                  <a:pt x="9" y="45"/>
                </a:cubicBezTo>
                <a:cubicBezTo>
                  <a:pt x="17" y="53"/>
                  <a:pt x="40" y="48"/>
                  <a:pt x="48" y="48"/>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45" name="Freeform 9">
            <a:extLst>
              <a:ext uri="{FF2B5EF4-FFF2-40B4-BE49-F238E27FC236}">
                <a16:creationId xmlns:a16="http://schemas.microsoft.com/office/drawing/2014/main" id="{F6A4328D-61F2-4E9E-8C49-94C4CF9AF553}"/>
              </a:ext>
            </a:extLst>
          </p:cNvPr>
          <p:cNvSpPr>
            <a:spLocks/>
          </p:cNvSpPr>
          <p:nvPr/>
        </p:nvSpPr>
        <p:spPr bwMode="auto">
          <a:xfrm>
            <a:off x="2381250" y="3003550"/>
            <a:ext cx="381000" cy="107950"/>
          </a:xfrm>
          <a:custGeom>
            <a:avLst/>
            <a:gdLst>
              <a:gd name="T0" fmla="*/ 0 w 192"/>
              <a:gd name="T1" fmla="*/ 0 h 51"/>
              <a:gd name="T2" fmla="*/ 95250 w 192"/>
              <a:gd name="T3" fmla="*/ 88900 h 51"/>
              <a:gd name="T4" fmla="*/ 381000 w 192"/>
              <a:gd name="T5" fmla="*/ 107950 h 51"/>
              <a:gd name="T6" fmla="*/ 0 60000 65536"/>
              <a:gd name="T7" fmla="*/ 0 60000 65536"/>
              <a:gd name="T8" fmla="*/ 0 60000 65536"/>
            </a:gdLst>
            <a:ahLst/>
            <a:cxnLst>
              <a:cxn ang="T6">
                <a:pos x="T0" y="T1"/>
              </a:cxn>
              <a:cxn ang="T7">
                <a:pos x="T2" y="T3"/>
              </a:cxn>
              <a:cxn ang="T8">
                <a:pos x="T4" y="T5"/>
              </a:cxn>
            </a:cxnLst>
            <a:rect l="0" t="0" r="r" b="b"/>
            <a:pathLst>
              <a:path w="192" h="51">
                <a:moveTo>
                  <a:pt x="0" y="0"/>
                </a:moveTo>
                <a:cubicBezTo>
                  <a:pt x="8" y="7"/>
                  <a:pt x="16" y="34"/>
                  <a:pt x="48" y="42"/>
                </a:cubicBezTo>
                <a:cubicBezTo>
                  <a:pt x="80" y="50"/>
                  <a:pt x="162" y="49"/>
                  <a:pt x="192" y="51"/>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nvGrpSpPr>
          <p:cNvPr id="47113" name="Group 10">
            <a:extLst>
              <a:ext uri="{FF2B5EF4-FFF2-40B4-BE49-F238E27FC236}">
                <a16:creationId xmlns:a16="http://schemas.microsoft.com/office/drawing/2014/main" id="{C784A310-1F84-411D-9C49-E5C69963C0F9}"/>
              </a:ext>
            </a:extLst>
          </p:cNvPr>
          <p:cNvGrpSpPr>
            <a:grpSpLocks/>
          </p:cNvGrpSpPr>
          <p:nvPr/>
        </p:nvGrpSpPr>
        <p:grpSpPr bwMode="auto">
          <a:xfrm>
            <a:off x="2762250" y="2185988"/>
            <a:ext cx="952500" cy="925512"/>
            <a:chOff x="768" y="960"/>
            <a:chExt cx="480" cy="435"/>
          </a:xfrm>
        </p:grpSpPr>
        <p:sp>
          <p:nvSpPr>
            <p:cNvPr id="39947" name="Line 11">
              <a:extLst>
                <a:ext uri="{FF2B5EF4-FFF2-40B4-BE49-F238E27FC236}">
                  <a16:creationId xmlns:a16="http://schemas.microsoft.com/office/drawing/2014/main" id="{3C2C3336-A09B-456A-83F7-2A998E9FA12B}"/>
                </a:ext>
              </a:extLst>
            </p:cNvPr>
            <p:cNvSpPr>
              <a:spLocks noChangeShapeType="1"/>
            </p:cNvSpPr>
            <p:nvPr/>
          </p:nvSpPr>
          <p:spPr bwMode="auto">
            <a:xfrm>
              <a:off x="1008" y="960"/>
              <a:ext cx="0" cy="48"/>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213" name="Group 12">
              <a:extLst>
                <a:ext uri="{FF2B5EF4-FFF2-40B4-BE49-F238E27FC236}">
                  <a16:creationId xmlns:a16="http://schemas.microsoft.com/office/drawing/2014/main" id="{B3C38D8F-1182-4862-8F9B-A84B1524E5AD}"/>
                </a:ext>
              </a:extLst>
            </p:cNvPr>
            <p:cNvGrpSpPr>
              <a:grpSpLocks/>
            </p:cNvGrpSpPr>
            <p:nvPr/>
          </p:nvGrpSpPr>
          <p:grpSpPr bwMode="auto">
            <a:xfrm>
              <a:off x="768" y="960"/>
              <a:ext cx="480" cy="435"/>
              <a:chOff x="768" y="960"/>
              <a:chExt cx="480" cy="435"/>
            </a:xfrm>
          </p:grpSpPr>
          <p:sp>
            <p:nvSpPr>
              <p:cNvPr id="39949" name="Line 13">
                <a:extLst>
                  <a:ext uri="{FF2B5EF4-FFF2-40B4-BE49-F238E27FC236}">
                    <a16:creationId xmlns:a16="http://schemas.microsoft.com/office/drawing/2014/main" id="{E83D4EB2-B291-4F8C-AD9F-CAEC04384456}"/>
                  </a:ext>
                </a:extLst>
              </p:cNvPr>
              <p:cNvSpPr>
                <a:spLocks noChangeShapeType="1"/>
              </p:cNvSpPr>
              <p:nvPr/>
            </p:nvSpPr>
            <p:spPr bwMode="auto">
              <a:xfrm>
                <a:off x="1056" y="1056"/>
                <a:ext cx="0" cy="288"/>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215" name="Group 14">
                <a:extLst>
                  <a:ext uri="{FF2B5EF4-FFF2-40B4-BE49-F238E27FC236}">
                    <a16:creationId xmlns:a16="http://schemas.microsoft.com/office/drawing/2014/main" id="{5CD334AC-F413-45B8-87B0-0AEB9147C500}"/>
                  </a:ext>
                </a:extLst>
              </p:cNvPr>
              <p:cNvGrpSpPr>
                <a:grpSpLocks/>
              </p:cNvGrpSpPr>
              <p:nvPr/>
            </p:nvGrpSpPr>
            <p:grpSpPr bwMode="auto">
              <a:xfrm>
                <a:off x="768" y="960"/>
                <a:ext cx="480" cy="435"/>
                <a:chOff x="768" y="960"/>
                <a:chExt cx="480" cy="435"/>
              </a:xfrm>
            </p:grpSpPr>
            <p:sp>
              <p:nvSpPr>
                <p:cNvPr id="39951" name="Line 15">
                  <a:extLst>
                    <a:ext uri="{FF2B5EF4-FFF2-40B4-BE49-F238E27FC236}">
                      <a16:creationId xmlns:a16="http://schemas.microsoft.com/office/drawing/2014/main" id="{50496955-9682-47D2-BD49-EC611FCC58ED}"/>
                    </a:ext>
                  </a:extLst>
                </p:cNvPr>
                <p:cNvSpPr>
                  <a:spLocks noChangeShapeType="1"/>
                </p:cNvSpPr>
                <p:nvPr/>
              </p:nvSpPr>
              <p:spPr bwMode="auto">
                <a:xfrm>
                  <a:off x="768" y="1392"/>
                  <a:ext cx="96" cy="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52" name="Freeform 16">
                  <a:extLst>
                    <a:ext uri="{FF2B5EF4-FFF2-40B4-BE49-F238E27FC236}">
                      <a16:creationId xmlns:a16="http://schemas.microsoft.com/office/drawing/2014/main" id="{2A26D787-A6E7-41E6-B02B-7B9078D8B7AD}"/>
                    </a:ext>
                  </a:extLst>
                </p:cNvPr>
                <p:cNvSpPr>
                  <a:spLocks/>
                </p:cNvSpPr>
                <p:nvPr/>
              </p:nvSpPr>
              <p:spPr bwMode="auto">
                <a:xfrm>
                  <a:off x="856" y="960"/>
                  <a:ext cx="152" cy="432"/>
                </a:xfrm>
                <a:custGeom>
                  <a:avLst/>
                  <a:gdLst>
                    <a:gd name="T0" fmla="*/ 8 w 152"/>
                    <a:gd name="T1" fmla="*/ 432 h 432"/>
                    <a:gd name="T2" fmla="*/ 8 w 152"/>
                    <a:gd name="T3" fmla="*/ 384 h 432"/>
                    <a:gd name="T4" fmla="*/ 56 w 152"/>
                    <a:gd name="T5" fmla="*/ 240 h 432"/>
                    <a:gd name="T6" fmla="*/ 152 w 152"/>
                    <a:gd name="T7" fmla="*/ 0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32">
                      <a:moveTo>
                        <a:pt x="8" y="432"/>
                      </a:moveTo>
                      <a:cubicBezTo>
                        <a:pt x="4" y="424"/>
                        <a:pt x="0" y="416"/>
                        <a:pt x="8" y="384"/>
                      </a:cubicBezTo>
                      <a:cubicBezTo>
                        <a:pt x="16" y="352"/>
                        <a:pt x="32" y="304"/>
                        <a:pt x="56" y="240"/>
                      </a:cubicBezTo>
                      <a:cubicBezTo>
                        <a:pt x="80" y="176"/>
                        <a:pt x="136" y="40"/>
                        <a:pt x="152"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53" name="Freeform 17">
                  <a:extLst>
                    <a:ext uri="{FF2B5EF4-FFF2-40B4-BE49-F238E27FC236}">
                      <a16:creationId xmlns:a16="http://schemas.microsoft.com/office/drawing/2014/main" id="{3EFF4591-DCA9-412C-A01F-CD60ECBEDD27}"/>
                    </a:ext>
                  </a:extLst>
                </p:cNvPr>
                <p:cNvSpPr>
                  <a:spLocks/>
                </p:cNvSpPr>
                <p:nvPr/>
              </p:nvSpPr>
              <p:spPr bwMode="auto">
                <a:xfrm>
                  <a:off x="1008" y="1008"/>
                  <a:ext cx="48" cy="53"/>
                </a:xfrm>
                <a:custGeom>
                  <a:avLst/>
                  <a:gdLst>
                    <a:gd name="T0" fmla="*/ 0 w 48"/>
                    <a:gd name="T1" fmla="*/ 0 h 53"/>
                    <a:gd name="T2" fmla="*/ 9 w 48"/>
                    <a:gd name="T3" fmla="*/ 45 h 53"/>
                    <a:gd name="T4" fmla="*/ 48 w 48"/>
                    <a:gd name="T5" fmla="*/ 48 h 53"/>
                    <a:gd name="T6" fmla="*/ 0 60000 65536"/>
                    <a:gd name="T7" fmla="*/ 0 60000 65536"/>
                    <a:gd name="T8" fmla="*/ 0 60000 65536"/>
                  </a:gdLst>
                  <a:ahLst/>
                  <a:cxnLst>
                    <a:cxn ang="T6">
                      <a:pos x="T0" y="T1"/>
                    </a:cxn>
                    <a:cxn ang="T7">
                      <a:pos x="T2" y="T3"/>
                    </a:cxn>
                    <a:cxn ang="T8">
                      <a:pos x="T4" y="T5"/>
                    </a:cxn>
                  </a:cxnLst>
                  <a:rect l="0" t="0" r="r" b="b"/>
                  <a:pathLst>
                    <a:path w="48" h="53">
                      <a:moveTo>
                        <a:pt x="0" y="0"/>
                      </a:moveTo>
                      <a:cubicBezTo>
                        <a:pt x="1" y="7"/>
                        <a:pt x="1" y="37"/>
                        <a:pt x="9" y="45"/>
                      </a:cubicBezTo>
                      <a:cubicBezTo>
                        <a:pt x="17" y="53"/>
                        <a:pt x="40" y="48"/>
                        <a:pt x="48" y="48"/>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54" name="Freeform 18">
                  <a:extLst>
                    <a:ext uri="{FF2B5EF4-FFF2-40B4-BE49-F238E27FC236}">
                      <a16:creationId xmlns:a16="http://schemas.microsoft.com/office/drawing/2014/main" id="{969C4518-DB4D-40A7-9CC7-9D47DE2ACC70}"/>
                    </a:ext>
                  </a:extLst>
                </p:cNvPr>
                <p:cNvSpPr>
                  <a:spLocks/>
                </p:cNvSpPr>
                <p:nvPr/>
              </p:nvSpPr>
              <p:spPr bwMode="auto">
                <a:xfrm>
                  <a:off x="1056" y="1344"/>
                  <a:ext cx="192" cy="51"/>
                </a:xfrm>
                <a:custGeom>
                  <a:avLst/>
                  <a:gdLst>
                    <a:gd name="T0" fmla="*/ 0 w 192"/>
                    <a:gd name="T1" fmla="*/ 0 h 51"/>
                    <a:gd name="T2" fmla="*/ 48 w 192"/>
                    <a:gd name="T3" fmla="*/ 42 h 51"/>
                    <a:gd name="T4" fmla="*/ 192 w 192"/>
                    <a:gd name="T5" fmla="*/ 51 h 51"/>
                    <a:gd name="T6" fmla="*/ 0 60000 65536"/>
                    <a:gd name="T7" fmla="*/ 0 60000 65536"/>
                    <a:gd name="T8" fmla="*/ 0 60000 65536"/>
                  </a:gdLst>
                  <a:ahLst/>
                  <a:cxnLst>
                    <a:cxn ang="T6">
                      <a:pos x="T0" y="T1"/>
                    </a:cxn>
                    <a:cxn ang="T7">
                      <a:pos x="T2" y="T3"/>
                    </a:cxn>
                    <a:cxn ang="T8">
                      <a:pos x="T4" y="T5"/>
                    </a:cxn>
                  </a:cxnLst>
                  <a:rect l="0" t="0" r="r" b="b"/>
                  <a:pathLst>
                    <a:path w="192" h="51">
                      <a:moveTo>
                        <a:pt x="0" y="0"/>
                      </a:moveTo>
                      <a:cubicBezTo>
                        <a:pt x="8" y="7"/>
                        <a:pt x="16" y="34"/>
                        <a:pt x="48" y="42"/>
                      </a:cubicBezTo>
                      <a:cubicBezTo>
                        <a:pt x="80" y="50"/>
                        <a:pt x="162" y="49"/>
                        <a:pt x="192" y="51"/>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grpSp>
      </p:grpSp>
      <p:sp>
        <p:nvSpPr>
          <p:cNvPr id="39955" name="Line 19">
            <a:extLst>
              <a:ext uri="{FF2B5EF4-FFF2-40B4-BE49-F238E27FC236}">
                <a16:creationId xmlns:a16="http://schemas.microsoft.com/office/drawing/2014/main" id="{E5C15CF3-A16B-497D-826B-86624B2320C7}"/>
              </a:ext>
            </a:extLst>
          </p:cNvPr>
          <p:cNvSpPr>
            <a:spLocks noChangeShapeType="1"/>
          </p:cNvSpPr>
          <p:nvPr/>
        </p:nvSpPr>
        <p:spPr bwMode="auto">
          <a:xfrm>
            <a:off x="3714750" y="3105150"/>
            <a:ext cx="190500" cy="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115" name="Group 20">
            <a:extLst>
              <a:ext uri="{FF2B5EF4-FFF2-40B4-BE49-F238E27FC236}">
                <a16:creationId xmlns:a16="http://schemas.microsoft.com/office/drawing/2014/main" id="{B7BEC61F-AB8C-4330-97CF-DC2F7C41FF9F}"/>
              </a:ext>
            </a:extLst>
          </p:cNvPr>
          <p:cNvGrpSpPr>
            <a:grpSpLocks/>
          </p:cNvGrpSpPr>
          <p:nvPr/>
        </p:nvGrpSpPr>
        <p:grpSpPr bwMode="auto">
          <a:xfrm>
            <a:off x="3889375" y="2133600"/>
            <a:ext cx="777875" cy="977900"/>
            <a:chOff x="2450" y="1344"/>
            <a:chExt cx="490" cy="616"/>
          </a:xfrm>
        </p:grpSpPr>
        <p:sp>
          <p:nvSpPr>
            <p:cNvPr id="39957" name="Freeform 21">
              <a:extLst>
                <a:ext uri="{FF2B5EF4-FFF2-40B4-BE49-F238E27FC236}">
                  <a16:creationId xmlns:a16="http://schemas.microsoft.com/office/drawing/2014/main" id="{06CE205F-118C-4CF3-8A36-0321E57EB9D1}"/>
                </a:ext>
              </a:extLst>
            </p:cNvPr>
            <p:cNvSpPr>
              <a:spLocks/>
            </p:cNvSpPr>
            <p:nvPr/>
          </p:nvSpPr>
          <p:spPr bwMode="auto">
            <a:xfrm>
              <a:off x="2600" y="1344"/>
              <a:ext cx="1" cy="540"/>
            </a:xfrm>
            <a:custGeom>
              <a:avLst/>
              <a:gdLst>
                <a:gd name="T0" fmla="*/ 0 w 1"/>
                <a:gd name="T1" fmla="*/ 0 h 540"/>
                <a:gd name="T2" fmla="*/ 0 w 1"/>
                <a:gd name="T3" fmla="*/ 540 h 540"/>
                <a:gd name="T4" fmla="*/ 0 60000 65536"/>
                <a:gd name="T5" fmla="*/ 0 60000 65536"/>
              </a:gdLst>
              <a:ahLst/>
              <a:cxnLst>
                <a:cxn ang="T4">
                  <a:pos x="T0" y="T1"/>
                </a:cxn>
                <a:cxn ang="T5">
                  <a:pos x="T2" y="T3"/>
                </a:cxn>
              </a:cxnLst>
              <a:rect l="0" t="0" r="r" b="b"/>
              <a:pathLst>
                <a:path w="1" h="540">
                  <a:moveTo>
                    <a:pt x="0" y="0"/>
                  </a:moveTo>
                  <a:lnTo>
                    <a:pt x="0" y="540"/>
                  </a:lnTo>
                </a:path>
              </a:pathLst>
            </a:custGeom>
            <a:noFill/>
            <a:ln w="9525">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58" name="Freeform 22">
              <a:extLst>
                <a:ext uri="{FF2B5EF4-FFF2-40B4-BE49-F238E27FC236}">
                  <a16:creationId xmlns:a16="http://schemas.microsoft.com/office/drawing/2014/main" id="{15DC10AF-DE61-4E8D-B65F-5064EC8298FF}"/>
                </a:ext>
              </a:extLst>
            </p:cNvPr>
            <p:cNvSpPr>
              <a:spLocks/>
            </p:cNvSpPr>
            <p:nvPr/>
          </p:nvSpPr>
          <p:spPr bwMode="auto">
            <a:xfrm>
              <a:off x="2450" y="1344"/>
              <a:ext cx="150" cy="612"/>
            </a:xfrm>
            <a:custGeom>
              <a:avLst/>
              <a:gdLst>
                <a:gd name="T0" fmla="*/ 10 w 150"/>
                <a:gd name="T1" fmla="*/ 612 h 612"/>
                <a:gd name="T2" fmla="*/ 10 w 150"/>
                <a:gd name="T3" fmla="*/ 548 h 612"/>
                <a:gd name="T4" fmla="*/ 70 w 150"/>
                <a:gd name="T5" fmla="*/ 355 h 612"/>
                <a:gd name="T6" fmla="*/ 150 w 150"/>
                <a:gd name="T7" fmla="*/ 0 h 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612">
                  <a:moveTo>
                    <a:pt x="10" y="612"/>
                  </a:moveTo>
                  <a:cubicBezTo>
                    <a:pt x="5" y="601"/>
                    <a:pt x="0" y="591"/>
                    <a:pt x="10" y="548"/>
                  </a:cubicBezTo>
                  <a:cubicBezTo>
                    <a:pt x="20" y="505"/>
                    <a:pt x="47" y="446"/>
                    <a:pt x="70" y="355"/>
                  </a:cubicBezTo>
                  <a:cubicBezTo>
                    <a:pt x="93" y="264"/>
                    <a:pt x="133" y="74"/>
                    <a:pt x="150"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59" name="Freeform 23">
              <a:extLst>
                <a:ext uri="{FF2B5EF4-FFF2-40B4-BE49-F238E27FC236}">
                  <a16:creationId xmlns:a16="http://schemas.microsoft.com/office/drawing/2014/main" id="{BF7711AA-8E90-4DB0-AB2E-284A274B5BC1}"/>
                </a:ext>
              </a:extLst>
            </p:cNvPr>
            <p:cNvSpPr>
              <a:spLocks/>
            </p:cNvSpPr>
            <p:nvPr/>
          </p:nvSpPr>
          <p:spPr bwMode="auto">
            <a:xfrm>
              <a:off x="2595" y="1884"/>
              <a:ext cx="345" cy="76"/>
            </a:xfrm>
            <a:custGeom>
              <a:avLst/>
              <a:gdLst>
                <a:gd name="T0" fmla="*/ 5 w 345"/>
                <a:gd name="T1" fmla="*/ 0 h 76"/>
                <a:gd name="T2" fmla="*/ 57 w 345"/>
                <a:gd name="T3" fmla="*/ 54 h 76"/>
                <a:gd name="T4" fmla="*/ 345 w 345"/>
                <a:gd name="T5" fmla="*/ 76 h 76"/>
                <a:gd name="T6" fmla="*/ 0 60000 65536"/>
                <a:gd name="T7" fmla="*/ 0 60000 65536"/>
                <a:gd name="T8" fmla="*/ 0 60000 65536"/>
              </a:gdLst>
              <a:ahLst/>
              <a:cxnLst>
                <a:cxn ang="T6">
                  <a:pos x="T0" y="T1"/>
                </a:cxn>
                <a:cxn ang="T7">
                  <a:pos x="T2" y="T3"/>
                </a:cxn>
                <a:cxn ang="T8">
                  <a:pos x="T4" y="T5"/>
                </a:cxn>
              </a:cxnLst>
              <a:rect l="0" t="0" r="r" b="b"/>
              <a:pathLst>
                <a:path w="345" h="76">
                  <a:moveTo>
                    <a:pt x="5" y="0"/>
                  </a:moveTo>
                  <a:cubicBezTo>
                    <a:pt x="14" y="9"/>
                    <a:pt x="0" y="41"/>
                    <a:pt x="57" y="54"/>
                  </a:cubicBezTo>
                  <a:cubicBezTo>
                    <a:pt x="114" y="67"/>
                    <a:pt x="285" y="72"/>
                    <a:pt x="345" y="76"/>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sp>
        <p:nvSpPr>
          <p:cNvPr id="39960" name="Line 24">
            <a:extLst>
              <a:ext uri="{FF2B5EF4-FFF2-40B4-BE49-F238E27FC236}">
                <a16:creationId xmlns:a16="http://schemas.microsoft.com/office/drawing/2014/main" id="{B304FF88-1FF4-4BF3-BF42-61416A71F44E}"/>
              </a:ext>
            </a:extLst>
          </p:cNvPr>
          <p:cNvSpPr>
            <a:spLocks noChangeShapeType="1"/>
          </p:cNvSpPr>
          <p:nvPr/>
        </p:nvSpPr>
        <p:spPr bwMode="auto">
          <a:xfrm flipV="1">
            <a:off x="2000250" y="3821113"/>
            <a:ext cx="95250" cy="40957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1" name="Line 25">
            <a:extLst>
              <a:ext uri="{FF2B5EF4-FFF2-40B4-BE49-F238E27FC236}">
                <a16:creationId xmlns:a16="http://schemas.microsoft.com/office/drawing/2014/main" id="{3B61115E-4DA6-4FC0-9A90-AA83B158A37E}"/>
              </a:ext>
            </a:extLst>
          </p:cNvPr>
          <p:cNvSpPr>
            <a:spLocks noChangeShapeType="1"/>
          </p:cNvSpPr>
          <p:nvPr/>
        </p:nvSpPr>
        <p:spPr bwMode="auto">
          <a:xfrm>
            <a:off x="2095500" y="3821113"/>
            <a:ext cx="190500" cy="0"/>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2" name="Line 26">
            <a:extLst>
              <a:ext uri="{FF2B5EF4-FFF2-40B4-BE49-F238E27FC236}">
                <a16:creationId xmlns:a16="http://schemas.microsoft.com/office/drawing/2014/main" id="{EF9FCF70-6CDB-462D-B06C-5B87927A7CDD}"/>
              </a:ext>
            </a:extLst>
          </p:cNvPr>
          <p:cNvSpPr>
            <a:spLocks noChangeShapeType="1"/>
          </p:cNvSpPr>
          <p:nvPr/>
        </p:nvSpPr>
        <p:spPr bwMode="auto">
          <a:xfrm>
            <a:off x="2286000" y="3821113"/>
            <a:ext cx="1588" cy="39052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3" name="Line 27">
            <a:extLst>
              <a:ext uri="{FF2B5EF4-FFF2-40B4-BE49-F238E27FC236}">
                <a16:creationId xmlns:a16="http://schemas.microsoft.com/office/drawing/2014/main" id="{D01BDF38-EA5C-4004-8918-B83308BFF268}"/>
              </a:ext>
            </a:extLst>
          </p:cNvPr>
          <p:cNvSpPr>
            <a:spLocks noChangeShapeType="1"/>
          </p:cNvSpPr>
          <p:nvPr/>
        </p:nvSpPr>
        <p:spPr bwMode="auto">
          <a:xfrm flipV="1">
            <a:off x="2286000" y="4230688"/>
            <a:ext cx="95250" cy="1587"/>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4" name="Line 28">
            <a:extLst>
              <a:ext uri="{FF2B5EF4-FFF2-40B4-BE49-F238E27FC236}">
                <a16:creationId xmlns:a16="http://schemas.microsoft.com/office/drawing/2014/main" id="{013014DE-2D1E-49A2-B2AA-E8D8F123A9B9}"/>
              </a:ext>
            </a:extLst>
          </p:cNvPr>
          <p:cNvSpPr>
            <a:spLocks noChangeShapeType="1"/>
          </p:cNvSpPr>
          <p:nvPr/>
        </p:nvSpPr>
        <p:spPr bwMode="auto">
          <a:xfrm>
            <a:off x="2381250" y="4237038"/>
            <a:ext cx="1588" cy="300037"/>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5" name="Freeform 29">
            <a:extLst>
              <a:ext uri="{FF2B5EF4-FFF2-40B4-BE49-F238E27FC236}">
                <a16:creationId xmlns:a16="http://schemas.microsoft.com/office/drawing/2014/main" id="{39D993CB-8500-4C78-8C5B-A28D84CAACD3}"/>
              </a:ext>
            </a:extLst>
          </p:cNvPr>
          <p:cNvSpPr>
            <a:spLocks/>
          </p:cNvSpPr>
          <p:nvPr/>
        </p:nvSpPr>
        <p:spPr bwMode="auto">
          <a:xfrm>
            <a:off x="2381250" y="4221163"/>
            <a:ext cx="565150" cy="315912"/>
          </a:xfrm>
          <a:custGeom>
            <a:avLst/>
            <a:gdLst>
              <a:gd name="T0" fmla="*/ 0 w 285"/>
              <a:gd name="T1" fmla="*/ 315912 h 148"/>
              <a:gd name="T2" fmla="*/ 83285 w 285"/>
              <a:gd name="T3" fmla="*/ 132342 h 148"/>
              <a:gd name="T4" fmla="*/ 148724 w 285"/>
              <a:gd name="T5" fmla="*/ 55498 h 148"/>
              <a:gd name="T6" fmla="*/ 279601 w 285"/>
              <a:gd name="T7" fmla="*/ 8538 h 148"/>
              <a:gd name="T8" fmla="*/ 565150 w 285"/>
              <a:gd name="T9" fmla="*/ 8538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48">
                <a:moveTo>
                  <a:pt x="0" y="148"/>
                </a:moveTo>
                <a:cubicBezTo>
                  <a:pt x="7" y="134"/>
                  <a:pt x="29" y="82"/>
                  <a:pt x="42" y="62"/>
                </a:cubicBezTo>
                <a:cubicBezTo>
                  <a:pt x="55" y="41"/>
                  <a:pt x="59" y="36"/>
                  <a:pt x="75" y="26"/>
                </a:cubicBezTo>
                <a:cubicBezTo>
                  <a:pt x="91" y="16"/>
                  <a:pt x="106" y="8"/>
                  <a:pt x="141" y="4"/>
                </a:cubicBezTo>
                <a:cubicBezTo>
                  <a:pt x="176" y="0"/>
                  <a:pt x="255" y="4"/>
                  <a:pt x="285" y="4"/>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66" name="Line 30">
            <a:extLst>
              <a:ext uri="{FF2B5EF4-FFF2-40B4-BE49-F238E27FC236}">
                <a16:creationId xmlns:a16="http://schemas.microsoft.com/office/drawing/2014/main" id="{1722564D-1EF8-4066-BDCC-BF9A294F5664}"/>
              </a:ext>
            </a:extLst>
          </p:cNvPr>
          <p:cNvSpPr>
            <a:spLocks noChangeShapeType="1"/>
          </p:cNvSpPr>
          <p:nvPr/>
        </p:nvSpPr>
        <p:spPr bwMode="auto">
          <a:xfrm>
            <a:off x="1809750" y="4230688"/>
            <a:ext cx="190500" cy="0"/>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123" name="Group 31">
            <a:extLst>
              <a:ext uri="{FF2B5EF4-FFF2-40B4-BE49-F238E27FC236}">
                <a16:creationId xmlns:a16="http://schemas.microsoft.com/office/drawing/2014/main" id="{80FD7360-C41B-46DF-A899-BE60B552E3A7}"/>
              </a:ext>
            </a:extLst>
          </p:cNvPr>
          <p:cNvGrpSpPr>
            <a:grpSpLocks/>
          </p:cNvGrpSpPr>
          <p:nvPr/>
        </p:nvGrpSpPr>
        <p:grpSpPr bwMode="auto">
          <a:xfrm>
            <a:off x="2952750" y="3821113"/>
            <a:ext cx="946150" cy="715962"/>
            <a:chOff x="864" y="1728"/>
            <a:chExt cx="477" cy="336"/>
          </a:xfrm>
        </p:grpSpPr>
        <p:sp>
          <p:nvSpPr>
            <p:cNvPr id="39968" name="Line 32">
              <a:extLst>
                <a:ext uri="{FF2B5EF4-FFF2-40B4-BE49-F238E27FC236}">
                  <a16:creationId xmlns:a16="http://schemas.microsoft.com/office/drawing/2014/main" id="{6057A42C-D440-4B17-B460-FE3FB7592251}"/>
                </a:ext>
              </a:extLst>
            </p:cNvPr>
            <p:cNvSpPr>
              <a:spLocks noChangeShapeType="1"/>
            </p:cNvSpPr>
            <p:nvPr/>
          </p:nvSpPr>
          <p:spPr bwMode="auto">
            <a:xfrm flipV="1">
              <a:off x="864" y="1728"/>
              <a:ext cx="48" cy="192"/>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69" name="Line 33">
              <a:extLst>
                <a:ext uri="{FF2B5EF4-FFF2-40B4-BE49-F238E27FC236}">
                  <a16:creationId xmlns:a16="http://schemas.microsoft.com/office/drawing/2014/main" id="{9E4438EB-D39E-4C64-8591-71A533FDE434}"/>
                </a:ext>
              </a:extLst>
            </p:cNvPr>
            <p:cNvSpPr>
              <a:spLocks noChangeShapeType="1"/>
            </p:cNvSpPr>
            <p:nvPr/>
          </p:nvSpPr>
          <p:spPr bwMode="auto">
            <a:xfrm>
              <a:off x="912" y="1728"/>
              <a:ext cx="96" cy="0"/>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0" name="Line 34">
              <a:extLst>
                <a:ext uri="{FF2B5EF4-FFF2-40B4-BE49-F238E27FC236}">
                  <a16:creationId xmlns:a16="http://schemas.microsoft.com/office/drawing/2014/main" id="{9EDC6D85-6CC7-446E-9833-C8724CDEE499}"/>
                </a:ext>
              </a:extLst>
            </p:cNvPr>
            <p:cNvSpPr>
              <a:spLocks noChangeShapeType="1"/>
            </p:cNvSpPr>
            <p:nvPr/>
          </p:nvSpPr>
          <p:spPr bwMode="auto">
            <a:xfrm>
              <a:off x="1008" y="1728"/>
              <a:ext cx="1" cy="183"/>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1" name="Line 35">
              <a:extLst>
                <a:ext uri="{FF2B5EF4-FFF2-40B4-BE49-F238E27FC236}">
                  <a16:creationId xmlns:a16="http://schemas.microsoft.com/office/drawing/2014/main" id="{73A366B4-28B2-411F-A461-D6120E45541C}"/>
                </a:ext>
              </a:extLst>
            </p:cNvPr>
            <p:cNvSpPr>
              <a:spLocks noChangeShapeType="1"/>
            </p:cNvSpPr>
            <p:nvPr/>
          </p:nvSpPr>
          <p:spPr bwMode="auto">
            <a:xfrm flipV="1">
              <a:off x="1008" y="1920"/>
              <a:ext cx="48" cy="1"/>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2" name="Line 36">
              <a:extLst>
                <a:ext uri="{FF2B5EF4-FFF2-40B4-BE49-F238E27FC236}">
                  <a16:creationId xmlns:a16="http://schemas.microsoft.com/office/drawing/2014/main" id="{58313CB5-D5D8-4D39-9A67-4AB98D6D0303}"/>
                </a:ext>
              </a:extLst>
            </p:cNvPr>
            <p:cNvSpPr>
              <a:spLocks noChangeShapeType="1"/>
            </p:cNvSpPr>
            <p:nvPr/>
          </p:nvSpPr>
          <p:spPr bwMode="auto">
            <a:xfrm>
              <a:off x="1056" y="1923"/>
              <a:ext cx="1" cy="141"/>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3" name="Freeform 37">
              <a:extLst>
                <a:ext uri="{FF2B5EF4-FFF2-40B4-BE49-F238E27FC236}">
                  <a16:creationId xmlns:a16="http://schemas.microsoft.com/office/drawing/2014/main" id="{D031DDCB-CB01-4A97-861F-45717506F803}"/>
                </a:ext>
              </a:extLst>
            </p:cNvPr>
            <p:cNvSpPr>
              <a:spLocks/>
            </p:cNvSpPr>
            <p:nvPr/>
          </p:nvSpPr>
          <p:spPr bwMode="auto">
            <a:xfrm>
              <a:off x="1056" y="1916"/>
              <a:ext cx="285" cy="148"/>
            </a:xfrm>
            <a:custGeom>
              <a:avLst/>
              <a:gdLst>
                <a:gd name="T0" fmla="*/ 0 w 285"/>
                <a:gd name="T1" fmla="*/ 148 h 148"/>
                <a:gd name="T2" fmla="*/ 42 w 285"/>
                <a:gd name="T3" fmla="*/ 62 h 148"/>
                <a:gd name="T4" fmla="*/ 75 w 285"/>
                <a:gd name="T5" fmla="*/ 26 h 148"/>
                <a:gd name="T6" fmla="*/ 141 w 285"/>
                <a:gd name="T7" fmla="*/ 4 h 148"/>
                <a:gd name="T8" fmla="*/ 285 w 285"/>
                <a:gd name="T9" fmla="*/ 4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48">
                  <a:moveTo>
                    <a:pt x="0" y="148"/>
                  </a:moveTo>
                  <a:cubicBezTo>
                    <a:pt x="7" y="134"/>
                    <a:pt x="29" y="82"/>
                    <a:pt x="42" y="62"/>
                  </a:cubicBezTo>
                  <a:cubicBezTo>
                    <a:pt x="55" y="41"/>
                    <a:pt x="59" y="36"/>
                    <a:pt x="75" y="26"/>
                  </a:cubicBezTo>
                  <a:cubicBezTo>
                    <a:pt x="91" y="16"/>
                    <a:pt x="106" y="8"/>
                    <a:pt x="141" y="4"/>
                  </a:cubicBezTo>
                  <a:cubicBezTo>
                    <a:pt x="176" y="0"/>
                    <a:pt x="255" y="4"/>
                    <a:pt x="285" y="4"/>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sp>
        <p:nvSpPr>
          <p:cNvPr id="39974" name="Line 38">
            <a:extLst>
              <a:ext uri="{FF2B5EF4-FFF2-40B4-BE49-F238E27FC236}">
                <a16:creationId xmlns:a16="http://schemas.microsoft.com/office/drawing/2014/main" id="{0D6901AD-C067-42F8-86D4-4F2988BA8394}"/>
              </a:ext>
            </a:extLst>
          </p:cNvPr>
          <p:cNvSpPr>
            <a:spLocks noChangeShapeType="1"/>
          </p:cNvSpPr>
          <p:nvPr/>
        </p:nvSpPr>
        <p:spPr bwMode="auto">
          <a:xfrm flipV="1">
            <a:off x="3905250" y="3821113"/>
            <a:ext cx="95250" cy="40957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5" name="Line 39">
            <a:extLst>
              <a:ext uri="{FF2B5EF4-FFF2-40B4-BE49-F238E27FC236}">
                <a16:creationId xmlns:a16="http://schemas.microsoft.com/office/drawing/2014/main" id="{438F0260-723B-42B8-9768-4E48F5F79554}"/>
              </a:ext>
            </a:extLst>
          </p:cNvPr>
          <p:cNvSpPr>
            <a:spLocks noChangeShapeType="1"/>
          </p:cNvSpPr>
          <p:nvPr/>
        </p:nvSpPr>
        <p:spPr bwMode="auto">
          <a:xfrm>
            <a:off x="4114800" y="3821113"/>
            <a:ext cx="1588" cy="39052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6" name="Freeform 40">
            <a:extLst>
              <a:ext uri="{FF2B5EF4-FFF2-40B4-BE49-F238E27FC236}">
                <a16:creationId xmlns:a16="http://schemas.microsoft.com/office/drawing/2014/main" id="{93FB5052-0D3B-4A40-BBA4-848726711EF0}"/>
              </a:ext>
            </a:extLst>
          </p:cNvPr>
          <p:cNvSpPr>
            <a:spLocks/>
          </p:cNvSpPr>
          <p:nvPr/>
        </p:nvSpPr>
        <p:spPr bwMode="auto">
          <a:xfrm>
            <a:off x="4114800" y="4216400"/>
            <a:ext cx="685800" cy="327025"/>
          </a:xfrm>
          <a:custGeom>
            <a:avLst/>
            <a:gdLst>
              <a:gd name="T0" fmla="*/ 0 w 432"/>
              <a:gd name="T1" fmla="*/ 327025 h 206"/>
              <a:gd name="T2" fmla="*/ 138113 w 432"/>
              <a:gd name="T3" fmla="*/ 88900 h 206"/>
              <a:gd name="T4" fmla="*/ 257175 w 432"/>
              <a:gd name="T5" fmla="*/ 12700 h 206"/>
              <a:gd name="T6" fmla="*/ 452438 w 432"/>
              <a:gd name="T7" fmla="*/ 12700 h 206"/>
              <a:gd name="T8" fmla="*/ 685800 w 432"/>
              <a:gd name="T9" fmla="*/ 12700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206">
                <a:moveTo>
                  <a:pt x="0" y="206"/>
                </a:moveTo>
                <a:cubicBezTo>
                  <a:pt x="14" y="182"/>
                  <a:pt x="60" y="89"/>
                  <a:pt x="87" y="56"/>
                </a:cubicBezTo>
                <a:cubicBezTo>
                  <a:pt x="114" y="23"/>
                  <a:pt x="129" y="16"/>
                  <a:pt x="162" y="8"/>
                </a:cubicBezTo>
                <a:cubicBezTo>
                  <a:pt x="195" y="0"/>
                  <a:pt x="240" y="8"/>
                  <a:pt x="285" y="8"/>
                </a:cubicBezTo>
                <a:cubicBezTo>
                  <a:pt x="330" y="8"/>
                  <a:pt x="402" y="8"/>
                  <a:pt x="432" y="8"/>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77" name="Line 41">
            <a:extLst>
              <a:ext uri="{FF2B5EF4-FFF2-40B4-BE49-F238E27FC236}">
                <a16:creationId xmlns:a16="http://schemas.microsoft.com/office/drawing/2014/main" id="{2F9F5B05-046B-4F0A-B50A-2F5FAB5EC79F}"/>
              </a:ext>
            </a:extLst>
          </p:cNvPr>
          <p:cNvSpPr>
            <a:spLocks noChangeShapeType="1"/>
          </p:cNvSpPr>
          <p:nvPr/>
        </p:nvSpPr>
        <p:spPr bwMode="auto">
          <a:xfrm flipV="1">
            <a:off x="4800600" y="3821113"/>
            <a:ext cx="95250" cy="40957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8" name="Line 42">
            <a:extLst>
              <a:ext uri="{FF2B5EF4-FFF2-40B4-BE49-F238E27FC236}">
                <a16:creationId xmlns:a16="http://schemas.microsoft.com/office/drawing/2014/main" id="{417755E1-3A4D-4952-8BF1-6001799458EC}"/>
              </a:ext>
            </a:extLst>
          </p:cNvPr>
          <p:cNvSpPr>
            <a:spLocks noChangeShapeType="1"/>
          </p:cNvSpPr>
          <p:nvPr/>
        </p:nvSpPr>
        <p:spPr bwMode="auto">
          <a:xfrm flipV="1">
            <a:off x="5791200" y="3821113"/>
            <a:ext cx="95250" cy="40957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79" name="Freeform 43">
            <a:extLst>
              <a:ext uri="{FF2B5EF4-FFF2-40B4-BE49-F238E27FC236}">
                <a16:creationId xmlns:a16="http://schemas.microsoft.com/office/drawing/2014/main" id="{C8DEE8E9-1485-4AEB-BC1B-EC9578742DA7}"/>
              </a:ext>
            </a:extLst>
          </p:cNvPr>
          <p:cNvSpPr>
            <a:spLocks/>
          </p:cNvSpPr>
          <p:nvPr/>
        </p:nvSpPr>
        <p:spPr bwMode="auto">
          <a:xfrm>
            <a:off x="5891213" y="3819525"/>
            <a:ext cx="133350" cy="1588"/>
          </a:xfrm>
          <a:custGeom>
            <a:avLst/>
            <a:gdLst>
              <a:gd name="T0" fmla="*/ 0 w 84"/>
              <a:gd name="T1" fmla="*/ 0 h 1"/>
              <a:gd name="T2" fmla="*/ 133350 w 84"/>
              <a:gd name="T3" fmla="*/ 0 h 1"/>
              <a:gd name="T4" fmla="*/ 0 60000 65536"/>
              <a:gd name="T5" fmla="*/ 0 60000 65536"/>
            </a:gdLst>
            <a:ahLst/>
            <a:cxnLst>
              <a:cxn ang="T4">
                <a:pos x="T0" y="T1"/>
              </a:cxn>
              <a:cxn ang="T5">
                <a:pos x="T2" y="T3"/>
              </a:cxn>
            </a:cxnLst>
            <a:rect l="0" t="0" r="r" b="b"/>
            <a:pathLst>
              <a:path w="84" h="1">
                <a:moveTo>
                  <a:pt x="0" y="0"/>
                </a:moveTo>
                <a:lnTo>
                  <a:pt x="84" y="0"/>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0" name="Freeform 44">
            <a:extLst>
              <a:ext uri="{FF2B5EF4-FFF2-40B4-BE49-F238E27FC236}">
                <a16:creationId xmlns:a16="http://schemas.microsoft.com/office/drawing/2014/main" id="{BF13C5FF-0D0E-4902-B223-0D3A14472C54}"/>
              </a:ext>
            </a:extLst>
          </p:cNvPr>
          <p:cNvSpPr>
            <a:spLocks/>
          </p:cNvSpPr>
          <p:nvPr/>
        </p:nvSpPr>
        <p:spPr bwMode="auto">
          <a:xfrm>
            <a:off x="6019800" y="3814763"/>
            <a:ext cx="1588" cy="742950"/>
          </a:xfrm>
          <a:custGeom>
            <a:avLst/>
            <a:gdLst>
              <a:gd name="T0" fmla="*/ 0 w 1"/>
              <a:gd name="T1" fmla="*/ 0 h 468"/>
              <a:gd name="T2" fmla="*/ 0 w 1"/>
              <a:gd name="T3" fmla="*/ 742950 h 468"/>
              <a:gd name="T4" fmla="*/ 0 60000 65536"/>
              <a:gd name="T5" fmla="*/ 0 60000 65536"/>
            </a:gdLst>
            <a:ahLst/>
            <a:cxnLst>
              <a:cxn ang="T4">
                <a:pos x="T0" y="T1"/>
              </a:cxn>
              <a:cxn ang="T5">
                <a:pos x="T2" y="T3"/>
              </a:cxn>
            </a:cxnLst>
            <a:rect l="0" t="0" r="r" b="b"/>
            <a:pathLst>
              <a:path w="1" h="468">
                <a:moveTo>
                  <a:pt x="0" y="0"/>
                </a:moveTo>
                <a:lnTo>
                  <a:pt x="0" y="468"/>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1" name="Freeform 45">
            <a:extLst>
              <a:ext uri="{FF2B5EF4-FFF2-40B4-BE49-F238E27FC236}">
                <a16:creationId xmlns:a16="http://schemas.microsoft.com/office/drawing/2014/main" id="{DCAB257D-74F1-490B-8978-6C07D878BA1E}"/>
              </a:ext>
            </a:extLst>
          </p:cNvPr>
          <p:cNvSpPr>
            <a:spLocks/>
          </p:cNvSpPr>
          <p:nvPr/>
        </p:nvSpPr>
        <p:spPr bwMode="auto">
          <a:xfrm>
            <a:off x="6024563" y="4222750"/>
            <a:ext cx="681037" cy="325438"/>
          </a:xfrm>
          <a:custGeom>
            <a:avLst/>
            <a:gdLst>
              <a:gd name="T0" fmla="*/ 0 w 429"/>
              <a:gd name="T1" fmla="*/ 325438 h 205"/>
              <a:gd name="T2" fmla="*/ 146050 w 429"/>
              <a:gd name="T3" fmla="*/ 77788 h 205"/>
              <a:gd name="T4" fmla="*/ 254000 w 429"/>
              <a:gd name="T5" fmla="*/ 11113 h 205"/>
              <a:gd name="T6" fmla="*/ 407987 w 429"/>
              <a:gd name="T7" fmla="*/ 6350 h 205"/>
              <a:gd name="T8" fmla="*/ 681037 w 429"/>
              <a:gd name="T9" fmla="*/ 635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205">
                <a:moveTo>
                  <a:pt x="0" y="205"/>
                </a:moveTo>
                <a:cubicBezTo>
                  <a:pt x="16" y="178"/>
                  <a:pt x="65" y="82"/>
                  <a:pt x="92" y="49"/>
                </a:cubicBezTo>
                <a:cubicBezTo>
                  <a:pt x="119" y="16"/>
                  <a:pt x="133" y="14"/>
                  <a:pt x="160" y="7"/>
                </a:cubicBezTo>
                <a:cubicBezTo>
                  <a:pt x="188" y="0"/>
                  <a:pt x="212" y="4"/>
                  <a:pt x="257" y="4"/>
                </a:cubicBezTo>
                <a:cubicBezTo>
                  <a:pt x="302" y="4"/>
                  <a:pt x="394" y="4"/>
                  <a:pt x="429" y="4"/>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2" name="Line 46">
            <a:extLst>
              <a:ext uri="{FF2B5EF4-FFF2-40B4-BE49-F238E27FC236}">
                <a16:creationId xmlns:a16="http://schemas.microsoft.com/office/drawing/2014/main" id="{2E75CC6E-676C-46F1-A72B-BAB0E6F85100}"/>
              </a:ext>
            </a:extLst>
          </p:cNvPr>
          <p:cNvSpPr>
            <a:spLocks noChangeShapeType="1"/>
          </p:cNvSpPr>
          <p:nvPr/>
        </p:nvSpPr>
        <p:spPr bwMode="auto">
          <a:xfrm flipV="1">
            <a:off x="6705600" y="3821113"/>
            <a:ext cx="95250" cy="409575"/>
          </a:xfrm>
          <a:prstGeom prst="line">
            <a:avLst/>
          </a:prstGeom>
          <a:noFill/>
          <a:ln w="9525">
            <a:solidFill>
              <a:srgbClr val="66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83" name="Freeform 47">
            <a:extLst>
              <a:ext uri="{FF2B5EF4-FFF2-40B4-BE49-F238E27FC236}">
                <a16:creationId xmlns:a16="http://schemas.microsoft.com/office/drawing/2014/main" id="{AB4F2E76-D676-4320-ADC4-A51AD3E9AB36}"/>
              </a:ext>
            </a:extLst>
          </p:cNvPr>
          <p:cNvSpPr>
            <a:spLocks/>
          </p:cNvSpPr>
          <p:nvPr/>
        </p:nvSpPr>
        <p:spPr bwMode="auto">
          <a:xfrm>
            <a:off x="6800850" y="3819525"/>
            <a:ext cx="161925" cy="1588"/>
          </a:xfrm>
          <a:custGeom>
            <a:avLst/>
            <a:gdLst>
              <a:gd name="T0" fmla="*/ 0 w 102"/>
              <a:gd name="T1" fmla="*/ 1588 h 1"/>
              <a:gd name="T2" fmla="*/ 161925 w 102"/>
              <a:gd name="T3" fmla="*/ 0 h 1"/>
              <a:gd name="T4" fmla="*/ 0 60000 65536"/>
              <a:gd name="T5" fmla="*/ 0 60000 65536"/>
            </a:gdLst>
            <a:ahLst/>
            <a:cxnLst>
              <a:cxn ang="T4">
                <a:pos x="T0" y="T1"/>
              </a:cxn>
              <a:cxn ang="T5">
                <a:pos x="T2" y="T3"/>
              </a:cxn>
            </a:cxnLst>
            <a:rect l="0" t="0" r="r" b="b"/>
            <a:pathLst>
              <a:path w="102" h="1">
                <a:moveTo>
                  <a:pt x="0" y="1"/>
                </a:moveTo>
                <a:lnTo>
                  <a:pt x="102" y="0"/>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4" name="Freeform 48">
            <a:extLst>
              <a:ext uri="{FF2B5EF4-FFF2-40B4-BE49-F238E27FC236}">
                <a16:creationId xmlns:a16="http://schemas.microsoft.com/office/drawing/2014/main" id="{521CB0CD-7D70-41C6-9586-1A295084BFC5}"/>
              </a:ext>
            </a:extLst>
          </p:cNvPr>
          <p:cNvSpPr>
            <a:spLocks/>
          </p:cNvSpPr>
          <p:nvPr/>
        </p:nvSpPr>
        <p:spPr bwMode="auto">
          <a:xfrm>
            <a:off x="6977063" y="3819525"/>
            <a:ext cx="1587" cy="728663"/>
          </a:xfrm>
          <a:custGeom>
            <a:avLst/>
            <a:gdLst>
              <a:gd name="T0" fmla="*/ 0 w 1"/>
              <a:gd name="T1" fmla="*/ 0 h 459"/>
              <a:gd name="T2" fmla="*/ 0 w 1"/>
              <a:gd name="T3" fmla="*/ 728663 h 459"/>
              <a:gd name="T4" fmla="*/ 0 60000 65536"/>
              <a:gd name="T5" fmla="*/ 0 60000 65536"/>
            </a:gdLst>
            <a:ahLst/>
            <a:cxnLst>
              <a:cxn ang="T4">
                <a:pos x="T0" y="T1"/>
              </a:cxn>
              <a:cxn ang="T5">
                <a:pos x="T2" y="T3"/>
              </a:cxn>
            </a:cxnLst>
            <a:rect l="0" t="0" r="r" b="b"/>
            <a:pathLst>
              <a:path w="1" h="459">
                <a:moveTo>
                  <a:pt x="0" y="0"/>
                </a:moveTo>
                <a:lnTo>
                  <a:pt x="0" y="459"/>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5" name="Freeform 49">
            <a:extLst>
              <a:ext uri="{FF2B5EF4-FFF2-40B4-BE49-F238E27FC236}">
                <a16:creationId xmlns:a16="http://schemas.microsoft.com/office/drawing/2014/main" id="{805A3DA6-8036-4235-B3A8-6E920CEE4252}"/>
              </a:ext>
            </a:extLst>
          </p:cNvPr>
          <p:cNvSpPr>
            <a:spLocks/>
          </p:cNvSpPr>
          <p:nvPr/>
        </p:nvSpPr>
        <p:spPr bwMode="auto">
          <a:xfrm>
            <a:off x="6981825" y="4227513"/>
            <a:ext cx="528638" cy="325437"/>
          </a:xfrm>
          <a:custGeom>
            <a:avLst/>
            <a:gdLst>
              <a:gd name="T0" fmla="*/ 0 w 333"/>
              <a:gd name="T1" fmla="*/ 325437 h 205"/>
              <a:gd name="T2" fmla="*/ 123825 w 333"/>
              <a:gd name="T3" fmla="*/ 87312 h 205"/>
              <a:gd name="T4" fmla="*/ 257175 w 333"/>
              <a:gd name="T5" fmla="*/ 20637 h 205"/>
              <a:gd name="T6" fmla="*/ 384175 w 333"/>
              <a:gd name="T7" fmla="*/ 1587 h 205"/>
              <a:gd name="T8" fmla="*/ 528638 w 333"/>
              <a:gd name="T9" fmla="*/ 6350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 h="205">
                <a:moveTo>
                  <a:pt x="0" y="205"/>
                </a:moveTo>
                <a:cubicBezTo>
                  <a:pt x="13" y="180"/>
                  <a:pt x="51" y="87"/>
                  <a:pt x="78" y="55"/>
                </a:cubicBezTo>
                <a:cubicBezTo>
                  <a:pt x="105" y="23"/>
                  <a:pt x="135" y="22"/>
                  <a:pt x="162" y="13"/>
                </a:cubicBezTo>
                <a:cubicBezTo>
                  <a:pt x="189" y="4"/>
                  <a:pt x="214" y="2"/>
                  <a:pt x="242" y="1"/>
                </a:cubicBezTo>
                <a:cubicBezTo>
                  <a:pt x="270" y="0"/>
                  <a:pt x="314" y="4"/>
                  <a:pt x="333" y="4"/>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39986" name="Line 50">
            <a:extLst>
              <a:ext uri="{FF2B5EF4-FFF2-40B4-BE49-F238E27FC236}">
                <a16:creationId xmlns:a16="http://schemas.microsoft.com/office/drawing/2014/main" id="{007A0501-7BBD-4F69-9AF1-A85FCB598B19}"/>
              </a:ext>
            </a:extLst>
          </p:cNvPr>
          <p:cNvSpPr>
            <a:spLocks noChangeShapeType="1"/>
          </p:cNvSpPr>
          <p:nvPr/>
        </p:nvSpPr>
        <p:spPr bwMode="auto">
          <a:xfrm>
            <a:off x="1809750" y="6172200"/>
            <a:ext cx="19050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137" name="Group 51">
            <a:extLst>
              <a:ext uri="{FF2B5EF4-FFF2-40B4-BE49-F238E27FC236}">
                <a16:creationId xmlns:a16="http://schemas.microsoft.com/office/drawing/2014/main" id="{6BF463CC-3141-4CDA-9BA1-27E150C0474E}"/>
              </a:ext>
            </a:extLst>
          </p:cNvPr>
          <p:cNvGrpSpPr>
            <a:grpSpLocks/>
          </p:cNvGrpSpPr>
          <p:nvPr/>
        </p:nvGrpSpPr>
        <p:grpSpPr bwMode="auto">
          <a:xfrm>
            <a:off x="2000250" y="5354638"/>
            <a:ext cx="952500" cy="817562"/>
            <a:chOff x="864" y="2448"/>
            <a:chExt cx="480" cy="384"/>
          </a:xfrm>
        </p:grpSpPr>
        <p:sp>
          <p:nvSpPr>
            <p:cNvPr id="39988" name="Line 52">
              <a:extLst>
                <a:ext uri="{FF2B5EF4-FFF2-40B4-BE49-F238E27FC236}">
                  <a16:creationId xmlns:a16="http://schemas.microsoft.com/office/drawing/2014/main" id="{12F22E32-1F26-4ABA-A3E7-9258C6FC0028}"/>
                </a:ext>
              </a:extLst>
            </p:cNvPr>
            <p:cNvSpPr>
              <a:spLocks noChangeShapeType="1"/>
            </p:cNvSpPr>
            <p:nvPr/>
          </p:nvSpPr>
          <p:spPr bwMode="auto">
            <a:xfrm flipV="1">
              <a:off x="864" y="2448"/>
              <a:ext cx="144" cy="38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89" name="Line 53">
              <a:extLst>
                <a:ext uri="{FF2B5EF4-FFF2-40B4-BE49-F238E27FC236}">
                  <a16:creationId xmlns:a16="http://schemas.microsoft.com/office/drawing/2014/main" id="{876EAC82-81C9-4C02-ABAC-77CF1265468E}"/>
                </a:ext>
              </a:extLst>
            </p:cNvPr>
            <p:cNvSpPr>
              <a:spLocks noChangeShapeType="1"/>
            </p:cNvSpPr>
            <p:nvPr/>
          </p:nvSpPr>
          <p:spPr bwMode="auto">
            <a:xfrm>
              <a:off x="1008" y="2448"/>
              <a:ext cx="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0" name="Line 54">
              <a:extLst>
                <a:ext uri="{FF2B5EF4-FFF2-40B4-BE49-F238E27FC236}">
                  <a16:creationId xmlns:a16="http://schemas.microsoft.com/office/drawing/2014/main" id="{E7844CBD-6128-480D-9400-2F8E64392E2E}"/>
                </a:ext>
              </a:extLst>
            </p:cNvPr>
            <p:cNvSpPr>
              <a:spLocks noChangeShapeType="1"/>
            </p:cNvSpPr>
            <p:nvPr/>
          </p:nvSpPr>
          <p:spPr bwMode="auto">
            <a:xfrm>
              <a:off x="1056" y="2448"/>
              <a:ext cx="144" cy="38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1" name="Line 55">
              <a:extLst>
                <a:ext uri="{FF2B5EF4-FFF2-40B4-BE49-F238E27FC236}">
                  <a16:creationId xmlns:a16="http://schemas.microsoft.com/office/drawing/2014/main" id="{4206AF30-0804-4E5F-B83A-7D2CE0BECEBF}"/>
                </a:ext>
              </a:extLst>
            </p:cNvPr>
            <p:cNvSpPr>
              <a:spLocks noChangeShapeType="1"/>
            </p:cNvSpPr>
            <p:nvPr/>
          </p:nvSpPr>
          <p:spPr bwMode="auto">
            <a:xfrm>
              <a:off x="1200" y="2832"/>
              <a:ext cx="144"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grpSp>
        <p:nvGrpSpPr>
          <p:cNvPr id="47138" name="Group 56">
            <a:extLst>
              <a:ext uri="{FF2B5EF4-FFF2-40B4-BE49-F238E27FC236}">
                <a16:creationId xmlns:a16="http://schemas.microsoft.com/office/drawing/2014/main" id="{1DFE11CF-1612-4018-999C-333186F26E8B}"/>
              </a:ext>
            </a:extLst>
          </p:cNvPr>
          <p:cNvGrpSpPr>
            <a:grpSpLocks/>
          </p:cNvGrpSpPr>
          <p:nvPr/>
        </p:nvGrpSpPr>
        <p:grpSpPr bwMode="auto">
          <a:xfrm>
            <a:off x="2952750" y="5354638"/>
            <a:ext cx="952500" cy="817562"/>
            <a:chOff x="864" y="2448"/>
            <a:chExt cx="480" cy="384"/>
          </a:xfrm>
        </p:grpSpPr>
        <p:sp>
          <p:nvSpPr>
            <p:cNvPr id="39993" name="Line 57">
              <a:extLst>
                <a:ext uri="{FF2B5EF4-FFF2-40B4-BE49-F238E27FC236}">
                  <a16:creationId xmlns:a16="http://schemas.microsoft.com/office/drawing/2014/main" id="{119BABF7-FBA4-4D27-8EF1-8F2BCC291178}"/>
                </a:ext>
              </a:extLst>
            </p:cNvPr>
            <p:cNvSpPr>
              <a:spLocks noChangeShapeType="1"/>
            </p:cNvSpPr>
            <p:nvPr/>
          </p:nvSpPr>
          <p:spPr bwMode="auto">
            <a:xfrm flipV="1">
              <a:off x="864" y="2448"/>
              <a:ext cx="144" cy="38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4" name="Line 58">
              <a:extLst>
                <a:ext uri="{FF2B5EF4-FFF2-40B4-BE49-F238E27FC236}">
                  <a16:creationId xmlns:a16="http://schemas.microsoft.com/office/drawing/2014/main" id="{E5347064-1C63-43C5-A18D-5FDCB07B591F}"/>
                </a:ext>
              </a:extLst>
            </p:cNvPr>
            <p:cNvSpPr>
              <a:spLocks noChangeShapeType="1"/>
            </p:cNvSpPr>
            <p:nvPr/>
          </p:nvSpPr>
          <p:spPr bwMode="auto">
            <a:xfrm>
              <a:off x="1008" y="2448"/>
              <a:ext cx="48"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5" name="Line 59">
              <a:extLst>
                <a:ext uri="{FF2B5EF4-FFF2-40B4-BE49-F238E27FC236}">
                  <a16:creationId xmlns:a16="http://schemas.microsoft.com/office/drawing/2014/main" id="{867FDC54-B9C1-4459-9CF1-B9249695B91A}"/>
                </a:ext>
              </a:extLst>
            </p:cNvPr>
            <p:cNvSpPr>
              <a:spLocks noChangeShapeType="1"/>
            </p:cNvSpPr>
            <p:nvPr/>
          </p:nvSpPr>
          <p:spPr bwMode="auto">
            <a:xfrm>
              <a:off x="1056" y="2448"/>
              <a:ext cx="144" cy="384"/>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6" name="Line 60">
              <a:extLst>
                <a:ext uri="{FF2B5EF4-FFF2-40B4-BE49-F238E27FC236}">
                  <a16:creationId xmlns:a16="http://schemas.microsoft.com/office/drawing/2014/main" id="{C10FCA55-C2C0-4ABB-BA18-CE8731D6DB08}"/>
                </a:ext>
              </a:extLst>
            </p:cNvPr>
            <p:cNvSpPr>
              <a:spLocks noChangeShapeType="1"/>
            </p:cNvSpPr>
            <p:nvPr/>
          </p:nvSpPr>
          <p:spPr bwMode="auto">
            <a:xfrm>
              <a:off x="1200" y="2832"/>
              <a:ext cx="144"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sp>
        <p:nvSpPr>
          <p:cNvPr id="39997" name="Line 61">
            <a:extLst>
              <a:ext uri="{FF2B5EF4-FFF2-40B4-BE49-F238E27FC236}">
                <a16:creationId xmlns:a16="http://schemas.microsoft.com/office/drawing/2014/main" id="{0E12C4AF-7530-4383-AC75-70725823FC8C}"/>
              </a:ext>
            </a:extLst>
          </p:cNvPr>
          <p:cNvSpPr>
            <a:spLocks noChangeShapeType="1"/>
          </p:cNvSpPr>
          <p:nvPr/>
        </p:nvSpPr>
        <p:spPr bwMode="auto">
          <a:xfrm flipV="1">
            <a:off x="3905250" y="5562600"/>
            <a:ext cx="209550" cy="6096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8" name="Line 62">
            <a:extLst>
              <a:ext uri="{FF2B5EF4-FFF2-40B4-BE49-F238E27FC236}">
                <a16:creationId xmlns:a16="http://schemas.microsoft.com/office/drawing/2014/main" id="{FFA74CDA-A9D6-44A2-8BDA-C96D31CD75A0}"/>
              </a:ext>
            </a:extLst>
          </p:cNvPr>
          <p:cNvSpPr>
            <a:spLocks noChangeShapeType="1"/>
          </p:cNvSpPr>
          <p:nvPr/>
        </p:nvSpPr>
        <p:spPr bwMode="auto">
          <a:xfrm>
            <a:off x="4114800" y="5562600"/>
            <a:ext cx="209550" cy="6096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9999" name="Line 63">
            <a:extLst>
              <a:ext uri="{FF2B5EF4-FFF2-40B4-BE49-F238E27FC236}">
                <a16:creationId xmlns:a16="http://schemas.microsoft.com/office/drawing/2014/main" id="{2A2AF3BC-2B04-4628-A983-14F33BFB9C5F}"/>
              </a:ext>
            </a:extLst>
          </p:cNvPr>
          <p:cNvSpPr>
            <a:spLocks noChangeShapeType="1"/>
          </p:cNvSpPr>
          <p:nvPr/>
        </p:nvSpPr>
        <p:spPr bwMode="auto">
          <a:xfrm>
            <a:off x="4572000" y="6172200"/>
            <a:ext cx="22860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0" name="Line 64">
            <a:extLst>
              <a:ext uri="{FF2B5EF4-FFF2-40B4-BE49-F238E27FC236}">
                <a16:creationId xmlns:a16="http://schemas.microsoft.com/office/drawing/2014/main" id="{00AD6C5D-6A9B-4F9D-954A-63F617310C2A}"/>
              </a:ext>
            </a:extLst>
          </p:cNvPr>
          <p:cNvSpPr>
            <a:spLocks noChangeShapeType="1"/>
          </p:cNvSpPr>
          <p:nvPr/>
        </p:nvSpPr>
        <p:spPr bwMode="auto">
          <a:xfrm flipV="1">
            <a:off x="4800600" y="5486400"/>
            <a:ext cx="228600" cy="6858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1" name="Line 65">
            <a:extLst>
              <a:ext uri="{FF2B5EF4-FFF2-40B4-BE49-F238E27FC236}">
                <a16:creationId xmlns:a16="http://schemas.microsoft.com/office/drawing/2014/main" id="{D216A3C0-0BCC-4BBC-BC96-F61C3EEC2441}"/>
              </a:ext>
            </a:extLst>
          </p:cNvPr>
          <p:cNvSpPr>
            <a:spLocks noChangeShapeType="1"/>
          </p:cNvSpPr>
          <p:nvPr/>
        </p:nvSpPr>
        <p:spPr bwMode="auto">
          <a:xfrm>
            <a:off x="5029200" y="5486400"/>
            <a:ext cx="209550" cy="6858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2" name="Line 66">
            <a:extLst>
              <a:ext uri="{FF2B5EF4-FFF2-40B4-BE49-F238E27FC236}">
                <a16:creationId xmlns:a16="http://schemas.microsoft.com/office/drawing/2014/main" id="{599D7A63-1FE4-4377-9835-ACE7B36B0925}"/>
              </a:ext>
            </a:extLst>
          </p:cNvPr>
          <p:cNvSpPr>
            <a:spLocks noChangeShapeType="1"/>
          </p:cNvSpPr>
          <p:nvPr/>
        </p:nvSpPr>
        <p:spPr bwMode="auto">
          <a:xfrm>
            <a:off x="5467350" y="6172200"/>
            <a:ext cx="28575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3" name="Line 67">
            <a:extLst>
              <a:ext uri="{FF2B5EF4-FFF2-40B4-BE49-F238E27FC236}">
                <a16:creationId xmlns:a16="http://schemas.microsoft.com/office/drawing/2014/main" id="{54BED12F-DF55-490A-9022-9FB9581229B7}"/>
              </a:ext>
            </a:extLst>
          </p:cNvPr>
          <p:cNvSpPr>
            <a:spLocks noChangeShapeType="1"/>
          </p:cNvSpPr>
          <p:nvPr/>
        </p:nvSpPr>
        <p:spPr bwMode="auto">
          <a:xfrm flipV="1">
            <a:off x="5791200" y="5562600"/>
            <a:ext cx="228600" cy="6096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4" name="Line 68">
            <a:extLst>
              <a:ext uri="{FF2B5EF4-FFF2-40B4-BE49-F238E27FC236}">
                <a16:creationId xmlns:a16="http://schemas.microsoft.com/office/drawing/2014/main" id="{F427C42D-B302-494D-9063-C6823AF506DF}"/>
              </a:ext>
            </a:extLst>
          </p:cNvPr>
          <p:cNvSpPr>
            <a:spLocks noChangeShapeType="1"/>
          </p:cNvSpPr>
          <p:nvPr/>
        </p:nvSpPr>
        <p:spPr bwMode="auto">
          <a:xfrm>
            <a:off x="6019800" y="5562600"/>
            <a:ext cx="209550" cy="6096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5" name="Line 69">
            <a:extLst>
              <a:ext uri="{FF2B5EF4-FFF2-40B4-BE49-F238E27FC236}">
                <a16:creationId xmlns:a16="http://schemas.microsoft.com/office/drawing/2014/main" id="{5BA6636C-BE91-4A1C-B22F-12278E3CE424}"/>
              </a:ext>
            </a:extLst>
          </p:cNvPr>
          <p:cNvSpPr>
            <a:spLocks noChangeShapeType="1"/>
          </p:cNvSpPr>
          <p:nvPr/>
        </p:nvSpPr>
        <p:spPr bwMode="auto">
          <a:xfrm>
            <a:off x="6457950" y="6172200"/>
            <a:ext cx="28575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6" name="Line 70">
            <a:extLst>
              <a:ext uri="{FF2B5EF4-FFF2-40B4-BE49-F238E27FC236}">
                <a16:creationId xmlns:a16="http://schemas.microsoft.com/office/drawing/2014/main" id="{A12249DB-7D32-47BD-9B30-4CC028E8622A}"/>
              </a:ext>
            </a:extLst>
          </p:cNvPr>
          <p:cNvSpPr>
            <a:spLocks noChangeShapeType="1"/>
          </p:cNvSpPr>
          <p:nvPr/>
        </p:nvSpPr>
        <p:spPr bwMode="auto">
          <a:xfrm flipV="1">
            <a:off x="6705600" y="5486400"/>
            <a:ext cx="228600" cy="6858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7" name="Line 71">
            <a:extLst>
              <a:ext uri="{FF2B5EF4-FFF2-40B4-BE49-F238E27FC236}">
                <a16:creationId xmlns:a16="http://schemas.microsoft.com/office/drawing/2014/main" id="{8D528560-5B29-458C-B73A-DC8A86A7F2B7}"/>
              </a:ext>
            </a:extLst>
          </p:cNvPr>
          <p:cNvSpPr>
            <a:spLocks noChangeShapeType="1"/>
          </p:cNvSpPr>
          <p:nvPr/>
        </p:nvSpPr>
        <p:spPr bwMode="auto">
          <a:xfrm>
            <a:off x="6934200" y="5486400"/>
            <a:ext cx="209550" cy="68580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8" name="Line 72">
            <a:extLst>
              <a:ext uri="{FF2B5EF4-FFF2-40B4-BE49-F238E27FC236}">
                <a16:creationId xmlns:a16="http://schemas.microsoft.com/office/drawing/2014/main" id="{202589D0-5425-4CCC-9247-07DD09DE66F7}"/>
              </a:ext>
            </a:extLst>
          </p:cNvPr>
          <p:cNvSpPr>
            <a:spLocks noChangeShapeType="1"/>
          </p:cNvSpPr>
          <p:nvPr/>
        </p:nvSpPr>
        <p:spPr bwMode="auto">
          <a:xfrm>
            <a:off x="7372350" y="6172200"/>
            <a:ext cx="285750" cy="0"/>
          </a:xfrm>
          <a:prstGeom prst="line">
            <a:avLst/>
          </a:prstGeom>
          <a:noFill/>
          <a:ln w="9525">
            <a:solidFill>
              <a:schemeClr val="hlink"/>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09" name="Text Box 73">
            <a:extLst>
              <a:ext uri="{FF2B5EF4-FFF2-40B4-BE49-F238E27FC236}">
                <a16:creationId xmlns:a16="http://schemas.microsoft.com/office/drawing/2014/main" id="{31965999-BA3A-45DC-A2EE-711EC6A94913}"/>
              </a:ext>
            </a:extLst>
          </p:cNvPr>
          <p:cNvSpPr txBox="1">
            <a:spLocks noChangeArrowheads="1"/>
          </p:cNvSpPr>
          <p:nvPr/>
        </p:nvSpPr>
        <p:spPr bwMode="auto">
          <a:xfrm>
            <a:off x="1600200" y="4970463"/>
            <a:ext cx="1841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800">
              <a:solidFill>
                <a:schemeClr val="hlink"/>
              </a:solidFill>
              <a:latin typeface="Lucida Sans Unicode" charset="0"/>
              <a:ea typeface="ＭＳ Ｐゴシック" charset="0"/>
            </a:endParaRPr>
          </a:p>
        </p:txBody>
      </p:sp>
      <p:sp>
        <p:nvSpPr>
          <p:cNvPr id="40010" name="Text Box 74">
            <a:extLst>
              <a:ext uri="{FF2B5EF4-FFF2-40B4-BE49-F238E27FC236}">
                <a16:creationId xmlns:a16="http://schemas.microsoft.com/office/drawing/2014/main" id="{3B9A8C7A-2E56-428E-88E3-456ED4D49164}"/>
              </a:ext>
            </a:extLst>
          </p:cNvPr>
          <p:cNvSpPr txBox="1">
            <a:spLocks noChangeArrowheads="1"/>
          </p:cNvSpPr>
          <p:nvPr/>
        </p:nvSpPr>
        <p:spPr bwMode="auto">
          <a:xfrm>
            <a:off x="1600200" y="4970463"/>
            <a:ext cx="531813"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solidFill>
                  <a:schemeClr val="hlink"/>
                </a:solidFill>
                <a:latin typeface="Lucida Sans Unicode" charset="0"/>
                <a:ea typeface="ＭＳ Ｐゴシック" charset="0"/>
              </a:rPr>
              <a:t>700 ml</a:t>
            </a:r>
          </a:p>
        </p:txBody>
      </p:sp>
      <p:sp>
        <p:nvSpPr>
          <p:cNvPr id="40011" name="Text Box 75">
            <a:extLst>
              <a:ext uri="{FF2B5EF4-FFF2-40B4-BE49-F238E27FC236}">
                <a16:creationId xmlns:a16="http://schemas.microsoft.com/office/drawing/2014/main" id="{5A251DA9-5756-4FB4-88C0-86F1DBBE8F8D}"/>
              </a:ext>
            </a:extLst>
          </p:cNvPr>
          <p:cNvSpPr txBox="1">
            <a:spLocks noChangeArrowheads="1"/>
          </p:cNvSpPr>
          <p:nvPr/>
        </p:nvSpPr>
        <p:spPr bwMode="auto">
          <a:xfrm>
            <a:off x="1524000" y="4638675"/>
            <a:ext cx="369888"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solidFill>
                  <a:srgbClr val="66FF33"/>
                </a:solidFill>
                <a:latin typeface="Lucida Sans Unicode" charset="0"/>
                <a:ea typeface="ＭＳ Ｐゴシック" charset="0"/>
              </a:rPr>
              <a:t>-70</a:t>
            </a:r>
          </a:p>
        </p:txBody>
      </p:sp>
      <p:sp>
        <p:nvSpPr>
          <p:cNvPr id="40012" name="Text Box 76">
            <a:extLst>
              <a:ext uri="{FF2B5EF4-FFF2-40B4-BE49-F238E27FC236}">
                <a16:creationId xmlns:a16="http://schemas.microsoft.com/office/drawing/2014/main" id="{2B025909-57FF-4814-B667-BC5D591067D9}"/>
              </a:ext>
            </a:extLst>
          </p:cNvPr>
          <p:cNvSpPr txBox="1">
            <a:spLocks noChangeArrowheads="1"/>
          </p:cNvSpPr>
          <p:nvPr/>
        </p:nvSpPr>
        <p:spPr bwMode="auto">
          <a:xfrm>
            <a:off x="1524000" y="3514725"/>
            <a:ext cx="6477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solidFill>
                  <a:srgbClr val="66FF33"/>
                </a:solidFill>
                <a:latin typeface="Lucida Sans Unicode" charset="0"/>
                <a:ea typeface="ＭＳ Ｐゴシック" charset="0"/>
              </a:rPr>
              <a:t>70  l/min</a:t>
            </a:r>
          </a:p>
        </p:txBody>
      </p:sp>
      <p:sp>
        <p:nvSpPr>
          <p:cNvPr id="40013" name="Rectangle 77">
            <a:extLst>
              <a:ext uri="{FF2B5EF4-FFF2-40B4-BE49-F238E27FC236}">
                <a16:creationId xmlns:a16="http://schemas.microsoft.com/office/drawing/2014/main" id="{E89BDBF0-11F8-484A-8440-350D92341BA6}"/>
              </a:ext>
            </a:extLst>
          </p:cNvPr>
          <p:cNvSpPr>
            <a:spLocks noGrp="1" noChangeArrowheads="1"/>
          </p:cNvSpPr>
          <p:nvPr>
            <p:ph type="title"/>
          </p:nvPr>
        </p:nvSpPr>
        <p:spPr/>
        <p:txBody>
          <a:bodyPr/>
          <a:lstStyle/>
          <a:p>
            <a:pPr eaLnBrk="1" hangingPunct="1">
              <a:defRPr/>
            </a:pPr>
            <a:r>
              <a:rPr lang="en-US">
                <a:ea typeface="ＭＳ Ｐゴシック" charset="-128"/>
                <a:cs typeface="+mj-cs"/>
              </a:rPr>
              <a:t>High airway pressure</a:t>
            </a:r>
          </a:p>
        </p:txBody>
      </p:sp>
      <p:sp>
        <p:nvSpPr>
          <p:cNvPr id="40014" name="Line 78">
            <a:extLst>
              <a:ext uri="{FF2B5EF4-FFF2-40B4-BE49-F238E27FC236}">
                <a16:creationId xmlns:a16="http://schemas.microsoft.com/office/drawing/2014/main" id="{BFC8BE92-227A-409B-80F5-959A17CE0C66}"/>
              </a:ext>
            </a:extLst>
          </p:cNvPr>
          <p:cNvSpPr>
            <a:spLocks noChangeShapeType="1"/>
          </p:cNvSpPr>
          <p:nvPr/>
        </p:nvSpPr>
        <p:spPr bwMode="auto">
          <a:xfrm>
            <a:off x="1752600" y="1905000"/>
            <a:ext cx="0" cy="15240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15" name="Line 79">
            <a:extLst>
              <a:ext uri="{FF2B5EF4-FFF2-40B4-BE49-F238E27FC236}">
                <a16:creationId xmlns:a16="http://schemas.microsoft.com/office/drawing/2014/main" id="{A635782D-73FB-4935-B492-9E085586737E}"/>
              </a:ext>
            </a:extLst>
          </p:cNvPr>
          <p:cNvSpPr>
            <a:spLocks noChangeShapeType="1"/>
          </p:cNvSpPr>
          <p:nvPr/>
        </p:nvSpPr>
        <p:spPr bwMode="auto">
          <a:xfrm>
            <a:off x="1752600" y="3429000"/>
            <a:ext cx="5867400" cy="0"/>
          </a:xfrm>
          <a:prstGeom prst="line">
            <a:avLst/>
          </a:prstGeom>
          <a:noFill/>
          <a:ln w="190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16" name="Line 80">
            <a:extLst>
              <a:ext uri="{FF2B5EF4-FFF2-40B4-BE49-F238E27FC236}">
                <a16:creationId xmlns:a16="http://schemas.microsoft.com/office/drawing/2014/main" id="{E8E1CBBA-F41B-40F2-B91F-95D3EBC83345}"/>
              </a:ext>
            </a:extLst>
          </p:cNvPr>
          <p:cNvSpPr>
            <a:spLocks noChangeShapeType="1"/>
          </p:cNvSpPr>
          <p:nvPr/>
        </p:nvSpPr>
        <p:spPr bwMode="auto">
          <a:xfrm>
            <a:off x="1752600" y="3733800"/>
            <a:ext cx="0" cy="914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17" name="Line 81">
            <a:extLst>
              <a:ext uri="{FF2B5EF4-FFF2-40B4-BE49-F238E27FC236}">
                <a16:creationId xmlns:a16="http://schemas.microsoft.com/office/drawing/2014/main" id="{80BC54D8-6E8F-484D-B11C-47440FED64DB}"/>
              </a:ext>
            </a:extLst>
          </p:cNvPr>
          <p:cNvSpPr>
            <a:spLocks noChangeShapeType="1"/>
          </p:cNvSpPr>
          <p:nvPr/>
        </p:nvSpPr>
        <p:spPr bwMode="auto">
          <a:xfrm>
            <a:off x="1752600" y="5029200"/>
            <a:ext cx="0" cy="11430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18" name="Text Box 82">
            <a:extLst>
              <a:ext uri="{FF2B5EF4-FFF2-40B4-BE49-F238E27FC236}">
                <a16:creationId xmlns:a16="http://schemas.microsoft.com/office/drawing/2014/main" id="{61679187-B668-4E2B-AC30-A927481196C2}"/>
              </a:ext>
            </a:extLst>
          </p:cNvPr>
          <p:cNvSpPr txBox="1">
            <a:spLocks noChangeArrowheads="1"/>
          </p:cNvSpPr>
          <p:nvPr/>
        </p:nvSpPr>
        <p:spPr bwMode="auto">
          <a:xfrm>
            <a:off x="685800" y="2544763"/>
            <a:ext cx="917575"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sz="1400">
                <a:solidFill>
                  <a:srgbClr val="FFCC00"/>
                </a:solidFill>
                <a:latin typeface="Lucida Sans Unicode" charset="0"/>
                <a:ea typeface="ＭＳ Ｐゴシック" charset="0"/>
              </a:rPr>
              <a:t>Pressure</a:t>
            </a:r>
          </a:p>
        </p:txBody>
      </p:sp>
      <p:sp>
        <p:nvSpPr>
          <p:cNvPr id="40019" name="Text Box 83">
            <a:extLst>
              <a:ext uri="{FF2B5EF4-FFF2-40B4-BE49-F238E27FC236}">
                <a16:creationId xmlns:a16="http://schemas.microsoft.com/office/drawing/2014/main" id="{8199B281-F4E9-49B4-91B0-1201B0F20C83}"/>
              </a:ext>
            </a:extLst>
          </p:cNvPr>
          <p:cNvSpPr txBox="1">
            <a:spLocks noChangeArrowheads="1"/>
          </p:cNvSpPr>
          <p:nvPr/>
        </p:nvSpPr>
        <p:spPr bwMode="auto">
          <a:xfrm>
            <a:off x="1027113" y="3962400"/>
            <a:ext cx="57626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sz="1400">
                <a:solidFill>
                  <a:srgbClr val="00FF00"/>
                </a:solidFill>
                <a:latin typeface="Lucida Sans Unicode" charset="0"/>
                <a:ea typeface="ＭＳ Ｐゴシック" charset="0"/>
              </a:rPr>
              <a:t>Flow</a:t>
            </a:r>
          </a:p>
        </p:txBody>
      </p:sp>
      <p:sp>
        <p:nvSpPr>
          <p:cNvPr id="40020" name="Text Box 84">
            <a:extLst>
              <a:ext uri="{FF2B5EF4-FFF2-40B4-BE49-F238E27FC236}">
                <a16:creationId xmlns:a16="http://schemas.microsoft.com/office/drawing/2014/main" id="{F6FB6E59-116F-4113-88E9-3942CB32F809}"/>
              </a:ext>
            </a:extLst>
          </p:cNvPr>
          <p:cNvSpPr txBox="1">
            <a:spLocks noChangeArrowheads="1"/>
          </p:cNvSpPr>
          <p:nvPr/>
        </p:nvSpPr>
        <p:spPr bwMode="auto">
          <a:xfrm>
            <a:off x="763588" y="5486400"/>
            <a:ext cx="836612"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sz="1400">
                <a:solidFill>
                  <a:schemeClr val="hlink"/>
                </a:solidFill>
                <a:latin typeface="Lucida Sans Unicode" charset="0"/>
                <a:ea typeface="ＭＳ Ｐゴシック" charset="0"/>
              </a:rPr>
              <a:t>Volume</a:t>
            </a:r>
          </a:p>
        </p:txBody>
      </p:sp>
      <p:sp>
        <p:nvSpPr>
          <p:cNvPr id="40021" name="Line 85">
            <a:extLst>
              <a:ext uri="{FF2B5EF4-FFF2-40B4-BE49-F238E27FC236}">
                <a16:creationId xmlns:a16="http://schemas.microsoft.com/office/drawing/2014/main" id="{A60D08FA-F9A7-44DB-ABCA-5D2E37E97164}"/>
              </a:ext>
            </a:extLst>
          </p:cNvPr>
          <p:cNvSpPr>
            <a:spLocks noChangeShapeType="1"/>
          </p:cNvSpPr>
          <p:nvPr/>
        </p:nvSpPr>
        <p:spPr bwMode="auto">
          <a:xfrm>
            <a:off x="1752600" y="2133600"/>
            <a:ext cx="5791200" cy="0"/>
          </a:xfrm>
          <a:prstGeom prst="line">
            <a:avLst/>
          </a:prstGeom>
          <a:noFill/>
          <a:ln w="12700">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0022" name="Freeform 86">
            <a:extLst>
              <a:ext uri="{FF2B5EF4-FFF2-40B4-BE49-F238E27FC236}">
                <a16:creationId xmlns:a16="http://schemas.microsoft.com/office/drawing/2014/main" id="{86818DF6-35CC-4605-AE35-1EF42C6A6DEC}"/>
              </a:ext>
            </a:extLst>
          </p:cNvPr>
          <p:cNvSpPr>
            <a:spLocks/>
          </p:cNvSpPr>
          <p:nvPr/>
        </p:nvSpPr>
        <p:spPr bwMode="auto">
          <a:xfrm>
            <a:off x="4648200" y="3105150"/>
            <a:ext cx="157163" cy="9525"/>
          </a:xfrm>
          <a:custGeom>
            <a:avLst/>
            <a:gdLst>
              <a:gd name="T0" fmla="*/ 0 w 99"/>
              <a:gd name="T1" fmla="*/ 0 h 6"/>
              <a:gd name="T2" fmla="*/ 157163 w 99"/>
              <a:gd name="T3" fmla="*/ 9525 h 6"/>
              <a:gd name="T4" fmla="*/ 0 60000 65536"/>
              <a:gd name="T5" fmla="*/ 0 60000 65536"/>
            </a:gdLst>
            <a:ahLst/>
            <a:cxnLst>
              <a:cxn ang="T4">
                <a:pos x="T0" y="T1"/>
              </a:cxn>
              <a:cxn ang="T5">
                <a:pos x="T2" y="T3"/>
              </a:cxn>
            </a:cxnLst>
            <a:rect l="0" t="0" r="r" b="b"/>
            <a:pathLst>
              <a:path w="99" h="6">
                <a:moveTo>
                  <a:pt x="0" y="0"/>
                </a:moveTo>
                <a:lnTo>
                  <a:pt x="99" y="6"/>
                </a:lnTo>
              </a:path>
            </a:pathLst>
          </a:custGeom>
          <a:noFill/>
          <a:ln w="9525">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nvGrpSpPr>
          <p:cNvPr id="47165" name="Group 87">
            <a:extLst>
              <a:ext uri="{FF2B5EF4-FFF2-40B4-BE49-F238E27FC236}">
                <a16:creationId xmlns:a16="http://schemas.microsoft.com/office/drawing/2014/main" id="{F44984A1-120E-46DB-8590-22803B857F02}"/>
              </a:ext>
            </a:extLst>
          </p:cNvPr>
          <p:cNvGrpSpPr>
            <a:grpSpLocks/>
          </p:cNvGrpSpPr>
          <p:nvPr/>
        </p:nvGrpSpPr>
        <p:grpSpPr bwMode="auto">
          <a:xfrm>
            <a:off x="4800600" y="2133600"/>
            <a:ext cx="777875" cy="977900"/>
            <a:chOff x="2450" y="1344"/>
            <a:chExt cx="490" cy="616"/>
          </a:xfrm>
        </p:grpSpPr>
        <p:sp>
          <p:nvSpPr>
            <p:cNvPr id="40024" name="Freeform 88">
              <a:extLst>
                <a:ext uri="{FF2B5EF4-FFF2-40B4-BE49-F238E27FC236}">
                  <a16:creationId xmlns:a16="http://schemas.microsoft.com/office/drawing/2014/main" id="{4AF846BE-48A3-4022-AEF9-307368D0B4B6}"/>
                </a:ext>
              </a:extLst>
            </p:cNvPr>
            <p:cNvSpPr>
              <a:spLocks/>
            </p:cNvSpPr>
            <p:nvPr/>
          </p:nvSpPr>
          <p:spPr bwMode="auto">
            <a:xfrm>
              <a:off x="2600" y="1344"/>
              <a:ext cx="1" cy="540"/>
            </a:xfrm>
            <a:custGeom>
              <a:avLst/>
              <a:gdLst>
                <a:gd name="T0" fmla="*/ 0 w 1"/>
                <a:gd name="T1" fmla="*/ 0 h 540"/>
                <a:gd name="T2" fmla="*/ 0 w 1"/>
                <a:gd name="T3" fmla="*/ 540 h 540"/>
                <a:gd name="T4" fmla="*/ 0 60000 65536"/>
                <a:gd name="T5" fmla="*/ 0 60000 65536"/>
              </a:gdLst>
              <a:ahLst/>
              <a:cxnLst>
                <a:cxn ang="T4">
                  <a:pos x="T0" y="T1"/>
                </a:cxn>
                <a:cxn ang="T5">
                  <a:pos x="T2" y="T3"/>
                </a:cxn>
              </a:cxnLst>
              <a:rect l="0" t="0" r="r" b="b"/>
              <a:pathLst>
                <a:path w="1" h="540">
                  <a:moveTo>
                    <a:pt x="0" y="0"/>
                  </a:moveTo>
                  <a:lnTo>
                    <a:pt x="0" y="540"/>
                  </a:lnTo>
                </a:path>
              </a:pathLst>
            </a:custGeom>
            <a:noFill/>
            <a:ln w="9525">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25" name="Freeform 89">
              <a:extLst>
                <a:ext uri="{FF2B5EF4-FFF2-40B4-BE49-F238E27FC236}">
                  <a16:creationId xmlns:a16="http://schemas.microsoft.com/office/drawing/2014/main" id="{E0EDE758-3286-4902-9F24-7630A9A5186D}"/>
                </a:ext>
              </a:extLst>
            </p:cNvPr>
            <p:cNvSpPr>
              <a:spLocks/>
            </p:cNvSpPr>
            <p:nvPr/>
          </p:nvSpPr>
          <p:spPr bwMode="auto">
            <a:xfrm>
              <a:off x="2450" y="1344"/>
              <a:ext cx="150" cy="612"/>
            </a:xfrm>
            <a:custGeom>
              <a:avLst/>
              <a:gdLst>
                <a:gd name="T0" fmla="*/ 10 w 150"/>
                <a:gd name="T1" fmla="*/ 612 h 612"/>
                <a:gd name="T2" fmla="*/ 10 w 150"/>
                <a:gd name="T3" fmla="*/ 548 h 612"/>
                <a:gd name="T4" fmla="*/ 70 w 150"/>
                <a:gd name="T5" fmla="*/ 355 h 612"/>
                <a:gd name="T6" fmla="*/ 150 w 150"/>
                <a:gd name="T7" fmla="*/ 0 h 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612">
                  <a:moveTo>
                    <a:pt x="10" y="612"/>
                  </a:moveTo>
                  <a:cubicBezTo>
                    <a:pt x="5" y="601"/>
                    <a:pt x="0" y="591"/>
                    <a:pt x="10" y="548"/>
                  </a:cubicBezTo>
                  <a:cubicBezTo>
                    <a:pt x="20" y="505"/>
                    <a:pt x="47" y="446"/>
                    <a:pt x="70" y="355"/>
                  </a:cubicBezTo>
                  <a:cubicBezTo>
                    <a:pt x="93" y="264"/>
                    <a:pt x="133" y="74"/>
                    <a:pt x="150"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26" name="Freeform 90">
              <a:extLst>
                <a:ext uri="{FF2B5EF4-FFF2-40B4-BE49-F238E27FC236}">
                  <a16:creationId xmlns:a16="http://schemas.microsoft.com/office/drawing/2014/main" id="{357F9C19-A8B2-454F-A488-F931C0910265}"/>
                </a:ext>
              </a:extLst>
            </p:cNvPr>
            <p:cNvSpPr>
              <a:spLocks/>
            </p:cNvSpPr>
            <p:nvPr/>
          </p:nvSpPr>
          <p:spPr bwMode="auto">
            <a:xfrm>
              <a:off x="2595" y="1884"/>
              <a:ext cx="345" cy="76"/>
            </a:xfrm>
            <a:custGeom>
              <a:avLst/>
              <a:gdLst>
                <a:gd name="T0" fmla="*/ 5 w 345"/>
                <a:gd name="T1" fmla="*/ 0 h 76"/>
                <a:gd name="T2" fmla="*/ 57 w 345"/>
                <a:gd name="T3" fmla="*/ 54 h 76"/>
                <a:gd name="T4" fmla="*/ 345 w 345"/>
                <a:gd name="T5" fmla="*/ 76 h 76"/>
                <a:gd name="T6" fmla="*/ 0 60000 65536"/>
                <a:gd name="T7" fmla="*/ 0 60000 65536"/>
                <a:gd name="T8" fmla="*/ 0 60000 65536"/>
              </a:gdLst>
              <a:ahLst/>
              <a:cxnLst>
                <a:cxn ang="T6">
                  <a:pos x="T0" y="T1"/>
                </a:cxn>
                <a:cxn ang="T7">
                  <a:pos x="T2" y="T3"/>
                </a:cxn>
                <a:cxn ang="T8">
                  <a:pos x="T4" y="T5"/>
                </a:cxn>
              </a:cxnLst>
              <a:rect l="0" t="0" r="r" b="b"/>
              <a:pathLst>
                <a:path w="345" h="76">
                  <a:moveTo>
                    <a:pt x="5" y="0"/>
                  </a:moveTo>
                  <a:cubicBezTo>
                    <a:pt x="14" y="9"/>
                    <a:pt x="0" y="41"/>
                    <a:pt x="57" y="54"/>
                  </a:cubicBezTo>
                  <a:cubicBezTo>
                    <a:pt x="114" y="67"/>
                    <a:pt x="285" y="72"/>
                    <a:pt x="345" y="76"/>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sp>
        <p:nvSpPr>
          <p:cNvPr id="40027" name="Line 91">
            <a:extLst>
              <a:ext uri="{FF2B5EF4-FFF2-40B4-BE49-F238E27FC236}">
                <a16:creationId xmlns:a16="http://schemas.microsoft.com/office/drawing/2014/main" id="{4CE3C29E-3F3B-47A5-84A9-3346A50D1D5E}"/>
              </a:ext>
            </a:extLst>
          </p:cNvPr>
          <p:cNvSpPr>
            <a:spLocks noChangeShapeType="1"/>
          </p:cNvSpPr>
          <p:nvPr/>
        </p:nvSpPr>
        <p:spPr bwMode="auto">
          <a:xfrm>
            <a:off x="5600700" y="3105150"/>
            <a:ext cx="190500" cy="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167" name="Group 92">
            <a:extLst>
              <a:ext uri="{FF2B5EF4-FFF2-40B4-BE49-F238E27FC236}">
                <a16:creationId xmlns:a16="http://schemas.microsoft.com/office/drawing/2014/main" id="{AF6B8E65-8A78-4604-A90D-FFFD88ED84F4}"/>
              </a:ext>
            </a:extLst>
          </p:cNvPr>
          <p:cNvGrpSpPr>
            <a:grpSpLocks/>
          </p:cNvGrpSpPr>
          <p:nvPr/>
        </p:nvGrpSpPr>
        <p:grpSpPr bwMode="auto">
          <a:xfrm>
            <a:off x="5775325" y="2133600"/>
            <a:ext cx="777875" cy="977900"/>
            <a:chOff x="2450" y="1344"/>
            <a:chExt cx="490" cy="616"/>
          </a:xfrm>
        </p:grpSpPr>
        <p:sp>
          <p:nvSpPr>
            <p:cNvPr id="40029" name="Freeform 93">
              <a:extLst>
                <a:ext uri="{FF2B5EF4-FFF2-40B4-BE49-F238E27FC236}">
                  <a16:creationId xmlns:a16="http://schemas.microsoft.com/office/drawing/2014/main" id="{77D52803-EBDA-47EA-A248-CA8D9F89F496}"/>
                </a:ext>
              </a:extLst>
            </p:cNvPr>
            <p:cNvSpPr>
              <a:spLocks/>
            </p:cNvSpPr>
            <p:nvPr/>
          </p:nvSpPr>
          <p:spPr bwMode="auto">
            <a:xfrm>
              <a:off x="2600" y="1344"/>
              <a:ext cx="1" cy="540"/>
            </a:xfrm>
            <a:custGeom>
              <a:avLst/>
              <a:gdLst>
                <a:gd name="T0" fmla="*/ 0 w 1"/>
                <a:gd name="T1" fmla="*/ 0 h 540"/>
                <a:gd name="T2" fmla="*/ 0 w 1"/>
                <a:gd name="T3" fmla="*/ 540 h 540"/>
                <a:gd name="T4" fmla="*/ 0 60000 65536"/>
                <a:gd name="T5" fmla="*/ 0 60000 65536"/>
              </a:gdLst>
              <a:ahLst/>
              <a:cxnLst>
                <a:cxn ang="T4">
                  <a:pos x="T0" y="T1"/>
                </a:cxn>
                <a:cxn ang="T5">
                  <a:pos x="T2" y="T3"/>
                </a:cxn>
              </a:cxnLst>
              <a:rect l="0" t="0" r="r" b="b"/>
              <a:pathLst>
                <a:path w="1" h="540">
                  <a:moveTo>
                    <a:pt x="0" y="0"/>
                  </a:moveTo>
                  <a:lnTo>
                    <a:pt x="0" y="540"/>
                  </a:lnTo>
                </a:path>
              </a:pathLst>
            </a:custGeom>
            <a:noFill/>
            <a:ln w="9525">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30" name="Freeform 94">
              <a:extLst>
                <a:ext uri="{FF2B5EF4-FFF2-40B4-BE49-F238E27FC236}">
                  <a16:creationId xmlns:a16="http://schemas.microsoft.com/office/drawing/2014/main" id="{1F560440-66E8-44C8-A012-576A2E1A9F6C}"/>
                </a:ext>
              </a:extLst>
            </p:cNvPr>
            <p:cNvSpPr>
              <a:spLocks/>
            </p:cNvSpPr>
            <p:nvPr/>
          </p:nvSpPr>
          <p:spPr bwMode="auto">
            <a:xfrm>
              <a:off x="2450" y="1344"/>
              <a:ext cx="150" cy="612"/>
            </a:xfrm>
            <a:custGeom>
              <a:avLst/>
              <a:gdLst>
                <a:gd name="T0" fmla="*/ 10 w 150"/>
                <a:gd name="T1" fmla="*/ 612 h 612"/>
                <a:gd name="T2" fmla="*/ 10 w 150"/>
                <a:gd name="T3" fmla="*/ 548 h 612"/>
                <a:gd name="T4" fmla="*/ 70 w 150"/>
                <a:gd name="T5" fmla="*/ 355 h 612"/>
                <a:gd name="T6" fmla="*/ 150 w 150"/>
                <a:gd name="T7" fmla="*/ 0 h 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612">
                  <a:moveTo>
                    <a:pt x="10" y="612"/>
                  </a:moveTo>
                  <a:cubicBezTo>
                    <a:pt x="5" y="601"/>
                    <a:pt x="0" y="591"/>
                    <a:pt x="10" y="548"/>
                  </a:cubicBezTo>
                  <a:cubicBezTo>
                    <a:pt x="20" y="505"/>
                    <a:pt x="47" y="446"/>
                    <a:pt x="70" y="355"/>
                  </a:cubicBezTo>
                  <a:cubicBezTo>
                    <a:pt x="93" y="264"/>
                    <a:pt x="133" y="74"/>
                    <a:pt x="150"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31" name="Freeform 95">
              <a:extLst>
                <a:ext uri="{FF2B5EF4-FFF2-40B4-BE49-F238E27FC236}">
                  <a16:creationId xmlns:a16="http://schemas.microsoft.com/office/drawing/2014/main" id="{A72409D0-6E13-40CE-81D1-941878C2FF83}"/>
                </a:ext>
              </a:extLst>
            </p:cNvPr>
            <p:cNvSpPr>
              <a:spLocks/>
            </p:cNvSpPr>
            <p:nvPr/>
          </p:nvSpPr>
          <p:spPr bwMode="auto">
            <a:xfrm>
              <a:off x="2595" y="1884"/>
              <a:ext cx="345" cy="76"/>
            </a:xfrm>
            <a:custGeom>
              <a:avLst/>
              <a:gdLst>
                <a:gd name="T0" fmla="*/ 5 w 345"/>
                <a:gd name="T1" fmla="*/ 0 h 76"/>
                <a:gd name="T2" fmla="*/ 57 w 345"/>
                <a:gd name="T3" fmla="*/ 54 h 76"/>
                <a:gd name="T4" fmla="*/ 345 w 345"/>
                <a:gd name="T5" fmla="*/ 76 h 76"/>
                <a:gd name="T6" fmla="*/ 0 60000 65536"/>
                <a:gd name="T7" fmla="*/ 0 60000 65536"/>
                <a:gd name="T8" fmla="*/ 0 60000 65536"/>
              </a:gdLst>
              <a:ahLst/>
              <a:cxnLst>
                <a:cxn ang="T6">
                  <a:pos x="T0" y="T1"/>
                </a:cxn>
                <a:cxn ang="T7">
                  <a:pos x="T2" y="T3"/>
                </a:cxn>
                <a:cxn ang="T8">
                  <a:pos x="T4" y="T5"/>
                </a:cxn>
              </a:cxnLst>
              <a:rect l="0" t="0" r="r" b="b"/>
              <a:pathLst>
                <a:path w="345" h="76">
                  <a:moveTo>
                    <a:pt x="5" y="0"/>
                  </a:moveTo>
                  <a:cubicBezTo>
                    <a:pt x="14" y="9"/>
                    <a:pt x="0" y="41"/>
                    <a:pt x="57" y="54"/>
                  </a:cubicBezTo>
                  <a:cubicBezTo>
                    <a:pt x="114" y="67"/>
                    <a:pt x="285" y="72"/>
                    <a:pt x="345" y="76"/>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sp>
        <p:nvSpPr>
          <p:cNvPr id="40032" name="Line 96">
            <a:extLst>
              <a:ext uri="{FF2B5EF4-FFF2-40B4-BE49-F238E27FC236}">
                <a16:creationId xmlns:a16="http://schemas.microsoft.com/office/drawing/2014/main" id="{E2F0B084-2590-4D6A-BF5D-2C81FCB8A70F}"/>
              </a:ext>
            </a:extLst>
          </p:cNvPr>
          <p:cNvSpPr>
            <a:spLocks noChangeShapeType="1"/>
          </p:cNvSpPr>
          <p:nvPr/>
        </p:nvSpPr>
        <p:spPr bwMode="auto">
          <a:xfrm>
            <a:off x="6553200" y="3105150"/>
            <a:ext cx="190500" cy="0"/>
          </a:xfrm>
          <a:prstGeom prst="line">
            <a:avLst/>
          </a:prstGeom>
          <a:noFill/>
          <a:ln w="9525">
            <a:solidFill>
              <a:srgbClr val="FFFF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grpSp>
        <p:nvGrpSpPr>
          <p:cNvPr id="47169" name="Group 97">
            <a:extLst>
              <a:ext uri="{FF2B5EF4-FFF2-40B4-BE49-F238E27FC236}">
                <a16:creationId xmlns:a16="http://schemas.microsoft.com/office/drawing/2014/main" id="{2E814A73-2F25-40A1-9BD1-1A448D7BDB56}"/>
              </a:ext>
            </a:extLst>
          </p:cNvPr>
          <p:cNvGrpSpPr>
            <a:grpSpLocks/>
          </p:cNvGrpSpPr>
          <p:nvPr/>
        </p:nvGrpSpPr>
        <p:grpSpPr bwMode="auto">
          <a:xfrm>
            <a:off x="6727825" y="2133600"/>
            <a:ext cx="777875" cy="977900"/>
            <a:chOff x="2450" y="1344"/>
            <a:chExt cx="490" cy="616"/>
          </a:xfrm>
        </p:grpSpPr>
        <p:sp>
          <p:nvSpPr>
            <p:cNvPr id="40034" name="Freeform 98">
              <a:extLst>
                <a:ext uri="{FF2B5EF4-FFF2-40B4-BE49-F238E27FC236}">
                  <a16:creationId xmlns:a16="http://schemas.microsoft.com/office/drawing/2014/main" id="{E0CACA0A-CEA7-4A98-942D-16D003E10A0E}"/>
                </a:ext>
              </a:extLst>
            </p:cNvPr>
            <p:cNvSpPr>
              <a:spLocks/>
            </p:cNvSpPr>
            <p:nvPr/>
          </p:nvSpPr>
          <p:spPr bwMode="auto">
            <a:xfrm>
              <a:off x="2600" y="1344"/>
              <a:ext cx="1" cy="540"/>
            </a:xfrm>
            <a:custGeom>
              <a:avLst/>
              <a:gdLst>
                <a:gd name="T0" fmla="*/ 0 w 1"/>
                <a:gd name="T1" fmla="*/ 0 h 540"/>
                <a:gd name="T2" fmla="*/ 0 w 1"/>
                <a:gd name="T3" fmla="*/ 540 h 540"/>
                <a:gd name="T4" fmla="*/ 0 60000 65536"/>
                <a:gd name="T5" fmla="*/ 0 60000 65536"/>
              </a:gdLst>
              <a:ahLst/>
              <a:cxnLst>
                <a:cxn ang="T4">
                  <a:pos x="T0" y="T1"/>
                </a:cxn>
                <a:cxn ang="T5">
                  <a:pos x="T2" y="T3"/>
                </a:cxn>
              </a:cxnLst>
              <a:rect l="0" t="0" r="r" b="b"/>
              <a:pathLst>
                <a:path w="1" h="540">
                  <a:moveTo>
                    <a:pt x="0" y="0"/>
                  </a:moveTo>
                  <a:lnTo>
                    <a:pt x="0" y="540"/>
                  </a:lnTo>
                </a:path>
              </a:pathLst>
            </a:custGeom>
            <a:noFill/>
            <a:ln w="9525">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35" name="Freeform 99">
              <a:extLst>
                <a:ext uri="{FF2B5EF4-FFF2-40B4-BE49-F238E27FC236}">
                  <a16:creationId xmlns:a16="http://schemas.microsoft.com/office/drawing/2014/main" id="{92378C70-3BEB-44A1-97D5-B5AC8F01679E}"/>
                </a:ext>
              </a:extLst>
            </p:cNvPr>
            <p:cNvSpPr>
              <a:spLocks/>
            </p:cNvSpPr>
            <p:nvPr/>
          </p:nvSpPr>
          <p:spPr bwMode="auto">
            <a:xfrm>
              <a:off x="2450" y="1344"/>
              <a:ext cx="150" cy="612"/>
            </a:xfrm>
            <a:custGeom>
              <a:avLst/>
              <a:gdLst>
                <a:gd name="T0" fmla="*/ 10 w 150"/>
                <a:gd name="T1" fmla="*/ 612 h 612"/>
                <a:gd name="T2" fmla="*/ 10 w 150"/>
                <a:gd name="T3" fmla="*/ 548 h 612"/>
                <a:gd name="T4" fmla="*/ 70 w 150"/>
                <a:gd name="T5" fmla="*/ 355 h 612"/>
                <a:gd name="T6" fmla="*/ 150 w 150"/>
                <a:gd name="T7" fmla="*/ 0 h 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0" h="612">
                  <a:moveTo>
                    <a:pt x="10" y="612"/>
                  </a:moveTo>
                  <a:cubicBezTo>
                    <a:pt x="5" y="601"/>
                    <a:pt x="0" y="591"/>
                    <a:pt x="10" y="548"/>
                  </a:cubicBezTo>
                  <a:cubicBezTo>
                    <a:pt x="20" y="505"/>
                    <a:pt x="47" y="446"/>
                    <a:pt x="70" y="355"/>
                  </a:cubicBezTo>
                  <a:cubicBezTo>
                    <a:pt x="93" y="264"/>
                    <a:pt x="133" y="74"/>
                    <a:pt x="150" y="0"/>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36" name="Freeform 100">
              <a:extLst>
                <a:ext uri="{FF2B5EF4-FFF2-40B4-BE49-F238E27FC236}">
                  <a16:creationId xmlns:a16="http://schemas.microsoft.com/office/drawing/2014/main" id="{C5B37980-8212-4AF5-9E56-D7CB159CCE98}"/>
                </a:ext>
              </a:extLst>
            </p:cNvPr>
            <p:cNvSpPr>
              <a:spLocks/>
            </p:cNvSpPr>
            <p:nvPr/>
          </p:nvSpPr>
          <p:spPr bwMode="auto">
            <a:xfrm>
              <a:off x="2595" y="1884"/>
              <a:ext cx="345" cy="76"/>
            </a:xfrm>
            <a:custGeom>
              <a:avLst/>
              <a:gdLst>
                <a:gd name="T0" fmla="*/ 5 w 345"/>
                <a:gd name="T1" fmla="*/ 0 h 76"/>
                <a:gd name="T2" fmla="*/ 57 w 345"/>
                <a:gd name="T3" fmla="*/ 54 h 76"/>
                <a:gd name="T4" fmla="*/ 345 w 345"/>
                <a:gd name="T5" fmla="*/ 76 h 76"/>
                <a:gd name="T6" fmla="*/ 0 60000 65536"/>
                <a:gd name="T7" fmla="*/ 0 60000 65536"/>
                <a:gd name="T8" fmla="*/ 0 60000 65536"/>
              </a:gdLst>
              <a:ahLst/>
              <a:cxnLst>
                <a:cxn ang="T6">
                  <a:pos x="T0" y="T1"/>
                </a:cxn>
                <a:cxn ang="T7">
                  <a:pos x="T2" y="T3"/>
                </a:cxn>
                <a:cxn ang="T8">
                  <a:pos x="T4" y="T5"/>
                </a:cxn>
              </a:cxnLst>
              <a:rect l="0" t="0" r="r" b="b"/>
              <a:pathLst>
                <a:path w="345" h="76">
                  <a:moveTo>
                    <a:pt x="5" y="0"/>
                  </a:moveTo>
                  <a:cubicBezTo>
                    <a:pt x="14" y="9"/>
                    <a:pt x="0" y="41"/>
                    <a:pt x="57" y="54"/>
                  </a:cubicBezTo>
                  <a:cubicBezTo>
                    <a:pt x="114" y="67"/>
                    <a:pt x="285" y="72"/>
                    <a:pt x="345" y="76"/>
                  </a:cubicBez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grpSp>
      <p:sp>
        <p:nvSpPr>
          <p:cNvPr id="40037" name="Freeform 101">
            <a:extLst>
              <a:ext uri="{FF2B5EF4-FFF2-40B4-BE49-F238E27FC236}">
                <a16:creationId xmlns:a16="http://schemas.microsoft.com/office/drawing/2014/main" id="{500548D6-D8EC-41CF-8240-DB968E6D4CDD}"/>
              </a:ext>
            </a:extLst>
          </p:cNvPr>
          <p:cNvSpPr>
            <a:spLocks/>
          </p:cNvSpPr>
          <p:nvPr/>
        </p:nvSpPr>
        <p:spPr bwMode="auto">
          <a:xfrm>
            <a:off x="4005263" y="3810000"/>
            <a:ext cx="109537" cy="4763"/>
          </a:xfrm>
          <a:custGeom>
            <a:avLst/>
            <a:gdLst>
              <a:gd name="T0" fmla="*/ 0 w 69"/>
              <a:gd name="T1" fmla="*/ 4763 h 3"/>
              <a:gd name="T2" fmla="*/ 109537 w 69"/>
              <a:gd name="T3" fmla="*/ 0 h 3"/>
              <a:gd name="T4" fmla="*/ 0 60000 65536"/>
              <a:gd name="T5" fmla="*/ 0 60000 65536"/>
            </a:gdLst>
            <a:ahLst/>
            <a:cxnLst>
              <a:cxn ang="T4">
                <a:pos x="T0" y="T1"/>
              </a:cxn>
              <a:cxn ang="T5">
                <a:pos x="T2" y="T3"/>
              </a:cxn>
            </a:cxnLst>
            <a:rect l="0" t="0" r="r" b="b"/>
            <a:pathLst>
              <a:path w="69" h="3">
                <a:moveTo>
                  <a:pt x="0" y="3"/>
                </a:moveTo>
                <a:lnTo>
                  <a:pt x="69" y="0"/>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38" name="Freeform 102">
            <a:extLst>
              <a:ext uri="{FF2B5EF4-FFF2-40B4-BE49-F238E27FC236}">
                <a16:creationId xmlns:a16="http://schemas.microsoft.com/office/drawing/2014/main" id="{88932FD4-1C13-4E50-9C31-7F891F5CA228}"/>
              </a:ext>
            </a:extLst>
          </p:cNvPr>
          <p:cNvSpPr>
            <a:spLocks/>
          </p:cNvSpPr>
          <p:nvPr/>
        </p:nvSpPr>
        <p:spPr bwMode="auto">
          <a:xfrm>
            <a:off x="4114800" y="3814763"/>
            <a:ext cx="1588" cy="738187"/>
          </a:xfrm>
          <a:custGeom>
            <a:avLst/>
            <a:gdLst>
              <a:gd name="T0" fmla="*/ 0 w 1"/>
              <a:gd name="T1" fmla="*/ 0 h 465"/>
              <a:gd name="T2" fmla="*/ 0 w 1"/>
              <a:gd name="T3" fmla="*/ 738187 h 465"/>
              <a:gd name="T4" fmla="*/ 0 60000 65536"/>
              <a:gd name="T5" fmla="*/ 0 60000 65536"/>
            </a:gdLst>
            <a:ahLst/>
            <a:cxnLst>
              <a:cxn ang="T4">
                <a:pos x="T0" y="T1"/>
              </a:cxn>
              <a:cxn ang="T5">
                <a:pos x="T2" y="T3"/>
              </a:cxn>
            </a:cxnLst>
            <a:rect l="0" t="0" r="r" b="b"/>
            <a:pathLst>
              <a:path w="1" h="465">
                <a:moveTo>
                  <a:pt x="0" y="0"/>
                </a:moveTo>
                <a:lnTo>
                  <a:pt x="0" y="465"/>
                </a:lnTo>
              </a:path>
            </a:pathLst>
          </a:custGeom>
          <a:noFill/>
          <a:ln w="12700"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0039" name="Freeform 103">
            <a:extLst>
              <a:ext uri="{FF2B5EF4-FFF2-40B4-BE49-F238E27FC236}">
                <a16:creationId xmlns:a16="http://schemas.microsoft.com/office/drawing/2014/main" id="{B026F44C-F9B9-4028-86F6-D354D04E1D2E}"/>
              </a:ext>
            </a:extLst>
          </p:cNvPr>
          <p:cNvSpPr>
            <a:spLocks/>
          </p:cNvSpPr>
          <p:nvPr/>
        </p:nvSpPr>
        <p:spPr bwMode="auto">
          <a:xfrm>
            <a:off x="5024438" y="4214813"/>
            <a:ext cx="766762" cy="312737"/>
          </a:xfrm>
          <a:custGeom>
            <a:avLst/>
            <a:gdLst>
              <a:gd name="T0" fmla="*/ 0 w 483"/>
              <a:gd name="T1" fmla="*/ 312737 h 197"/>
              <a:gd name="T2" fmla="*/ 115887 w 483"/>
              <a:gd name="T3" fmla="*/ 85725 h 197"/>
              <a:gd name="T4" fmla="*/ 241300 w 483"/>
              <a:gd name="T5" fmla="*/ 12700 h 197"/>
              <a:gd name="T6" fmla="*/ 430212 w 483"/>
              <a:gd name="T7" fmla="*/ 9525 h 197"/>
              <a:gd name="T8" fmla="*/ 766762 w 483"/>
              <a:gd name="T9" fmla="*/ 9525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3" h="197">
                <a:moveTo>
                  <a:pt x="0" y="197"/>
                </a:moveTo>
                <a:cubicBezTo>
                  <a:pt x="12" y="173"/>
                  <a:pt x="48" y="85"/>
                  <a:pt x="73" y="54"/>
                </a:cubicBezTo>
                <a:cubicBezTo>
                  <a:pt x="98" y="23"/>
                  <a:pt x="119" y="16"/>
                  <a:pt x="152" y="8"/>
                </a:cubicBezTo>
                <a:cubicBezTo>
                  <a:pt x="185" y="0"/>
                  <a:pt x="216" y="6"/>
                  <a:pt x="271" y="6"/>
                </a:cubicBezTo>
                <a:cubicBezTo>
                  <a:pt x="326" y="6"/>
                  <a:pt x="439" y="6"/>
                  <a:pt x="483" y="6"/>
                </a:cubicBezTo>
              </a:path>
            </a:pathLst>
          </a:custGeom>
          <a:noFill/>
          <a:ln w="9525">
            <a:solidFill>
              <a:srgbClr val="66FF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40" name="Freeform 104">
            <a:extLst>
              <a:ext uri="{FF2B5EF4-FFF2-40B4-BE49-F238E27FC236}">
                <a16:creationId xmlns:a16="http://schemas.microsoft.com/office/drawing/2014/main" id="{78B0A041-0D91-4066-82BC-8E39A3F0E047}"/>
              </a:ext>
            </a:extLst>
          </p:cNvPr>
          <p:cNvSpPr>
            <a:spLocks/>
          </p:cNvSpPr>
          <p:nvPr/>
        </p:nvSpPr>
        <p:spPr bwMode="auto">
          <a:xfrm>
            <a:off x="4900613" y="3813175"/>
            <a:ext cx="117475" cy="1588"/>
          </a:xfrm>
          <a:custGeom>
            <a:avLst/>
            <a:gdLst>
              <a:gd name="T0" fmla="*/ 0 w 74"/>
              <a:gd name="T1" fmla="*/ 0 h 1"/>
              <a:gd name="T2" fmla="*/ 117475 w 74"/>
              <a:gd name="T3" fmla="*/ 0 h 1"/>
              <a:gd name="T4" fmla="*/ 0 60000 65536"/>
              <a:gd name="T5" fmla="*/ 0 60000 65536"/>
            </a:gdLst>
            <a:ahLst/>
            <a:cxnLst>
              <a:cxn ang="T4">
                <a:pos x="T0" y="T1"/>
              </a:cxn>
              <a:cxn ang="T5">
                <a:pos x="T2" y="T3"/>
              </a:cxn>
            </a:cxnLst>
            <a:rect l="0" t="0" r="r" b="b"/>
            <a:pathLst>
              <a:path w="74" h="1">
                <a:moveTo>
                  <a:pt x="0" y="0"/>
                </a:moveTo>
                <a:lnTo>
                  <a:pt x="74" y="0"/>
                </a:lnTo>
              </a:path>
            </a:pathLst>
          </a:custGeom>
          <a:noFill/>
          <a:ln w="9525">
            <a:solidFill>
              <a:srgbClr val="66FF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0041" name="Freeform 105">
            <a:extLst>
              <a:ext uri="{FF2B5EF4-FFF2-40B4-BE49-F238E27FC236}">
                <a16:creationId xmlns:a16="http://schemas.microsoft.com/office/drawing/2014/main" id="{F66D216C-728B-45DE-85F6-340FE62A6C8B}"/>
              </a:ext>
            </a:extLst>
          </p:cNvPr>
          <p:cNvSpPr>
            <a:spLocks/>
          </p:cNvSpPr>
          <p:nvPr/>
        </p:nvSpPr>
        <p:spPr bwMode="auto">
          <a:xfrm>
            <a:off x="5022850" y="3810000"/>
            <a:ext cx="1588" cy="727075"/>
          </a:xfrm>
          <a:custGeom>
            <a:avLst/>
            <a:gdLst>
              <a:gd name="T0" fmla="*/ 0 w 1"/>
              <a:gd name="T1" fmla="*/ 0 h 458"/>
              <a:gd name="T2" fmla="*/ 1588 w 1"/>
              <a:gd name="T3" fmla="*/ 727075 h 458"/>
              <a:gd name="T4" fmla="*/ 0 60000 65536"/>
              <a:gd name="T5" fmla="*/ 0 60000 65536"/>
            </a:gdLst>
            <a:ahLst/>
            <a:cxnLst>
              <a:cxn ang="T4">
                <a:pos x="T0" y="T1"/>
              </a:cxn>
              <a:cxn ang="T5">
                <a:pos x="T2" y="T3"/>
              </a:cxn>
            </a:cxnLst>
            <a:rect l="0" t="0" r="r" b="b"/>
            <a:pathLst>
              <a:path w="1" h="458">
                <a:moveTo>
                  <a:pt x="0" y="0"/>
                </a:moveTo>
                <a:lnTo>
                  <a:pt x="1" y="458"/>
                </a:lnTo>
              </a:path>
            </a:pathLst>
          </a:custGeom>
          <a:noFill/>
          <a:ln w="12700"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0042" name="Text Box 106">
            <a:extLst>
              <a:ext uri="{FF2B5EF4-FFF2-40B4-BE49-F238E27FC236}">
                <a16:creationId xmlns:a16="http://schemas.microsoft.com/office/drawing/2014/main" id="{0A608140-BD3E-49F3-841A-1CE0F34CAB76}"/>
              </a:ext>
            </a:extLst>
          </p:cNvPr>
          <p:cNvSpPr txBox="1">
            <a:spLocks noChangeArrowheads="1"/>
          </p:cNvSpPr>
          <p:nvPr/>
        </p:nvSpPr>
        <p:spPr bwMode="auto">
          <a:xfrm>
            <a:off x="7604125" y="1873250"/>
            <a:ext cx="1112838"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800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400">
                <a:latin typeface="Lucida Sans Unicode" charset="0"/>
                <a:ea typeface="ＭＳ Ｐゴシック" charset="0"/>
              </a:rPr>
              <a:t>Pressure</a:t>
            </a:r>
            <a:br>
              <a:rPr lang="en-US" sz="1400">
                <a:latin typeface="Lucida Sans Unicode" charset="0"/>
                <a:ea typeface="ＭＳ Ｐゴシック" charset="0"/>
              </a:rPr>
            </a:br>
            <a:r>
              <a:rPr lang="en-US" sz="1400">
                <a:latin typeface="Lucida Sans Unicode" charset="0"/>
                <a:ea typeface="ＭＳ Ｐゴシック" charset="0"/>
              </a:rPr>
              <a:t>alarm limit</a:t>
            </a:r>
          </a:p>
        </p:txBody>
      </p:sp>
      <p:grpSp>
        <p:nvGrpSpPr>
          <p:cNvPr id="47176" name="Group 107">
            <a:extLst>
              <a:ext uri="{FF2B5EF4-FFF2-40B4-BE49-F238E27FC236}">
                <a16:creationId xmlns:a16="http://schemas.microsoft.com/office/drawing/2014/main" id="{566B849C-ECEB-4D10-9A03-57ACE50BCAA0}"/>
              </a:ext>
            </a:extLst>
          </p:cNvPr>
          <p:cNvGrpSpPr>
            <a:grpSpLocks/>
          </p:cNvGrpSpPr>
          <p:nvPr/>
        </p:nvGrpSpPr>
        <p:grpSpPr bwMode="auto">
          <a:xfrm>
            <a:off x="4038600" y="1676400"/>
            <a:ext cx="3048000" cy="381000"/>
            <a:chOff x="2544" y="1056"/>
            <a:chExt cx="1920" cy="240"/>
          </a:xfrm>
        </p:grpSpPr>
        <p:sp>
          <p:nvSpPr>
            <p:cNvPr id="40044" name="AutoShape 108">
              <a:extLst>
                <a:ext uri="{FF2B5EF4-FFF2-40B4-BE49-F238E27FC236}">
                  <a16:creationId xmlns:a16="http://schemas.microsoft.com/office/drawing/2014/main" id="{B6404AF4-8F2D-4FBE-AB51-EDA6B34DDE3E}"/>
                </a:ext>
              </a:extLst>
            </p:cNvPr>
            <p:cNvSpPr>
              <a:spLocks noChangeArrowheads="1"/>
            </p:cNvSpPr>
            <p:nvPr/>
          </p:nvSpPr>
          <p:spPr bwMode="auto">
            <a:xfrm>
              <a:off x="2544" y="1056"/>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45" name="AutoShape 109">
              <a:extLst>
                <a:ext uri="{FF2B5EF4-FFF2-40B4-BE49-F238E27FC236}">
                  <a16:creationId xmlns:a16="http://schemas.microsoft.com/office/drawing/2014/main" id="{25DBA5BC-299E-456A-8667-C5BFB9E3BCB2}"/>
                </a:ext>
              </a:extLst>
            </p:cNvPr>
            <p:cNvSpPr>
              <a:spLocks noChangeArrowheads="1"/>
            </p:cNvSpPr>
            <p:nvPr/>
          </p:nvSpPr>
          <p:spPr bwMode="auto">
            <a:xfrm>
              <a:off x="3120" y="1056"/>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46" name="AutoShape 110">
              <a:extLst>
                <a:ext uri="{FF2B5EF4-FFF2-40B4-BE49-F238E27FC236}">
                  <a16:creationId xmlns:a16="http://schemas.microsoft.com/office/drawing/2014/main" id="{D1F8D8E6-9069-41E7-8254-A96BA37769A7}"/>
                </a:ext>
              </a:extLst>
            </p:cNvPr>
            <p:cNvSpPr>
              <a:spLocks noChangeArrowheads="1"/>
            </p:cNvSpPr>
            <p:nvPr/>
          </p:nvSpPr>
          <p:spPr bwMode="auto">
            <a:xfrm>
              <a:off x="3744" y="1056"/>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47" name="AutoShape 111">
              <a:extLst>
                <a:ext uri="{FF2B5EF4-FFF2-40B4-BE49-F238E27FC236}">
                  <a16:creationId xmlns:a16="http://schemas.microsoft.com/office/drawing/2014/main" id="{81174CBF-D761-4424-AE2A-61A7D3D79707}"/>
                </a:ext>
              </a:extLst>
            </p:cNvPr>
            <p:cNvSpPr>
              <a:spLocks noChangeArrowheads="1"/>
            </p:cNvSpPr>
            <p:nvPr/>
          </p:nvSpPr>
          <p:spPr bwMode="auto">
            <a:xfrm>
              <a:off x="4320" y="1056"/>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nvGrpSpPr>
          <p:cNvPr id="47177" name="Group 112">
            <a:extLst>
              <a:ext uri="{FF2B5EF4-FFF2-40B4-BE49-F238E27FC236}">
                <a16:creationId xmlns:a16="http://schemas.microsoft.com/office/drawing/2014/main" id="{23197045-B1D4-43B3-85DF-32CA16E3150F}"/>
              </a:ext>
            </a:extLst>
          </p:cNvPr>
          <p:cNvGrpSpPr>
            <a:grpSpLocks/>
          </p:cNvGrpSpPr>
          <p:nvPr/>
        </p:nvGrpSpPr>
        <p:grpSpPr bwMode="auto">
          <a:xfrm>
            <a:off x="4038600" y="5029200"/>
            <a:ext cx="3048000" cy="381000"/>
            <a:chOff x="2544" y="3168"/>
            <a:chExt cx="1920" cy="240"/>
          </a:xfrm>
        </p:grpSpPr>
        <p:sp>
          <p:nvSpPr>
            <p:cNvPr id="40049" name="AutoShape 113">
              <a:extLst>
                <a:ext uri="{FF2B5EF4-FFF2-40B4-BE49-F238E27FC236}">
                  <a16:creationId xmlns:a16="http://schemas.microsoft.com/office/drawing/2014/main" id="{37F3F78A-CBFE-4A25-9ADB-6F2246488DBC}"/>
                </a:ext>
              </a:extLst>
            </p:cNvPr>
            <p:cNvSpPr>
              <a:spLocks noChangeArrowheads="1"/>
            </p:cNvSpPr>
            <p:nvPr/>
          </p:nvSpPr>
          <p:spPr bwMode="auto">
            <a:xfrm>
              <a:off x="2544" y="3168"/>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50" name="AutoShape 114">
              <a:extLst>
                <a:ext uri="{FF2B5EF4-FFF2-40B4-BE49-F238E27FC236}">
                  <a16:creationId xmlns:a16="http://schemas.microsoft.com/office/drawing/2014/main" id="{8EB3ADAD-CC74-4536-A485-E77A571C50CA}"/>
                </a:ext>
              </a:extLst>
            </p:cNvPr>
            <p:cNvSpPr>
              <a:spLocks noChangeArrowheads="1"/>
            </p:cNvSpPr>
            <p:nvPr/>
          </p:nvSpPr>
          <p:spPr bwMode="auto">
            <a:xfrm>
              <a:off x="3120" y="3168"/>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51" name="AutoShape 115">
              <a:extLst>
                <a:ext uri="{FF2B5EF4-FFF2-40B4-BE49-F238E27FC236}">
                  <a16:creationId xmlns:a16="http://schemas.microsoft.com/office/drawing/2014/main" id="{8535DC6C-B2CE-44EA-A625-E985FB342428}"/>
                </a:ext>
              </a:extLst>
            </p:cNvPr>
            <p:cNvSpPr>
              <a:spLocks noChangeArrowheads="1"/>
            </p:cNvSpPr>
            <p:nvPr/>
          </p:nvSpPr>
          <p:spPr bwMode="auto">
            <a:xfrm>
              <a:off x="3744" y="3168"/>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0052" name="AutoShape 116">
              <a:extLst>
                <a:ext uri="{FF2B5EF4-FFF2-40B4-BE49-F238E27FC236}">
                  <a16:creationId xmlns:a16="http://schemas.microsoft.com/office/drawing/2014/main" id="{BBF3E58B-A21E-4C58-8054-9EEA610E317C}"/>
                </a:ext>
              </a:extLst>
            </p:cNvPr>
            <p:cNvSpPr>
              <a:spLocks noChangeArrowheads="1"/>
            </p:cNvSpPr>
            <p:nvPr/>
          </p:nvSpPr>
          <p:spPr bwMode="auto">
            <a:xfrm>
              <a:off x="4320" y="3168"/>
              <a:ext cx="144" cy="240"/>
            </a:xfrm>
            <a:prstGeom prst="downArrow">
              <a:avLst>
                <a:gd name="adj1" fmla="val 50000"/>
                <a:gd name="adj2" fmla="val 41667"/>
              </a:avLst>
            </a:prstGeom>
            <a:solidFill>
              <a:srgbClr val="FF0000"/>
            </a:solidFill>
            <a:ln w="12700">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99CD9D5-788D-49DF-A3ED-AD1A84D17A26}"/>
              </a:ext>
            </a:extLst>
          </p:cNvPr>
          <p:cNvSpPr>
            <a:spLocks noGrp="1" noChangeArrowheads="1"/>
          </p:cNvSpPr>
          <p:nvPr>
            <p:ph type="title"/>
          </p:nvPr>
        </p:nvSpPr>
        <p:spPr/>
        <p:txBody>
          <a:bodyPr/>
          <a:lstStyle/>
          <a:p>
            <a:pPr eaLnBrk="1" hangingPunct="1">
              <a:defRPr/>
            </a:pPr>
            <a:r>
              <a:rPr lang="en-US">
                <a:ea typeface="ＭＳ Ｐゴシック" charset="-128"/>
                <a:cs typeface="+mj-cs"/>
              </a:rPr>
              <a:t>High airway pressure</a:t>
            </a:r>
          </a:p>
        </p:txBody>
      </p:sp>
      <p:sp>
        <p:nvSpPr>
          <p:cNvPr id="37891" name="Rectangle 3">
            <a:extLst>
              <a:ext uri="{FF2B5EF4-FFF2-40B4-BE49-F238E27FC236}">
                <a16:creationId xmlns:a16="http://schemas.microsoft.com/office/drawing/2014/main" id="{BE3C94CB-2BE0-4D8B-A47F-662046BEA8DE}"/>
              </a:ext>
            </a:extLst>
          </p:cNvPr>
          <p:cNvSpPr>
            <a:spLocks noGrp="1" noChangeArrowheads="1"/>
          </p:cNvSpPr>
          <p:nvPr>
            <p:ph idx="1"/>
          </p:nvPr>
        </p:nvSpPr>
        <p:spPr/>
        <p:txBody>
          <a:bodyPr/>
          <a:lstStyle/>
          <a:p>
            <a:pPr eaLnBrk="1" hangingPunct="1"/>
            <a:r>
              <a:rPr lang="en-US" altLang="en-US"/>
              <a:t>Significance</a:t>
            </a:r>
          </a:p>
          <a:p>
            <a:pPr lvl="1" eaLnBrk="1" hangingPunct="1"/>
            <a:r>
              <a:rPr lang="en-US" altLang="en-US"/>
              <a:t>Barotrauma</a:t>
            </a:r>
          </a:p>
          <a:p>
            <a:pPr lvl="1" eaLnBrk="1" hangingPunct="1"/>
            <a:r>
              <a:rPr lang="en-US" altLang="en-US"/>
              <a:t>Change in patient’s condition</a:t>
            </a:r>
          </a:p>
          <a:p>
            <a:pPr lvl="1" eaLnBrk="1" hangingPunct="1"/>
            <a:r>
              <a:rPr lang="en-US" altLang="en-US"/>
              <a:t>Inadequate ventilation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F40EA76-6D06-4FB4-8C7F-0B654F63CE10}"/>
              </a:ext>
            </a:extLst>
          </p:cNvPr>
          <p:cNvSpPr>
            <a:spLocks noGrp="1" noChangeArrowheads="1"/>
          </p:cNvSpPr>
          <p:nvPr>
            <p:ph type="title"/>
          </p:nvPr>
        </p:nvSpPr>
        <p:spPr/>
        <p:txBody>
          <a:bodyPr/>
          <a:lstStyle/>
          <a:p>
            <a:pPr eaLnBrk="1" hangingPunct="1">
              <a:defRPr/>
            </a:pPr>
            <a:r>
              <a:rPr lang="en-US">
                <a:ea typeface="ＭＳ Ｐゴシック" charset="-128"/>
                <a:cs typeface="+mj-cs"/>
              </a:rPr>
              <a:t>Assess</a:t>
            </a:r>
          </a:p>
        </p:txBody>
      </p:sp>
      <p:sp>
        <p:nvSpPr>
          <p:cNvPr id="35843" name="Rectangle 3">
            <a:extLst>
              <a:ext uri="{FF2B5EF4-FFF2-40B4-BE49-F238E27FC236}">
                <a16:creationId xmlns:a16="http://schemas.microsoft.com/office/drawing/2014/main" id="{979859BE-F09A-4644-9F63-CA0C6E3E5255}"/>
              </a:ext>
            </a:extLst>
          </p:cNvPr>
          <p:cNvSpPr>
            <a:spLocks noGrp="1" noChangeArrowheads="1"/>
          </p:cNvSpPr>
          <p:nvPr>
            <p:ph idx="1"/>
          </p:nvPr>
        </p:nvSpPr>
        <p:spPr/>
        <p:txBody>
          <a:bodyPr/>
          <a:lstStyle/>
          <a:p>
            <a:pPr eaLnBrk="1" hangingPunct="1">
              <a:buFont typeface="Wingdings 2" charset="0"/>
              <a:buChar char=""/>
              <a:defRPr/>
            </a:pPr>
            <a:r>
              <a:rPr lang="en-US">
                <a:ea typeface="ＭＳ Ｐゴシック" charset="-128"/>
                <a:cs typeface="+mn-cs"/>
              </a:rPr>
              <a:t>Chest movement</a:t>
            </a:r>
          </a:p>
          <a:p>
            <a:pPr eaLnBrk="1" hangingPunct="1">
              <a:buFont typeface="Wingdings 2" charset="0"/>
              <a:buChar char=""/>
              <a:defRPr/>
            </a:pPr>
            <a:r>
              <a:rPr lang="en-US">
                <a:ea typeface="ＭＳ Ｐゴシック" charset="-128"/>
                <a:cs typeface="+mn-cs"/>
              </a:rPr>
              <a:t>Breath sounds</a:t>
            </a:r>
          </a:p>
          <a:p>
            <a:pPr eaLnBrk="1" hangingPunct="1">
              <a:buFont typeface="Wingdings 2" charset="0"/>
              <a:buChar char=""/>
              <a:defRPr/>
            </a:pPr>
            <a:r>
              <a:rPr lang="en-US">
                <a:ea typeface="ＭＳ Ｐゴシック" charset="-128"/>
                <a:cs typeface="+mn-cs"/>
              </a:rPr>
              <a:t>Respiratory rate</a:t>
            </a:r>
          </a:p>
          <a:p>
            <a:pPr eaLnBrk="1" hangingPunct="1">
              <a:buFont typeface="Wingdings 2" charset="0"/>
              <a:buChar char=""/>
              <a:defRPr/>
            </a:pPr>
            <a:r>
              <a:rPr lang="en-US">
                <a:ea typeface="ＭＳ Ｐゴシック" charset="-128"/>
                <a:cs typeface="+mn-cs"/>
              </a:rPr>
              <a:t>Haemodynamic effects</a:t>
            </a:r>
          </a:p>
          <a:p>
            <a:pPr eaLnBrk="1" hangingPunct="1">
              <a:buFont typeface="Wingdings 2" charset="0"/>
              <a:buChar char=""/>
              <a:defRPr/>
            </a:pPr>
            <a:r>
              <a:rPr lang="en-US">
                <a:ea typeface="ＭＳ Ｐゴシック" charset="-128"/>
                <a:cs typeface="+mn-cs"/>
              </a:rPr>
              <a:t>Oximetry</a:t>
            </a:r>
          </a:p>
          <a:p>
            <a:pPr eaLnBrk="1" hangingPunct="1">
              <a:buFont typeface="Wingdings 2" charset="0"/>
              <a:buChar char=""/>
              <a:defRPr/>
            </a:pPr>
            <a:r>
              <a:rPr lang="en-US">
                <a:ea typeface="ＭＳ Ｐゴシック" charset="-128"/>
                <a:cs typeface="+mn-cs"/>
              </a:rPr>
              <a:t>Blood gases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255955-1EBB-457D-A71D-38B92BE35479}"/>
              </a:ext>
            </a:extLst>
          </p:cNvPr>
          <p:cNvSpPr>
            <a:spLocks noGrp="1"/>
          </p:cNvSpPr>
          <p:nvPr>
            <p:ph sz="quarter" idx="13"/>
          </p:nvPr>
        </p:nvSpPr>
        <p:spPr>
          <a:xfrm>
            <a:off x="685330" y="1672031"/>
            <a:ext cx="7772870" cy="4742021"/>
          </a:xfrm>
        </p:spPr>
        <p:txBody>
          <a:bodyPr>
            <a:normAutofit fontScale="77500" lnSpcReduction="20000"/>
          </a:bodyPr>
          <a:lstStyle/>
          <a:p>
            <a:r>
              <a:rPr lang="en-AU" dirty="0"/>
              <a:t>FLOW = PRESSURE/RESISTANCE</a:t>
            </a:r>
          </a:p>
          <a:p>
            <a:pPr marL="119062" indent="0">
              <a:buNone/>
            </a:pPr>
            <a:endParaRPr lang="en-AU" dirty="0"/>
          </a:p>
          <a:p>
            <a:pPr marL="119062" indent="0">
              <a:buNone/>
            </a:pPr>
            <a:r>
              <a:rPr lang="en-AU" dirty="0"/>
              <a:t>…..PRESSURE = RESISTANCE X FLOW</a:t>
            </a:r>
          </a:p>
          <a:p>
            <a:endParaRPr lang="en-AU" dirty="0"/>
          </a:p>
          <a:p>
            <a:r>
              <a:rPr lang="en-AU" dirty="0"/>
              <a:t>Alveolar pressure is divided into 2 components </a:t>
            </a:r>
          </a:p>
          <a:p>
            <a:pPr>
              <a:buFontTx/>
              <a:buChar char="-"/>
            </a:pPr>
            <a:r>
              <a:rPr lang="en-AU" dirty="0"/>
              <a:t>BASELINE PRESSURE and PRESSURE DUE TO INFLATION OF THE LUNGS</a:t>
            </a:r>
          </a:p>
          <a:p>
            <a:pPr marL="119062" indent="0">
              <a:buNone/>
            </a:pPr>
            <a:endParaRPr lang="en-AU" dirty="0"/>
          </a:p>
          <a:p>
            <a:r>
              <a:rPr lang="en-AU" dirty="0"/>
              <a:t>ALVEOLAR PRESSURE = PEEP +VOLUME/COMPLIANCE</a:t>
            </a:r>
          </a:p>
          <a:p>
            <a:endParaRPr lang="en-AU" dirty="0"/>
          </a:p>
          <a:p>
            <a:r>
              <a:rPr lang="en-AU" dirty="0"/>
              <a:t>Airway pressure, flow and tidal volume are all interlinked. </a:t>
            </a:r>
          </a:p>
          <a:p>
            <a:pPr marL="119062" indent="0">
              <a:buNone/>
            </a:pPr>
            <a:endParaRPr lang="en-AU" dirty="0"/>
          </a:p>
          <a:p>
            <a:r>
              <a:rPr lang="en-AU" dirty="0"/>
              <a:t>For any given level of PEEP, only 2 of these 3 variables can be altered.</a:t>
            </a:r>
          </a:p>
          <a:p>
            <a:endParaRPr lang="en-AU" dirty="0"/>
          </a:p>
        </p:txBody>
      </p:sp>
    </p:spTree>
    <p:extLst>
      <p:ext uri="{BB962C8B-B14F-4D97-AF65-F5344CB8AC3E}">
        <p14:creationId xmlns:p14="http://schemas.microsoft.com/office/powerpoint/2010/main" val="2564597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Gas Trapping</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47750" y="3263106"/>
            <a:ext cx="2857500" cy="1200150"/>
          </a:xfrm>
        </p:spPr>
      </p:pic>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50" y="3263106"/>
            <a:ext cx="2857500" cy="120015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290762"/>
            <a:ext cx="3384376" cy="2276475"/>
          </a:xfrm>
          <a:prstGeom prst="rect">
            <a:avLst/>
          </a:prstGeom>
        </p:spPr>
      </p:pic>
    </p:spTree>
    <p:extLst>
      <p:ext uri="{BB962C8B-B14F-4D97-AF65-F5344CB8AC3E}">
        <p14:creationId xmlns:p14="http://schemas.microsoft.com/office/powerpoint/2010/main" val="182913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Patient ventilator asynchrony</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844824"/>
            <a:ext cx="6336704" cy="4320480"/>
          </a:xfrm>
        </p:spPr>
      </p:pic>
    </p:spTree>
    <p:extLst>
      <p:ext uri="{BB962C8B-B14F-4D97-AF65-F5344CB8AC3E}">
        <p14:creationId xmlns:p14="http://schemas.microsoft.com/office/powerpoint/2010/main" val="2965007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2">
            <a:extLst>
              <a:ext uri="{FF2B5EF4-FFF2-40B4-BE49-F238E27FC236}">
                <a16:creationId xmlns:a16="http://schemas.microsoft.com/office/drawing/2014/main" id="{4A740044-F05B-4E10-9ADD-2507BED315C9}"/>
              </a:ext>
            </a:extLst>
          </p:cNvPr>
          <p:cNvSpPr>
            <a:spLocks/>
          </p:cNvSpPr>
          <p:nvPr/>
        </p:nvSpPr>
        <p:spPr bwMode="auto">
          <a:xfrm>
            <a:off x="5599113" y="1230313"/>
            <a:ext cx="1471612" cy="1528762"/>
          </a:xfrm>
          <a:custGeom>
            <a:avLst/>
            <a:gdLst>
              <a:gd name="T0" fmla="*/ 227270 w 913"/>
              <a:gd name="T1" fmla="*/ 1094924 h 962"/>
              <a:gd name="T2" fmla="*/ 188586 w 913"/>
              <a:gd name="T3" fmla="*/ 1113994 h 962"/>
              <a:gd name="T4" fmla="*/ 174079 w 913"/>
              <a:gd name="T5" fmla="*/ 1080622 h 962"/>
              <a:gd name="T6" fmla="*/ 151513 w 913"/>
              <a:gd name="T7" fmla="*/ 1012288 h 962"/>
              <a:gd name="T8" fmla="*/ 0 w 913"/>
              <a:gd name="T9" fmla="*/ 1012288 h 962"/>
              <a:gd name="T10" fmla="*/ 151513 w 913"/>
              <a:gd name="T11" fmla="*/ 591164 h 962"/>
              <a:gd name="T12" fmla="*/ 251447 w 913"/>
              <a:gd name="T13" fmla="*/ 239962 h 962"/>
              <a:gd name="T14" fmla="*/ 667303 w 913"/>
              <a:gd name="T15" fmla="*/ 12713 h 962"/>
              <a:gd name="T16" fmla="*/ 1168586 w 913"/>
              <a:gd name="T17" fmla="*/ 160504 h 962"/>
              <a:gd name="T18" fmla="*/ 1460329 w 913"/>
              <a:gd name="T19" fmla="*/ 632482 h 962"/>
              <a:gd name="T20" fmla="*/ 1239507 w 913"/>
              <a:gd name="T21" fmla="*/ 1212521 h 962"/>
              <a:gd name="T22" fmla="*/ 1189540 w 913"/>
              <a:gd name="T23" fmla="*/ 1528762 h 9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3" h="962">
                <a:moveTo>
                  <a:pt x="141" y="689"/>
                </a:moveTo>
                <a:cubicBezTo>
                  <a:pt x="137" y="691"/>
                  <a:pt x="122" y="702"/>
                  <a:pt x="117" y="701"/>
                </a:cubicBezTo>
                <a:cubicBezTo>
                  <a:pt x="112" y="700"/>
                  <a:pt x="112" y="691"/>
                  <a:pt x="108" y="680"/>
                </a:cubicBezTo>
                <a:cubicBezTo>
                  <a:pt x="104" y="669"/>
                  <a:pt x="112" y="644"/>
                  <a:pt x="94" y="637"/>
                </a:cubicBezTo>
                <a:lnTo>
                  <a:pt x="0" y="637"/>
                </a:lnTo>
                <a:cubicBezTo>
                  <a:pt x="0" y="592"/>
                  <a:pt x="67" y="453"/>
                  <a:pt x="94" y="372"/>
                </a:cubicBezTo>
                <a:cubicBezTo>
                  <a:pt x="120" y="290"/>
                  <a:pt x="103" y="212"/>
                  <a:pt x="156" y="151"/>
                </a:cubicBezTo>
                <a:cubicBezTo>
                  <a:pt x="209" y="90"/>
                  <a:pt x="319" y="16"/>
                  <a:pt x="414" y="8"/>
                </a:cubicBezTo>
                <a:cubicBezTo>
                  <a:pt x="509" y="0"/>
                  <a:pt x="643" y="36"/>
                  <a:pt x="725" y="101"/>
                </a:cubicBezTo>
                <a:cubicBezTo>
                  <a:pt x="807" y="166"/>
                  <a:pt x="899" y="288"/>
                  <a:pt x="906" y="398"/>
                </a:cubicBezTo>
                <a:cubicBezTo>
                  <a:pt x="913" y="508"/>
                  <a:pt x="797" y="669"/>
                  <a:pt x="769" y="763"/>
                </a:cubicBezTo>
                <a:cubicBezTo>
                  <a:pt x="741" y="857"/>
                  <a:pt x="744" y="921"/>
                  <a:pt x="738" y="96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87" name="Freeform 3">
            <a:extLst>
              <a:ext uri="{FF2B5EF4-FFF2-40B4-BE49-F238E27FC236}">
                <a16:creationId xmlns:a16="http://schemas.microsoft.com/office/drawing/2014/main" id="{62202522-60BF-408D-9523-BBCF6F045B54}"/>
              </a:ext>
            </a:extLst>
          </p:cNvPr>
          <p:cNvSpPr>
            <a:spLocks/>
          </p:cNvSpPr>
          <p:nvPr/>
        </p:nvSpPr>
        <p:spPr bwMode="auto">
          <a:xfrm>
            <a:off x="5688013" y="2476500"/>
            <a:ext cx="425450" cy="290513"/>
          </a:xfrm>
          <a:custGeom>
            <a:avLst/>
            <a:gdLst>
              <a:gd name="T0" fmla="*/ 128924 w 264"/>
              <a:gd name="T1" fmla="*/ 0 h 182"/>
              <a:gd name="T2" fmla="*/ 80578 w 264"/>
              <a:gd name="T3" fmla="*/ 14366 h 182"/>
              <a:gd name="T4" fmla="*/ 51570 w 264"/>
              <a:gd name="T5" fmla="*/ 90985 h 182"/>
              <a:gd name="T6" fmla="*/ 62851 w 264"/>
              <a:gd name="T7" fmla="*/ 185162 h 182"/>
              <a:gd name="T8" fmla="*/ 425450 w 264"/>
              <a:gd name="T9" fmla="*/ 290513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82">
                <a:moveTo>
                  <a:pt x="80" y="0"/>
                </a:moveTo>
                <a:cubicBezTo>
                  <a:pt x="75" y="1"/>
                  <a:pt x="58" y="0"/>
                  <a:pt x="50" y="9"/>
                </a:cubicBezTo>
                <a:cubicBezTo>
                  <a:pt x="42" y="18"/>
                  <a:pt x="34" y="39"/>
                  <a:pt x="32" y="57"/>
                </a:cubicBezTo>
                <a:cubicBezTo>
                  <a:pt x="30" y="75"/>
                  <a:pt x="0" y="95"/>
                  <a:pt x="39" y="116"/>
                </a:cubicBezTo>
                <a:cubicBezTo>
                  <a:pt x="78" y="137"/>
                  <a:pt x="226" y="171"/>
                  <a:pt x="264" y="182"/>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88" name="Freeform 4">
            <a:extLst>
              <a:ext uri="{FF2B5EF4-FFF2-40B4-BE49-F238E27FC236}">
                <a16:creationId xmlns:a16="http://schemas.microsoft.com/office/drawing/2014/main" id="{56EA35F0-02C5-4548-8447-834E9C421BB8}"/>
              </a:ext>
            </a:extLst>
          </p:cNvPr>
          <p:cNvSpPr>
            <a:spLocks/>
          </p:cNvSpPr>
          <p:nvPr/>
        </p:nvSpPr>
        <p:spPr bwMode="auto">
          <a:xfrm>
            <a:off x="4572000" y="3338513"/>
            <a:ext cx="1651000" cy="3424237"/>
          </a:xfrm>
          <a:custGeom>
            <a:avLst/>
            <a:gdLst>
              <a:gd name="T0" fmla="*/ 1647782 w 1026"/>
              <a:gd name="T1" fmla="*/ 810376 h 2155"/>
              <a:gd name="T2" fmla="*/ 1633299 w 1026"/>
              <a:gd name="T3" fmla="*/ 508471 h 2155"/>
              <a:gd name="T4" fmla="*/ 1544795 w 1026"/>
              <a:gd name="T5" fmla="*/ 282837 h 2155"/>
              <a:gd name="T6" fmla="*/ 1253537 w 1026"/>
              <a:gd name="T7" fmla="*/ 20657 h 2155"/>
              <a:gd name="T8" fmla="*/ 669411 w 1026"/>
              <a:gd name="T9" fmla="*/ 408366 h 2155"/>
              <a:gd name="T10" fmla="*/ 135170 w 1026"/>
              <a:gd name="T11" fmla="*/ 1674778 h 2155"/>
              <a:gd name="T12" fmla="*/ 8046 w 1026"/>
              <a:gd name="T13" fmla="*/ 3166823 h 2155"/>
              <a:gd name="T14" fmla="*/ 186663 w 1026"/>
              <a:gd name="T15" fmla="*/ 3217670 h 2155"/>
              <a:gd name="T16" fmla="*/ 682285 w 1026"/>
              <a:gd name="T17" fmla="*/ 3079430 h 2155"/>
              <a:gd name="T18" fmla="*/ 1490084 w 1026"/>
              <a:gd name="T19" fmla="*/ 3066718 h 2155"/>
              <a:gd name="T20" fmla="*/ 1622035 w 1026"/>
              <a:gd name="T21" fmla="*/ 1549249 h 2155"/>
              <a:gd name="T22" fmla="*/ 1647782 w 1026"/>
              <a:gd name="T23" fmla="*/ 1007409 h 2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6" h="2155">
                <a:moveTo>
                  <a:pt x="1024" y="510"/>
                </a:moveTo>
                <a:cubicBezTo>
                  <a:pt x="1022" y="479"/>
                  <a:pt x="1026" y="375"/>
                  <a:pt x="1015" y="320"/>
                </a:cubicBezTo>
                <a:cubicBezTo>
                  <a:pt x="1004" y="265"/>
                  <a:pt x="999" y="229"/>
                  <a:pt x="960" y="178"/>
                </a:cubicBezTo>
                <a:cubicBezTo>
                  <a:pt x="921" y="127"/>
                  <a:pt x="870" y="0"/>
                  <a:pt x="779" y="13"/>
                </a:cubicBezTo>
                <a:cubicBezTo>
                  <a:pt x="688" y="26"/>
                  <a:pt x="532" y="83"/>
                  <a:pt x="416" y="257"/>
                </a:cubicBezTo>
                <a:cubicBezTo>
                  <a:pt x="300" y="431"/>
                  <a:pt x="152" y="765"/>
                  <a:pt x="84" y="1054"/>
                </a:cubicBezTo>
                <a:cubicBezTo>
                  <a:pt x="16" y="1343"/>
                  <a:pt x="0" y="1831"/>
                  <a:pt x="5" y="1993"/>
                </a:cubicBezTo>
                <a:cubicBezTo>
                  <a:pt x="10" y="2155"/>
                  <a:pt x="46" y="2034"/>
                  <a:pt x="116" y="2025"/>
                </a:cubicBezTo>
                <a:cubicBezTo>
                  <a:pt x="186" y="2016"/>
                  <a:pt x="289" y="1954"/>
                  <a:pt x="424" y="1938"/>
                </a:cubicBezTo>
                <a:cubicBezTo>
                  <a:pt x="559" y="1922"/>
                  <a:pt x="829" y="2090"/>
                  <a:pt x="926" y="1930"/>
                </a:cubicBezTo>
                <a:cubicBezTo>
                  <a:pt x="1023" y="1770"/>
                  <a:pt x="992" y="1191"/>
                  <a:pt x="1008" y="975"/>
                </a:cubicBezTo>
                <a:cubicBezTo>
                  <a:pt x="1024" y="759"/>
                  <a:pt x="1021" y="705"/>
                  <a:pt x="1024" y="634"/>
                </a:cubicBezTo>
              </a:path>
            </a:pathLst>
          </a:custGeom>
          <a:solidFill>
            <a:srgbClr val="FF9966"/>
          </a:solidFill>
          <a:ln w="19050" cmpd="sng">
            <a:solidFill>
              <a:srgbClr val="FF505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89" name="Freeform 5">
            <a:extLst>
              <a:ext uri="{FF2B5EF4-FFF2-40B4-BE49-F238E27FC236}">
                <a16:creationId xmlns:a16="http://schemas.microsoft.com/office/drawing/2014/main" id="{7B2660E4-EF4E-4DD4-AC59-1EE8D5F453F1}"/>
              </a:ext>
            </a:extLst>
          </p:cNvPr>
          <p:cNvSpPr>
            <a:spLocks/>
          </p:cNvSpPr>
          <p:nvPr/>
        </p:nvSpPr>
        <p:spPr bwMode="auto">
          <a:xfrm>
            <a:off x="6710363" y="3355975"/>
            <a:ext cx="1677987" cy="3502025"/>
          </a:xfrm>
          <a:custGeom>
            <a:avLst/>
            <a:gdLst>
              <a:gd name="T0" fmla="*/ 32207 w 1042"/>
              <a:gd name="T1" fmla="*/ 771875 h 2205"/>
              <a:gd name="T2" fmla="*/ 38648 w 1042"/>
              <a:gd name="T3" fmla="*/ 508230 h 2205"/>
              <a:gd name="T4" fmla="*/ 127218 w 1042"/>
              <a:gd name="T5" fmla="*/ 282703 h 2205"/>
              <a:gd name="T6" fmla="*/ 418692 w 1042"/>
              <a:gd name="T7" fmla="*/ 20647 h 2205"/>
              <a:gd name="T8" fmla="*/ 1003249 w 1042"/>
              <a:gd name="T9" fmla="*/ 408173 h 2205"/>
              <a:gd name="T10" fmla="*/ 1537886 w 1042"/>
              <a:gd name="T11" fmla="*/ 1673984 h 2205"/>
              <a:gd name="T12" fmla="*/ 1671546 w 1042"/>
              <a:gd name="T13" fmla="*/ 3230439 h 2205"/>
              <a:gd name="T14" fmla="*/ 1497628 w 1042"/>
              <a:gd name="T15" fmla="*/ 3301909 h 2205"/>
              <a:gd name="T16" fmla="*/ 990367 w 1042"/>
              <a:gd name="T17" fmla="*/ 3135146 h 2205"/>
              <a:gd name="T18" fmla="*/ 352667 w 1042"/>
              <a:gd name="T19" fmla="*/ 3244733 h 2205"/>
              <a:gd name="T20" fmla="*/ 338174 w 1042"/>
              <a:gd name="T21" fmla="*/ 2220331 h 2205"/>
              <a:gd name="T22" fmla="*/ 49921 w 1042"/>
              <a:gd name="T23" fmla="*/ 1548514 h 2205"/>
              <a:gd name="T24" fmla="*/ 33817 w 1042"/>
              <a:gd name="T25" fmla="*/ 933873 h 2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2" h="2205">
                <a:moveTo>
                  <a:pt x="20" y="486"/>
                </a:moveTo>
                <a:cubicBezTo>
                  <a:pt x="21" y="458"/>
                  <a:pt x="14" y="371"/>
                  <a:pt x="24" y="320"/>
                </a:cubicBezTo>
                <a:cubicBezTo>
                  <a:pt x="34" y="269"/>
                  <a:pt x="40" y="229"/>
                  <a:pt x="79" y="178"/>
                </a:cubicBezTo>
                <a:cubicBezTo>
                  <a:pt x="118" y="127"/>
                  <a:pt x="169" y="0"/>
                  <a:pt x="260" y="13"/>
                </a:cubicBezTo>
                <a:cubicBezTo>
                  <a:pt x="351" y="26"/>
                  <a:pt x="507" y="83"/>
                  <a:pt x="623" y="257"/>
                </a:cubicBezTo>
                <a:cubicBezTo>
                  <a:pt x="739" y="431"/>
                  <a:pt x="886" y="758"/>
                  <a:pt x="955" y="1054"/>
                </a:cubicBezTo>
                <a:cubicBezTo>
                  <a:pt x="1024" y="1350"/>
                  <a:pt x="1042" y="1863"/>
                  <a:pt x="1038" y="2034"/>
                </a:cubicBezTo>
                <a:cubicBezTo>
                  <a:pt x="1034" y="2205"/>
                  <a:pt x="1000" y="2089"/>
                  <a:pt x="930" y="2079"/>
                </a:cubicBezTo>
                <a:cubicBezTo>
                  <a:pt x="860" y="2069"/>
                  <a:pt x="733" y="1980"/>
                  <a:pt x="615" y="1974"/>
                </a:cubicBezTo>
                <a:cubicBezTo>
                  <a:pt x="497" y="1968"/>
                  <a:pt x="286" y="2139"/>
                  <a:pt x="219" y="2043"/>
                </a:cubicBezTo>
                <a:cubicBezTo>
                  <a:pt x="152" y="1947"/>
                  <a:pt x="241" y="1576"/>
                  <a:pt x="210" y="1398"/>
                </a:cubicBezTo>
                <a:cubicBezTo>
                  <a:pt x="179" y="1220"/>
                  <a:pt x="62" y="1110"/>
                  <a:pt x="31" y="975"/>
                </a:cubicBezTo>
                <a:cubicBezTo>
                  <a:pt x="0" y="840"/>
                  <a:pt x="23" y="669"/>
                  <a:pt x="21" y="588"/>
                </a:cubicBezTo>
              </a:path>
            </a:pathLst>
          </a:custGeom>
          <a:solidFill>
            <a:srgbClr val="FF9966"/>
          </a:solidFill>
          <a:ln w="19050" cmpd="sng">
            <a:solidFill>
              <a:srgbClr val="FF505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0" name="Freeform 6">
            <a:extLst>
              <a:ext uri="{FF2B5EF4-FFF2-40B4-BE49-F238E27FC236}">
                <a16:creationId xmlns:a16="http://schemas.microsoft.com/office/drawing/2014/main" id="{5F514AC1-9A03-4CF9-A151-0B0E7E51CF32}"/>
              </a:ext>
            </a:extLst>
          </p:cNvPr>
          <p:cNvSpPr>
            <a:spLocks/>
          </p:cNvSpPr>
          <p:nvPr/>
        </p:nvSpPr>
        <p:spPr bwMode="auto">
          <a:xfrm>
            <a:off x="5576888" y="4645025"/>
            <a:ext cx="207962" cy="995363"/>
          </a:xfrm>
          <a:custGeom>
            <a:avLst/>
            <a:gdLst>
              <a:gd name="T0" fmla="*/ 70387 w 130"/>
              <a:gd name="T1" fmla="*/ 82682 h 626"/>
              <a:gd name="T2" fmla="*/ 190365 w 130"/>
              <a:gd name="T3" fmla="*/ 15900 h 626"/>
              <a:gd name="T4" fmla="*/ 175968 w 130"/>
              <a:gd name="T5" fmla="*/ 163774 h 626"/>
              <a:gd name="T6" fmla="*/ 0 w 130"/>
              <a:gd name="T7" fmla="*/ 995363 h 6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 h="626">
                <a:moveTo>
                  <a:pt x="44" y="52"/>
                </a:moveTo>
                <a:cubicBezTo>
                  <a:pt x="56" y="45"/>
                  <a:pt x="108" y="2"/>
                  <a:pt x="119" y="10"/>
                </a:cubicBezTo>
                <a:cubicBezTo>
                  <a:pt x="130" y="18"/>
                  <a:pt x="130" y="0"/>
                  <a:pt x="110" y="103"/>
                </a:cubicBezTo>
                <a:cubicBezTo>
                  <a:pt x="90" y="206"/>
                  <a:pt x="23" y="517"/>
                  <a:pt x="0" y="626"/>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1" name="Freeform 7">
            <a:extLst>
              <a:ext uri="{FF2B5EF4-FFF2-40B4-BE49-F238E27FC236}">
                <a16:creationId xmlns:a16="http://schemas.microsoft.com/office/drawing/2014/main" id="{352E8AFC-07AD-44D5-9BE3-0426D0D1E2A8}"/>
              </a:ext>
            </a:extLst>
          </p:cNvPr>
          <p:cNvSpPr>
            <a:spLocks/>
          </p:cNvSpPr>
          <p:nvPr/>
        </p:nvSpPr>
        <p:spPr bwMode="auto">
          <a:xfrm>
            <a:off x="4976813" y="4484688"/>
            <a:ext cx="701675" cy="708025"/>
          </a:xfrm>
          <a:custGeom>
            <a:avLst/>
            <a:gdLst>
              <a:gd name="T0" fmla="*/ 621392 w 437"/>
              <a:gd name="T1" fmla="*/ 167062 h 445"/>
              <a:gd name="T2" fmla="*/ 528263 w 437"/>
              <a:gd name="T3" fmla="*/ 68416 h 445"/>
              <a:gd name="T4" fmla="*/ 319527 w 437"/>
              <a:gd name="T5" fmla="*/ 14320 h 445"/>
              <a:gd name="T6" fmla="*/ 75466 w 437"/>
              <a:gd name="T7" fmla="*/ 154334 h 445"/>
              <a:gd name="T8" fmla="*/ 1606 w 437"/>
              <a:gd name="T9" fmla="*/ 373901 h 445"/>
              <a:gd name="T10" fmla="*/ 65832 w 437"/>
              <a:gd name="T11" fmla="*/ 561647 h 445"/>
              <a:gd name="T12" fmla="*/ 216765 w 437"/>
              <a:gd name="T13" fmla="*/ 679386 h 445"/>
              <a:gd name="T14" fmla="*/ 390176 w 437"/>
              <a:gd name="T15" fmla="*/ 701661 h 445"/>
              <a:gd name="T16" fmla="*/ 563588 w 437"/>
              <a:gd name="T17" fmla="*/ 638018 h 445"/>
              <a:gd name="T18" fmla="*/ 663139 w 437"/>
              <a:gd name="T19" fmla="*/ 510733 h 445"/>
              <a:gd name="T20" fmla="*/ 701675 w 437"/>
              <a:gd name="T21" fmla="*/ 364354 h 445"/>
              <a:gd name="T22" fmla="*/ 667956 w 437"/>
              <a:gd name="T23" fmla="*/ 251389 h 4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7" h="445">
                <a:moveTo>
                  <a:pt x="387" y="105"/>
                </a:moveTo>
                <a:cubicBezTo>
                  <a:pt x="377" y="95"/>
                  <a:pt x="360" y="59"/>
                  <a:pt x="329" y="43"/>
                </a:cubicBezTo>
                <a:cubicBezTo>
                  <a:pt x="298" y="27"/>
                  <a:pt x="246" y="0"/>
                  <a:pt x="199" y="9"/>
                </a:cubicBezTo>
                <a:cubicBezTo>
                  <a:pt x="152" y="18"/>
                  <a:pt x="80" y="59"/>
                  <a:pt x="47" y="97"/>
                </a:cubicBezTo>
                <a:cubicBezTo>
                  <a:pt x="14" y="135"/>
                  <a:pt x="2" y="192"/>
                  <a:pt x="1" y="235"/>
                </a:cubicBezTo>
                <a:cubicBezTo>
                  <a:pt x="0" y="278"/>
                  <a:pt x="19" y="321"/>
                  <a:pt x="41" y="353"/>
                </a:cubicBezTo>
                <a:cubicBezTo>
                  <a:pt x="63" y="385"/>
                  <a:pt x="101" y="412"/>
                  <a:pt x="135" y="427"/>
                </a:cubicBezTo>
                <a:cubicBezTo>
                  <a:pt x="169" y="442"/>
                  <a:pt x="207" y="445"/>
                  <a:pt x="243" y="441"/>
                </a:cubicBezTo>
                <a:cubicBezTo>
                  <a:pt x="279" y="437"/>
                  <a:pt x="323" y="421"/>
                  <a:pt x="351" y="401"/>
                </a:cubicBezTo>
                <a:cubicBezTo>
                  <a:pt x="379" y="381"/>
                  <a:pt x="399" y="350"/>
                  <a:pt x="413" y="321"/>
                </a:cubicBezTo>
                <a:cubicBezTo>
                  <a:pt x="427" y="292"/>
                  <a:pt x="437" y="256"/>
                  <a:pt x="437" y="229"/>
                </a:cubicBezTo>
                <a:cubicBezTo>
                  <a:pt x="437" y="202"/>
                  <a:pt x="420" y="173"/>
                  <a:pt x="416" y="158"/>
                </a:cubicBezTo>
              </a:path>
            </a:pathLst>
          </a:custGeom>
          <a:noFill/>
          <a:ln w="3810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2" name="Freeform 8">
            <a:extLst>
              <a:ext uri="{FF2B5EF4-FFF2-40B4-BE49-F238E27FC236}">
                <a16:creationId xmlns:a16="http://schemas.microsoft.com/office/drawing/2014/main" id="{1CBA8285-42E3-4489-83ED-EA9A8F57AB32}"/>
              </a:ext>
            </a:extLst>
          </p:cNvPr>
          <p:cNvSpPr>
            <a:spLocks/>
          </p:cNvSpPr>
          <p:nvPr/>
        </p:nvSpPr>
        <p:spPr bwMode="auto">
          <a:xfrm>
            <a:off x="5818188" y="2474913"/>
            <a:ext cx="577850" cy="1873250"/>
          </a:xfrm>
          <a:custGeom>
            <a:avLst/>
            <a:gdLst>
              <a:gd name="T0" fmla="*/ 0 w 360"/>
              <a:gd name="T1" fmla="*/ 3178 h 1179"/>
              <a:gd name="T2" fmla="*/ 471911 w 360"/>
              <a:gd name="T3" fmla="*/ 69909 h 1179"/>
              <a:gd name="T4" fmla="*/ 563404 w 360"/>
              <a:gd name="T5" fmla="*/ 422633 h 1179"/>
              <a:gd name="T6" fmla="*/ 563404 w 360"/>
              <a:gd name="T7" fmla="*/ 1228178 h 1179"/>
              <a:gd name="T8" fmla="*/ 495988 w 360"/>
              <a:gd name="T9" fmla="*/ 1571369 h 1179"/>
              <a:gd name="T10" fmla="*/ 255217 w 360"/>
              <a:gd name="T11" fmla="*/ 1804930 h 1179"/>
              <a:gd name="T12" fmla="*/ 144463 w 360"/>
              <a:gd name="T13" fmla="*/ 1871661 h 1179"/>
              <a:gd name="T14" fmla="*/ 57785 w 360"/>
              <a:gd name="T15" fmla="*/ 1814463 h 1179"/>
              <a:gd name="T16" fmla="*/ 80257 w 360"/>
              <a:gd name="T17" fmla="*/ 1828762 h 11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0" h="1179">
                <a:moveTo>
                  <a:pt x="0" y="2"/>
                </a:moveTo>
                <a:cubicBezTo>
                  <a:pt x="48" y="9"/>
                  <a:pt x="236" y="0"/>
                  <a:pt x="294" y="44"/>
                </a:cubicBezTo>
                <a:cubicBezTo>
                  <a:pt x="352" y="88"/>
                  <a:pt x="342" y="145"/>
                  <a:pt x="351" y="266"/>
                </a:cubicBezTo>
                <a:cubicBezTo>
                  <a:pt x="360" y="387"/>
                  <a:pt x="358" y="653"/>
                  <a:pt x="351" y="773"/>
                </a:cubicBezTo>
                <a:cubicBezTo>
                  <a:pt x="344" y="893"/>
                  <a:pt x="341" y="929"/>
                  <a:pt x="309" y="989"/>
                </a:cubicBezTo>
                <a:cubicBezTo>
                  <a:pt x="277" y="1049"/>
                  <a:pt x="195" y="1105"/>
                  <a:pt x="159" y="1136"/>
                </a:cubicBezTo>
                <a:cubicBezTo>
                  <a:pt x="123" y="1167"/>
                  <a:pt x="110" y="1177"/>
                  <a:pt x="90" y="1178"/>
                </a:cubicBezTo>
                <a:cubicBezTo>
                  <a:pt x="70" y="1179"/>
                  <a:pt x="43" y="1146"/>
                  <a:pt x="36" y="1142"/>
                </a:cubicBezTo>
                <a:cubicBezTo>
                  <a:pt x="29" y="1138"/>
                  <a:pt x="47" y="1149"/>
                  <a:pt x="50" y="115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3" name="Freeform 9">
            <a:extLst>
              <a:ext uri="{FF2B5EF4-FFF2-40B4-BE49-F238E27FC236}">
                <a16:creationId xmlns:a16="http://schemas.microsoft.com/office/drawing/2014/main" id="{6C86FC30-FD55-4FF6-99E6-8D431867E2B3}"/>
              </a:ext>
            </a:extLst>
          </p:cNvPr>
          <p:cNvSpPr>
            <a:spLocks/>
          </p:cNvSpPr>
          <p:nvPr/>
        </p:nvSpPr>
        <p:spPr bwMode="auto">
          <a:xfrm>
            <a:off x="5672138" y="2217738"/>
            <a:ext cx="2324100" cy="3503612"/>
          </a:xfrm>
          <a:custGeom>
            <a:avLst/>
            <a:gdLst>
              <a:gd name="T0" fmla="*/ 0 w 1639"/>
              <a:gd name="T1" fmla="*/ 3438073 h 2566"/>
              <a:gd name="T2" fmla="*/ 48212 w 1639"/>
              <a:gd name="T3" fmla="*/ 3181378 h 2566"/>
              <a:gd name="T4" fmla="*/ 168742 w 1639"/>
              <a:gd name="T5" fmla="*/ 2609276 h 2566"/>
              <a:gd name="T6" fmla="*/ 208446 w 1639"/>
              <a:gd name="T7" fmla="*/ 2433140 h 2566"/>
              <a:gd name="T8" fmla="*/ 323304 w 1639"/>
              <a:gd name="T9" fmla="*/ 2323908 h 2566"/>
              <a:gd name="T10" fmla="*/ 743031 w 1639"/>
              <a:gd name="T11" fmla="*/ 1940231 h 2566"/>
              <a:gd name="T12" fmla="*/ 821021 w 1639"/>
              <a:gd name="T13" fmla="*/ 1884250 h 2566"/>
              <a:gd name="T14" fmla="*/ 913191 w 1639"/>
              <a:gd name="T15" fmla="*/ 1937500 h 2566"/>
              <a:gd name="T16" fmla="*/ 1290379 w 1639"/>
              <a:gd name="T17" fmla="*/ 2169618 h 2566"/>
              <a:gd name="T18" fmla="*/ 1444941 w 1639"/>
              <a:gd name="T19" fmla="*/ 2299331 h 2566"/>
              <a:gd name="T20" fmla="*/ 1718615 w 1639"/>
              <a:gd name="T21" fmla="*/ 2714412 h 2566"/>
              <a:gd name="T22" fmla="*/ 1766826 w 1639"/>
              <a:gd name="T23" fmla="*/ 2852317 h 2566"/>
              <a:gd name="T24" fmla="*/ 1694509 w 1639"/>
              <a:gd name="T25" fmla="*/ 2956087 h 2566"/>
              <a:gd name="T26" fmla="*/ 1660477 w 1639"/>
              <a:gd name="T27" fmla="*/ 3018896 h 2566"/>
              <a:gd name="T28" fmla="*/ 1640625 w 1639"/>
              <a:gd name="T29" fmla="*/ 3076242 h 2566"/>
              <a:gd name="T30" fmla="*/ 1627863 w 1639"/>
              <a:gd name="T31" fmla="*/ 3195032 h 2566"/>
              <a:gd name="T32" fmla="*/ 1656223 w 1639"/>
              <a:gd name="T33" fmla="*/ 3286514 h 2566"/>
              <a:gd name="T34" fmla="*/ 1734213 w 1639"/>
              <a:gd name="T35" fmla="*/ 3405303 h 2566"/>
              <a:gd name="T36" fmla="*/ 1907208 w 1639"/>
              <a:gd name="T37" fmla="*/ 3491323 h 2566"/>
              <a:gd name="T38" fmla="*/ 2105728 w 1639"/>
              <a:gd name="T39" fmla="*/ 3476304 h 2566"/>
              <a:gd name="T40" fmla="*/ 2236184 w 1639"/>
              <a:gd name="T41" fmla="*/ 3384822 h 2566"/>
              <a:gd name="T42" fmla="*/ 2302830 w 1639"/>
              <a:gd name="T43" fmla="*/ 3271494 h 2566"/>
              <a:gd name="T44" fmla="*/ 2324100 w 1639"/>
              <a:gd name="T45" fmla="*/ 3156801 h 2566"/>
              <a:gd name="T46" fmla="*/ 2308502 w 1639"/>
              <a:gd name="T47" fmla="*/ 3043473 h 2566"/>
              <a:gd name="T48" fmla="*/ 2237602 w 1639"/>
              <a:gd name="T49" fmla="*/ 2927414 h 2566"/>
              <a:gd name="T50" fmla="*/ 2129834 w 1639"/>
              <a:gd name="T51" fmla="*/ 2850952 h 2566"/>
              <a:gd name="T52" fmla="*/ 1999378 w 1639"/>
              <a:gd name="T53" fmla="*/ 2818182 h 2566"/>
              <a:gd name="T54" fmla="*/ 1873176 w 1639"/>
              <a:gd name="T55" fmla="*/ 2793605 h 2566"/>
              <a:gd name="T56" fmla="*/ 1786678 w 1639"/>
              <a:gd name="T57" fmla="*/ 2687104 h 2566"/>
              <a:gd name="T58" fmla="*/ 1663313 w 1639"/>
              <a:gd name="T59" fmla="*/ 2461813 h 2566"/>
              <a:gd name="T60" fmla="*/ 1520095 w 1639"/>
              <a:gd name="T61" fmla="*/ 2257003 h 2566"/>
              <a:gd name="T62" fmla="*/ 1473301 w 1639"/>
              <a:gd name="T63" fmla="*/ 2181906 h 2566"/>
              <a:gd name="T64" fmla="*/ 1588159 w 1639"/>
              <a:gd name="T65" fmla="*/ 2121829 h 2566"/>
              <a:gd name="T66" fmla="*/ 1671821 w 1639"/>
              <a:gd name="T67" fmla="*/ 2083598 h 2566"/>
              <a:gd name="T68" fmla="*/ 1754064 w 1639"/>
              <a:gd name="T69" fmla="*/ 2166887 h 2566"/>
              <a:gd name="T70" fmla="*/ 1946912 w 1639"/>
              <a:gd name="T71" fmla="*/ 2207849 h 2566"/>
              <a:gd name="T72" fmla="*/ 2067442 w 1639"/>
              <a:gd name="T73" fmla="*/ 2147772 h 2566"/>
              <a:gd name="T74" fmla="*/ 2148268 w 1639"/>
              <a:gd name="T75" fmla="*/ 2046732 h 2566"/>
              <a:gd name="T76" fmla="*/ 2183718 w 1639"/>
              <a:gd name="T77" fmla="*/ 1917019 h 2566"/>
              <a:gd name="T78" fmla="*/ 2126998 w 1639"/>
              <a:gd name="T79" fmla="*/ 1759998 h 2566"/>
              <a:gd name="T80" fmla="*/ 1995124 w 1639"/>
              <a:gd name="T81" fmla="*/ 1678074 h 2566"/>
              <a:gd name="T82" fmla="*/ 1880266 w 1639"/>
              <a:gd name="T83" fmla="*/ 1663055 h 2566"/>
              <a:gd name="T84" fmla="*/ 1748392 w 1639"/>
              <a:gd name="T85" fmla="*/ 1706748 h 2566"/>
              <a:gd name="T86" fmla="*/ 1681747 w 1639"/>
              <a:gd name="T87" fmla="*/ 1783210 h 2566"/>
              <a:gd name="T88" fmla="*/ 1646297 w 1639"/>
              <a:gd name="T89" fmla="*/ 1855576 h 2566"/>
              <a:gd name="T90" fmla="*/ 1627863 w 1639"/>
              <a:gd name="T91" fmla="*/ 1940231 h 2566"/>
              <a:gd name="T92" fmla="*/ 1633535 w 1639"/>
              <a:gd name="T93" fmla="*/ 2019424 h 2566"/>
              <a:gd name="T94" fmla="*/ 1590995 w 1639"/>
              <a:gd name="T95" fmla="*/ 2063117 h 2566"/>
              <a:gd name="T96" fmla="*/ 1524349 w 1639"/>
              <a:gd name="T97" fmla="*/ 2101348 h 2566"/>
              <a:gd name="T98" fmla="*/ 1405237 w 1639"/>
              <a:gd name="T99" fmla="*/ 2134118 h 2566"/>
              <a:gd name="T100" fmla="*/ 1222315 w 1639"/>
              <a:gd name="T101" fmla="*/ 2007135 h 2566"/>
              <a:gd name="T102" fmla="*/ 1005361 w 1639"/>
              <a:gd name="T103" fmla="*/ 1866499 h 2566"/>
              <a:gd name="T104" fmla="*/ 879159 w 1639"/>
              <a:gd name="T105" fmla="*/ 1594785 h 2566"/>
              <a:gd name="T106" fmla="*/ 840873 w 1639"/>
              <a:gd name="T107" fmla="*/ 750969 h 2566"/>
              <a:gd name="T108" fmla="*/ 758629 w 1639"/>
              <a:gd name="T109" fmla="*/ 184329 h 2566"/>
              <a:gd name="T110" fmla="*/ 459432 w 1639"/>
              <a:gd name="T111" fmla="*/ 12289 h 2566"/>
              <a:gd name="T112" fmla="*/ 158816 w 1639"/>
              <a:gd name="T113" fmla="*/ 113328 h 2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639" h="2566">
                <a:moveTo>
                  <a:pt x="0" y="2518"/>
                </a:moveTo>
                <a:cubicBezTo>
                  <a:pt x="6" y="2487"/>
                  <a:pt x="14" y="2431"/>
                  <a:pt x="34" y="2330"/>
                </a:cubicBezTo>
                <a:cubicBezTo>
                  <a:pt x="55" y="2229"/>
                  <a:pt x="101" y="2002"/>
                  <a:pt x="119" y="1911"/>
                </a:cubicBezTo>
                <a:cubicBezTo>
                  <a:pt x="137" y="1820"/>
                  <a:pt x="128" y="1817"/>
                  <a:pt x="147" y="1782"/>
                </a:cubicBezTo>
                <a:cubicBezTo>
                  <a:pt x="165" y="1747"/>
                  <a:pt x="166" y="1762"/>
                  <a:pt x="228" y="1702"/>
                </a:cubicBezTo>
                <a:cubicBezTo>
                  <a:pt x="291" y="1641"/>
                  <a:pt x="465" y="1475"/>
                  <a:pt x="524" y="1421"/>
                </a:cubicBezTo>
                <a:cubicBezTo>
                  <a:pt x="583" y="1368"/>
                  <a:pt x="559" y="1380"/>
                  <a:pt x="579" y="1380"/>
                </a:cubicBezTo>
                <a:cubicBezTo>
                  <a:pt x="600" y="1380"/>
                  <a:pt x="589" y="1384"/>
                  <a:pt x="644" y="1419"/>
                </a:cubicBezTo>
                <a:cubicBezTo>
                  <a:pt x="699" y="1454"/>
                  <a:pt x="847" y="1545"/>
                  <a:pt x="910" y="1589"/>
                </a:cubicBezTo>
                <a:cubicBezTo>
                  <a:pt x="972" y="1633"/>
                  <a:pt x="969" y="1618"/>
                  <a:pt x="1019" y="1684"/>
                </a:cubicBezTo>
                <a:cubicBezTo>
                  <a:pt x="1069" y="1751"/>
                  <a:pt x="1174" y="1920"/>
                  <a:pt x="1212" y="1988"/>
                </a:cubicBezTo>
                <a:cubicBezTo>
                  <a:pt x="1251" y="2062"/>
                  <a:pt x="1248" y="2060"/>
                  <a:pt x="1246" y="2089"/>
                </a:cubicBezTo>
                <a:cubicBezTo>
                  <a:pt x="1244" y="2118"/>
                  <a:pt x="1207" y="2145"/>
                  <a:pt x="1195" y="2165"/>
                </a:cubicBezTo>
                <a:cubicBezTo>
                  <a:pt x="1182" y="2184"/>
                  <a:pt x="1177" y="2196"/>
                  <a:pt x="1171" y="2211"/>
                </a:cubicBezTo>
                <a:cubicBezTo>
                  <a:pt x="1165" y="2226"/>
                  <a:pt x="1161" y="2231"/>
                  <a:pt x="1157" y="2253"/>
                </a:cubicBezTo>
                <a:cubicBezTo>
                  <a:pt x="1154" y="2275"/>
                  <a:pt x="1146" y="2315"/>
                  <a:pt x="1148" y="2340"/>
                </a:cubicBezTo>
                <a:cubicBezTo>
                  <a:pt x="1151" y="2366"/>
                  <a:pt x="1155" y="2381"/>
                  <a:pt x="1168" y="2407"/>
                </a:cubicBezTo>
                <a:cubicBezTo>
                  <a:pt x="1180" y="2432"/>
                  <a:pt x="1194" y="2468"/>
                  <a:pt x="1223" y="2494"/>
                </a:cubicBezTo>
                <a:cubicBezTo>
                  <a:pt x="1253" y="2519"/>
                  <a:pt x="1302" y="2547"/>
                  <a:pt x="1345" y="2557"/>
                </a:cubicBezTo>
                <a:cubicBezTo>
                  <a:pt x="1388" y="2566"/>
                  <a:pt x="1446" y="2559"/>
                  <a:pt x="1485" y="2546"/>
                </a:cubicBezTo>
                <a:cubicBezTo>
                  <a:pt x="1523" y="2533"/>
                  <a:pt x="1554" y="2503"/>
                  <a:pt x="1577" y="2479"/>
                </a:cubicBezTo>
                <a:cubicBezTo>
                  <a:pt x="1599" y="2454"/>
                  <a:pt x="1614" y="2424"/>
                  <a:pt x="1624" y="2396"/>
                </a:cubicBezTo>
                <a:cubicBezTo>
                  <a:pt x="1634" y="2368"/>
                  <a:pt x="1639" y="2340"/>
                  <a:pt x="1639" y="2312"/>
                </a:cubicBezTo>
                <a:cubicBezTo>
                  <a:pt x="1639" y="2285"/>
                  <a:pt x="1638" y="2257"/>
                  <a:pt x="1628" y="2229"/>
                </a:cubicBezTo>
                <a:cubicBezTo>
                  <a:pt x="1617" y="2201"/>
                  <a:pt x="1598" y="2167"/>
                  <a:pt x="1578" y="2144"/>
                </a:cubicBezTo>
                <a:cubicBezTo>
                  <a:pt x="1557" y="2120"/>
                  <a:pt x="1530" y="2101"/>
                  <a:pt x="1502" y="2088"/>
                </a:cubicBezTo>
                <a:cubicBezTo>
                  <a:pt x="1473" y="2075"/>
                  <a:pt x="1439" y="2070"/>
                  <a:pt x="1410" y="2064"/>
                </a:cubicBezTo>
                <a:cubicBezTo>
                  <a:pt x="1380" y="2057"/>
                  <a:pt x="1346" y="2062"/>
                  <a:pt x="1321" y="2046"/>
                </a:cubicBezTo>
                <a:cubicBezTo>
                  <a:pt x="1301" y="2036"/>
                  <a:pt x="1285" y="2009"/>
                  <a:pt x="1260" y="1968"/>
                </a:cubicBezTo>
                <a:cubicBezTo>
                  <a:pt x="1235" y="1927"/>
                  <a:pt x="1204" y="1856"/>
                  <a:pt x="1173" y="1803"/>
                </a:cubicBezTo>
                <a:cubicBezTo>
                  <a:pt x="1142" y="1750"/>
                  <a:pt x="1094" y="1687"/>
                  <a:pt x="1072" y="1653"/>
                </a:cubicBezTo>
                <a:cubicBezTo>
                  <a:pt x="1050" y="1619"/>
                  <a:pt x="1031" y="1614"/>
                  <a:pt x="1039" y="1598"/>
                </a:cubicBezTo>
                <a:cubicBezTo>
                  <a:pt x="1047" y="1582"/>
                  <a:pt x="1097" y="1566"/>
                  <a:pt x="1120" y="1554"/>
                </a:cubicBezTo>
                <a:cubicBezTo>
                  <a:pt x="1143" y="1542"/>
                  <a:pt x="1160" y="1521"/>
                  <a:pt x="1179" y="1526"/>
                </a:cubicBezTo>
                <a:cubicBezTo>
                  <a:pt x="1198" y="1531"/>
                  <a:pt x="1205" y="1572"/>
                  <a:pt x="1237" y="1587"/>
                </a:cubicBezTo>
                <a:cubicBezTo>
                  <a:pt x="1269" y="1602"/>
                  <a:pt x="1337" y="1619"/>
                  <a:pt x="1373" y="1617"/>
                </a:cubicBezTo>
                <a:cubicBezTo>
                  <a:pt x="1410" y="1615"/>
                  <a:pt x="1435" y="1592"/>
                  <a:pt x="1458" y="1573"/>
                </a:cubicBezTo>
                <a:cubicBezTo>
                  <a:pt x="1482" y="1553"/>
                  <a:pt x="1501" y="1527"/>
                  <a:pt x="1515" y="1499"/>
                </a:cubicBezTo>
                <a:cubicBezTo>
                  <a:pt x="1529" y="1471"/>
                  <a:pt x="1542" y="1439"/>
                  <a:pt x="1540" y="1404"/>
                </a:cubicBezTo>
                <a:cubicBezTo>
                  <a:pt x="1538" y="1369"/>
                  <a:pt x="1522" y="1318"/>
                  <a:pt x="1500" y="1289"/>
                </a:cubicBezTo>
                <a:cubicBezTo>
                  <a:pt x="1478" y="1260"/>
                  <a:pt x="1436" y="1241"/>
                  <a:pt x="1407" y="1229"/>
                </a:cubicBezTo>
                <a:cubicBezTo>
                  <a:pt x="1378" y="1217"/>
                  <a:pt x="1355" y="1215"/>
                  <a:pt x="1326" y="1218"/>
                </a:cubicBezTo>
                <a:cubicBezTo>
                  <a:pt x="1297" y="1221"/>
                  <a:pt x="1256" y="1235"/>
                  <a:pt x="1233" y="1250"/>
                </a:cubicBezTo>
                <a:cubicBezTo>
                  <a:pt x="1210" y="1265"/>
                  <a:pt x="1198" y="1288"/>
                  <a:pt x="1186" y="1306"/>
                </a:cubicBezTo>
                <a:cubicBezTo>
                  <a:pt x="1174" y="1324"/>
                  <a:pt x="1166" y="1340"/>
                  <a:pt x="1161" y="1359"/>
                </a:cubicBezTo>
                <a:cubicBezTo>
                  <a:pt x="1155" y="1377"/>
                  <a:pt x="1150" y="1401"/>
                  <a:pt x="1148" y="1421"/>
                </a:cubicBezTo>
                <a:cubicBezTo>
                  <a:pt x="1146" y="1441"/>
                  <a:pt x="1156" y="1464"/>
                  <a:pt x="1152" y="1479"/>
                </a:cubicBezTo>
                <a:cubicBezTo>
                  <a:pt x="1148" y="1494"/>
                  <a:pt x="1135" y="1501"/>
                  <a:pt x="1122" y="1511"/>
                </a:cubicBezTo>
                <a:cubicBezTo>
                  <a:pt x="1109" y="1521"/>
                  <a:pt x="1097" y="1530"/>
                  <a:pt x="1075" y="1539"/>
                </a:cubicBezTo>
                <a:cubicBezTo>
                  <a:pt x="1053" y="1548"/>
                  <a:pt x="1026" y="1574"/>
                  <a:pt x="991" y="1563"/>
                </a:cubicBezTo>
                <a:cubicBezTo>
                  <a:pt x="956" y="1552"/>
                  <a:pt x="909" y="1503"/>
                  <a:pt x="862" y="1470"/>
                </a:cubicBezTo>
                <a:cubicBezTo>
                  <a:pt x="815" y="1437"/>
                  <a:pt x="749" y="1417"/>
                  <a:pt x="709" y="1367"/>
                </a:cubicBezTo>
                <a:cubicBezTo>
                  <a:pt x="669" y="1317"/>
                  <a:pt x="639" y="1304"/>
                  <a:pt x="620" y="1168"/>
                </a:cubicBezTo>
                <a:cubicBezTo>
                  <a:pt x="601" y="1032"/>
                  <a:pt x="607" y="722"/>
                  <a:pt x="593" y="550"/>
                </a:cubicBezTo>
                <a:cubicBezTo>
                  <a:pt x="579" y="378"/>
                  <a:pt x="579" y="224"/>
                  <a:pt x="535" y="135"/>
                </a:cubicBezTo>
                <a:cubicBezTo>
                  <a:pt x="491" y="45"/>
                  <a:pt x="394" y="19"/>
                  <a:pt x="324" y="9"/>
                </a:cubicBezTo>
                <a:cubicBezTo>
                  <a:pt x="253" y="0"/>
                  <a:pt x="157" y="67"/>
                  <a:pt x="112" y="83"/>
                </a:cubicBezTo>
              </a:path>
            </a:pathLst>
          </a:custGeom>
          <a:noFill/>
          <a:ln w="19050" cmpd="sng">
            <a:solidFill>
              <a:srgbClr val="FF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4" name="Freeform 10">
            <a:extLst>
              <a:ext uri="{FF2B5EF4-FFF2-40B4-BE49-F238E27FC236}">
                <a16:creationId xmlns:a16="http://schemas.microsoft.com/office/drawing/2014/main" id="{22B9ED37-E887-4329-A642-5D0C528BC72B}"/>
              </a:ext>
            </a:extLst>
          </p:cNvPr>
          <p:cNvSpPr>
            <a:spLocks/>
          </p:cNvSpPr>
          <p:nvPr/>
        </p:nvSpPr>
        <p:spPr bwMode="auto">
          <a:xfrm>
            <a:off x="5275263" y="3724275"/>
            <a:ext cx="636587" cy="930275"/>
          </a:xfrm>
          <a:custGeom>
            <a:avLst/>
            <a:gdLst>
              <a:gd name="T0" fmla="*/ 598307 w 449"/>
              <a:gd name="T1" fmla="*/ 560077 h 681"/>
              <a:gd name="T2" fmla="*/ 568533 w 449"/>
              <a:gd name="T3" fmla="*/ 508168 h 681"/>
              <a:gd name="T4" fmla="*/ 626662 w 449"/>
              <a:gd name="T5" fmla="*/ 383858 h 681"/>
              <a:gd name="T6" fmla="*/ 608231 w 449"/>
              <a:gd name="T7" fmla="*/ 176219 h 681"/>
              <a:gd name="T8" fmla="*/ 448021 w 449"/>
              <a:gd name="T9" fmla="*/ 30053 h 681"/>
              <a:gd name="T10" fmla="*/ 253784 w 449"/>
              <a:gd name="T11" fmla="*/ 9562 h 681"/>
              <a:gd name="T12" fmla="*/ 94992 w 449"/>
              <a:gd name="T13" fmla="*/ 86061 h 681"/>
              <a:gd name="T14" fmla="*/ 9925 w 449"/>
              <a:gd name="T15" fmla="*/ 255450 h 681"/>
              <a:gd name="T16" fmla="*/ 36862 w 449"/>
              <a:gd name="T17" fmla="*/ 426205 h 681"/>
              <a:gd name="T18" fmla="*/ 158792 w 449"/>
              <a:gd name="T19" fmla="*/ 573738 h 681"/>
              <a:gd name="T20" fmla="*/ 355865 w 449"/>
              <a:gd name="T21" fmla="*/ 625648 h 681"/>
              <a:gd name="T22" fmla="*/ 496226 w 449"/>
              <a:gd name="T23" fmla="*/ 596961 h 681"/>
              <a:gd name="T24" fmla="*/ 603978 w 449"/>
              <a:gd name="T25" fmla="*/ 717172 h 681"/>
              <a:gd name="T26" fmla="*/ 487719 w 449"/>
              <a:gd name="T27" fmla="*/ 816893 h 681"/>
              <a:gd name="T28" fmla="*/ 314749 w 449"/>
              <a:gd name="T29" fmla="*/ 930275 h 6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9" h="681">
                <a:moveTo>
                  <a:pt x="422" y="410"/>
                </a:moveTo>
                <a:cubicBezTo>
                  <a:pt x="418" y="404"/>
                  <a:pt x="398" y="392"/>
                  <a:pt x="401" y="372"/>
                </a:cubicBezTo>
                <a:cubicBezTo>
                  <a:pt x="405" y="351"/>
                  <a:pt x="438" y="321"/>
                  <a:pt x="442" y="281"/>
                </a:cubicBezTo>
                <a:cubicBezTo>
                  <a:pt x="447" y="240"/>
                  <a:pt x="449" y="173"/>
                  <a:pt x="429" y="129"/>
                </a:cubicBezTo>
                <a:cubicBezTo>
                  <a:pt x="408" y="86"/>
                  <a:pt x="358" y="42"/>
                  <a:pt x="316" y="22"/>
                </a:cubicBezTo>
                <a:cubicBezTo>
                  <a:pt x="274" y="2"/>
                  <a:pt x="220" y="0"/>
                  <a:pt x="179" y="7"/>
                </a:cubicBezTo>
                <a:cubicBezTo>
                  <a:pt x="138" y="14"/>
                  <a:pt x="96" y="33"/>
                  <a:pt x="67" y="63"/>
                </a:cubicBezTo>
                <a:cubicBezTo>
                  <a:pt x="38" y="93"/>
                  <a:pt x="14" y="146"/>
                  <a:pt x="7" y="187"/>
                </a:cubicBezTo>
                <a:cubicBezTo>
                  <a:pt x="0" y="228"/>
                  <a:pt x="9" y="273"/>
                  <a:pt x="26" y="312"/>
                </a:cubicBezTo>
                <a:cubicBezTo>
                  <a:pt x="43" y="351"/>
                  <a:pt x="75" y="396"/>
                  <a:pt x="112" y="420"/>
                </a:cubicBezTo>
                <a:cubicBezTo>
                  <a:pt x="150" y="445"/>
                  <a:pt x="211" y="455"/>
                  <a:pt x="251" y="458"/>
                </a:cubicBezTo>
                <a:cubicBezTo>
                  <a:pt x="291" y="460"/>
                  <a:pt x="321" y="425"/>
                  <a:pt x="350" y="437"/>
                </a:cubicBezTo>
                <a:cubicBezTo>
                  <a:pt x="380" y="448"/>
                  <a:pt x="427" y="498"/>
                  <a:pt x="426" y="525"/>
                </a:cubicBezTo>
                <a:cubicBezTo>
                  <a:pt x="425" y="552"/>
                  <a:pt x="379" y="573"/>
                  <a:pt x="344" y="598"/>
                </a:cubicBezTo>
                <a:cubicBezTo>
                  <a:pt x="310" y="624"/>
                  <a:pt x="248" y="664"/>
                  <a:pt x="222" y="681"/>
                </a:cubicBezTo>
              </a:path>
            </a:pathLst>
          </a:custGeom>
          <a:noFill/>
          <a:ln w="19050" cmpd="sng">
            <a:solidFill>
              <a:srgbClr val="FF99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AU"/>
          </a:p>
        </p:txBody>
      </p:sp>
      <p:sp>
        <p:nvSpPr>
          <p:cNvPr id="41995" name="AutoShape 11">
            <a:extLst>
              <a:ext uri="{FF2B5EF4-FFF2-40B4-BE49-F238E27FC236}">
                <a16:creationId xmlns:a16="http://schemas.microsoft.com/office/drawing/2014/main" id="{4DFDF931-5C66-4EE5-8F4B-2BA0567C0E47}"/>
              </a:ext>
            </a:extLst>
          </p:cNvPr>
          <p:cNvSpPr>
            <a:spLocks noChangeArrowheads="1"/>
          </p:cNvSpPr>
          <p:nvPr/>
        </p:nvSpPr>
        <p:spPr bwMode="auto">
          <a:xfrm>
            <a:off x="685800" y="2209800"/>
            <a:ext cx="1928813" cy="1463675"/>
          </a:xfrm>
          <a:prstGeom prst="flowChartAlternateProcess">
            <a:avLst/>
          </a:prstGeom>
          <a:solidFill>
            <a:srgbClr val="DDDDDD"/>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6" name="Rectangle 12">
            <a:extLst>
              <a:ext uri="{FF2B5EF4-FFF2-40B4-BE49-F238E27FC236}">
                <a16:creationId xmlns:a16="http://schemas.microsoft.com/office/drawing/2014/main" id="{752CC2DB-F0DB-4510-A260-5E4B69621472}"/>
              </a:ext>
            </a:extLst>
          </p:cNvPr>
          <p:cNvSpPr>
            <a:spLocks noChangeArrowheads="1"/>
          </p:cNvSpPr>
          <p:nvPr/>
        </p:nvSpPr>
        <p:spPr bwMode="auto">
          <a:xfrm>
            <a:off x="879475" y="2476500"/>
            <a:ext cx="1349375" cy="796925"/>
          </a:xfrm>
          <a:prstGeom prst="rect">
            <a:avLst/>
          </a:prstGeom>
          <a:solidFill>
            <a:schemeClr val="bg1"/>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7" name="Oval 13">
            <a:extLst>
              <a:ext uri="{FF2B5EF4-FFF2-40B4-BE49-F238E27FC236}">
                <a16:creationId xmlns:a16="http://schemas.microsoft.com/office/drawing/2014/main" id="{38230F95-8278-4EDD-99E7-B5DF3C7DB38C}"/>
              </a:ext>
            </a:extLst>
          </p:cNvPr>
          <p:cNvSpPr>
            <a:spLocks noChangeArrowheads="1"/>
          </p:cNvSpPr>
          <p:nvPr/>
        </p:nvSpPr>
        <p:spPr bwMode="auto">
          <a:xfrm>
            <a:off x="1008063" y="3406775"/>
            <a:ext cx="63500" cy="66675"/>
          </a:xfrm>
          <a:prstGeom prst="ellipse">
            <a:avLst/>
          </a:prstGeom>
          <a:solidFill>
            <a:schemeClr val="bg2"/>
          </a:solidFill>
          <a:ln w="127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8" name="Oval 14">
            <a:extLst>
              <a:ext uri="{FF2B5EF4-FFF2-40B4-BE49-F238E27FC236}">
                <a16:creationId xmlns:a16="http://schemas.microsoft.com/office/drawing/2014/main" id="{B2A82129-3786-4C8E-9D49-516F77968AD2}"/>
              </a:ext>
            </a:extLst>
          </p:cNvPr>
          <p:cNvSpPr>
            <a:spLocks noChangeArrowheads="1"/>
          </p:cNvSpPr>
          <p:nvPr/>
        </p:nvSpPr>
        <p:spPr bwMode="auto">
          <a:xfrm>
            <a:off x="1265238" y="3406775"/>
            <a:ext cx="63500" cy="66675"/>
          </a:xfrm>
          <a:prstGeom prst="ellipse">
            <a:avLst/>
          </a:prstGeom>
          <a:solidFill>
            <a:schemeClr val="bg2"/>
          </a:solidFill>
          <a:ln w="127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1999" name="Oval 15">
            <a:extLst>
              <a:ext uri="{FF2B5EF4-FFF2-40B4-BE49-F238E27FC236}">
                <a16:creationId xmlns:a16="http://schemas.microsoft.com/office/drawing/2014/main" id="{C42ECD0B-3D38-46A1-A6FC-E96F5A0A211E}"/>
              </a:ext>
            </a:extLst>
          </p:cNvPr>
          <p:cNvSpPr>
            <a:spLocks noChangeArrowheads="1"/>
          </p:cNvSpPr>
          <p:nvPr/>
        </p:nvSpPr>
        <p:spPr bwMode="auto">
          <a:xfrm>
            <a:off x="1522413" y="3406775"/>
            <a:ext cx="63500" cy="66675"/>
          </a:xfrm>
          <a:prstGeom prst="ellipse">
            <a:avLst/>
          </a:prstGeom>
          <a:solidFill>
            <a:schemeClr val="bg2"/>
          </a:solidFill>
          <a:ln w="127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0" name="Oval 16">
            <a:extLst>
              <a:ext uri="{FF2B5EF4-FFF2-40B4-BE49-F238E27FC236}">
                <a16:creationId xmlns:a16="http://schemas.microsoft.com/office/drawing/2014/main" id="{76C69F7E-D3CF-4021-8662-AD5344B07713}"/>
              </a:ext>
            </a:extLst>
          </p:cNvPr>
          <p:cNvSpPr>
            <a:spLocks noChangeArrowheads="1"/>
          </p:cNvSpPr>
          <p:nvPr/>
        </p:nvSpPr>
        <p:spPr bwMode="auto">
          <a:xfrm>
            <a:off x="1779588" y="3406775"/>
            <a:ext cx="63500" cy="66675"/>
          </a:xfrm>
          <a:prstGeom prst="ellipse">
            <a:avLst/>
          </a:prstGeom>
          <a:solidFill>
            <a:schemeClr val="bg2"/>
          </a:solidFill>
          <a:ln w="12700">
            <a:solidFill>
              <a:schemeClr val="bg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1" name="Oval 17">
            <a:extLst>
              <a:ext uri="{FF2B5EF4-FFF2-40B4-BE49-F238E27FC236}">
                <a16:creationId xmlns:a16="http://schemas.microsoft.com/office/drawing/2014/main" id="{12B9DD08-3667-4A08-AAF7-6FE0CCC5753C}"/>
              </a:ext>
            </a:extLst>
          </p:cNvPr>
          <p:cNvSpPr>
            <a:spLocks noChangeArrowheads="1"/>
          </p:cNvSpPr>
          <p:nvPr/>
        </p:nvSpPr>
        <p:spPr bwMode="auto">
          <a:xfrm>
            <a:off x="2165350" y="3273425"/>
            <a:ext cx="257175" cy="266700"/>
          </a:xfrm>
          <a:prstGeom prst="ellipse">
            <a:avLst/>
          </a:prstGeom>
          <a:solidFill>
            <a:srgbClr val="9999FF"/>
          </a:solidFill>
          <a:ln>
            <a:noFill/>
          </a:ln>
          <a:effectLst/>
          <a:extLst>
            <a:ext uri="{91240B29-F687-4f45-9708-019B960494DF}">
              <a14:hiddenLine xmlns="" xmlns:a14="http://schemas.microsoft.com/office/drawing/2010/main" w="12700">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2" name="Oval 18">
            <a:extLst>
              <a:ext uri="{FF2B5EF4-FFF2-40B4-BE49-F238E27FC236}">
                <a16:creationId xmlns:a16="http://schemas.microsoft.com/office/drawing/2014/main" id="{1C00A64C-40BA-42DF-BF14-75FF6DEF36BD}"/>
              </a:ext>
            </a:extLst>
          </p:cNvPr>
          <p:cNvSpPr>
            <a:spLocks noChangeArrowheads="1"/>
          </p:cNvSpPr>
          <p:nvPr/>
        </p:nvSpPr>
        <p:spPr bwMode="auto">
          <a:xfrm>
            <a:off x="2228850" y="3340100"/>
            <a:ext cx="128588" cy="133350"/>
          </a:xfrm>
          <a:prstGeom prst="ellipse">
            <a:avLst/>
          </a:prstGeom>
          <a:solidFill>
            <a:srgbClr val="9999FF"/>
          </a:solidFill>
          <a:ln w="6350">
            <a:solidFill>
              <a:srgbClr val="99CCFF"/>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3" name="Rectangle 19">
            <a:extLst>
              <a:ext uri="{FF2B5EF4-FFF2-40B4-BE49-F238E27FC236}">
                <a16:creationId xmlns:a16="http://schemas.microsoft.com/office/drawing/2014/main" id="{648AE30D-16F2-4847-AD7D-F46084F52048}"/>
              </a:ext>
            </a:extLst>
          </p:cNvPr>
          <p:cNvSpPr>
            <a:spLocks noChangeArrowheads="1"/>
          </p:cNvSpPr>
          <p:nvPr/>
        </p:nvSpPr>
        <p:spPr bwMode="auto">
          <a:xfrm>
            <a:off x="1522413" y="3673475"/>
            <a:ext cx="257175" cy="200025"/>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4" name="Rectangle 20">
            <a:extLst>
              <a:ext uri="{FF2B5EF4-FFF2-40B4-BE49-F238E27FC236}">
                <a16:creationId xmlns:a16="http://schemas.microsoft.com/office/drawing/2014/main" id="{AEA69D21-E4C9-47B2-903B-567004BE4DBD}"/>
              </a:ext>
            </a:extLst>
          </p:cNvPr>
          <p:cNvSpPr>
            <a:spLocks noChangeArrowheads="1"/>
          </p:cNvSpPr>
          <p:nvPr/>
        </p:nvSpPr>
        <p:spPr bwMode="auto">
          <a:xfrm>
            <a:off x="685800" y="3873500"/>
            <a:ext cx="1928813" cy="66675"/>
          </a:xfrm>
          <a:prstGeom prst="rect">
            <a:avLst/>
          </a:prstGeom>
          <a:solidFill>
            <a:srgbClr val="9999FF"/>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5" name="Rectangle 21">
            <a:extLst>
              <a:ext uri="{FF2B5EF4-FFF2-40B4-BE49-F238E27FC236}">
                <a16:creationId xmlns:a16="http://schemas.microsoft.com/office/drawing/2014/main" id="{22FABA59-C480-457B-9332-933CC0627304}"/>
              </a:ext>
            </a:extLst>
          </p:cNvPr>
          <p:cNvSpPr>
            <a:spLocks noChangeArrowheads="1"/>
          </p:cNvSpPr>
          <p:nvPr/>
        </p:nvSpPr>
        <p:spPr bwMode="auto">
          <a:xfrm>
            <a:off x="685800" y="3940175"/>
            <a:ext cx="1928813" cy="2460625"/>
          </a:xfrm>
          <a:prstGeom prst="rect">
            <a:avLst/>
          </a:prstGeom>
          <a:solidFill>
            <a:srgbClr val="DDDDDD"/>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6" name="Rectangle 22">
            <a:extLst>
              <a:ext uri="{FF2B5EF4-FFF2-40B4-BE49-F238E27FC236}">
                <a16:creationId xmlns:a16="http://schemas.microsoft.com/office/drawing/2014/main" id="{28529AA8-904D-4F9A-92A8-349FB71BB0D4}"/>
              </a:ext>
            </a:extLst>
          </p:cNvPr>
          <p:cNvSpPr>
            <a:spLocks noChangeArrowheads="1"/>
          </p:cNvSpPr>
          <p:nvPr/>
        </p:nvSpPr>
        <p:spPr bwMode="auto">
          <a:xfrm>
            <a:off x="2614613" y="3940175"/>
            <a:ext cx="128587" cy="131763"/>
          </a:xfrm>
          <a:prstGeom prst="rect">
            <a:avLst/>
          </a:prstGeom>
          <a:solidFill>
            <a:srgbClr val="DDDDDD"/>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7" name="Rectangle 23">
            <a:extLst>
              <a:ext uri="{FF2B5EF4-FFF2-40B4-BE49-F238E27FC236}">
                <a16:creationId xmlns:a16="http://schemas.microsoft.com/office/drawing/2014/main" id="{90ED7612-27F8-48CA-9DF1-6E08426F7031}"/>
              </a:ext>
            </a:extLst>
          </p:cNvPr>
          <p:cNvSpPr>
            <a:spLocks noChangeArrowheads="1"/>
          </p:cNvSpPr>
          <p:nvPr/>
        </p:nvSpPr>
        <p:spPr bwMode="auto">
          <a:xfrm>
            <a:off x="2614613" y="4271963"/>
            <a:ext cx="128587" cy="133350"/>
          </a:xfrm>
          <a:prstGeom prst="rect">
            <a:avLst/>
          </a:prstGeom>
          <a:solidFill>
            <a:srgbClr val="DDDDDD"/>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08" name="Freeform 24">
            <a:extLst>
              <a:ext uri="{FF2B5EF4-FFF2-40B4-BE49-F238E27FC236}">
                <a16:creationId xmlns:a16="http://schemas.microsoft.com/office/drawing/2014/main" id="{D078EB78-1865-480C-B239-15A2FCF4B5A0}"/>
              </a:ext>
            </a:extLst>
          </p:cNvPr>
          <p:cNvSpPr>
            <a:spLocks/>
          </p:cNvSpPr>
          <p:nvPr/>
        </p:nvSpPr>
        <p:spPr bwMode="auto">
          <a:xfrm>
            <a:off x="5486400" y="2282825"/>
            <a:ext cx="1011238" cy="1279525"/>
          </a:xfrm>
          <a:custGeom>
            <a:avLst/>
            <a:gdLst>
              <a:gd name="T0" fmla="*/ 0 w 637"/>
              <a:gd name="T1" fmla="*/ 79375 h 806"/>
              <a:gd name="T2" fmla="*/ 457200 w 637"/>
              <a:gd name="T3" fmla="*/ 79375 h 806"/>
              <a:gd name="T4" fmla="*/ 920750 w 637"/>
              <a:gd name="T5" fmla="*/ 200025 h 806"/>
              <a:gd name="T6" fmla="*/ 1003300 w 637"/>
              <a:gd name="T7" fmla="*/ 1279525 h 8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7" h="806">
                <a:moveTo>
                  <a:pt x="0" y="50"/>
                </a:moveTo>
                <a:cubicBezTo>
                  <a:pt x="100" y="46"/>
                  <a:pt x="191" y="37"/>
                  <a:pt x="288" y="50"/>
                </a:cubicBezTo>
                <a:cubicBezTo>
                  <a:pt x="385" y="63"/>
                  <a:pt x="523" y="0"/>
                  <a:pt x="580" y="126"/>
                </a:cubicBezTo>
                <a:cubicBezTo>
                  <a:pt x="637" y="252"/>
                  <a:pt x="621" y="664"/>
                  <a:pt x="632" y="806"/>
                </a:cubicBezTo>
              </a:path>
            </a:pathLst>
          </a:custGeom>
          <a:noFill/>
          <a:ln w="12700" cap="flat" cmpd="sng">
            <a:solidFill>
              <a:srgbClr val="CCE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2009" name="Freeform 25">
            <a:extLst>
              <a:ext uri="{FF2B5EF4-FFF2-40B4-BE49-F238E27FC236}">
                <a16:creationId xmlns:a16="http://schemas.microsoft.com/office/drawing/2014/main" id="{2F121CDE-139C-400B-A5ED-BE62A94561C4}"/>
              </a:ext>
            </a:extLst>
          </p:cNvPr>
          <p:cNvSpPr>
            <a:spLocks/>
          </p:cNvSpPr>
          <p:nvPr/>
        </p:nvSpPr>
        <p:spPr bwMode="auto">
          <a:xfrm>
            <a:off x="5486400" y="2360613"/>
            <a:ext cx="949325" cy="1214437"/>
          </a:xfrm>
          <a:custGeom>
            <a:avLst/>
            <a:gdLst>
              <a:gd name="T0" fmla="*/ 0 w 598"/>
              <a:gd name="T1" fmla="*/ 77787 h 765"/>
              <a:gd name="T2" fmla="*/ 539750 w 598"/>
              <a:gd name="T3" fmla="*/ 65087 h 765"/>
              <a:gd name="T4" fmla="*/ 882650 w 598"/>
              <a:gd name="T5" fmla="*/ 192087 h 765"/>
              <a:gd name="T6" fmla="*/ 939800 w 598"/>
              <a:gd name="T7" fmla="*/ 1214437 h 7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8" h="765">
                <a:moveTo>
                  <a:pt x="0" y="49"/>
                </a:moveTo>
                <a:cubicBezTo>
                  <a:pt x="57" y="48"/>
                  <a:pt x="247" y="29"/>
                  <a:pt x="340" y="41"/>
                </a:cubicBezTo>
                <a:cubicBezTo>
                  <a:pt x="433" y="53"/>
                  <a:pt x="514" y="0"/>
                  <a:pt x="556" y="121"/>
                </a:cubicBezTo>
                <a:cubicBezTo>
                  <a:pt x="598" y="242"/>
                  <a:pt x="585" y="631"/>
                  <a:pt x="592" y="765"/>
                </a:cubicBezTo>
              </a:path>
            </a:pathLst>
          </a:custGeom>
          <a:noFill/>
          <a:ln w="12700" cap="flat" cmpd="sng">
            <a:solidFill>
              <a:srgbClr val="CCEC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2010" name="Freeform 26">
            <a:extLst>
              <a:ext uri="{FF2B5EF4-FFF2-40B4-BE49-F238E27FC236}">
                <a16:creationId xmlns:a16="http://schemas.microsoft.com/office/drawing/2014/main" id="{AD561A8F-EF50-4F80-905C-86A7C38D4667}"/>
              </a:ext>
            </a:extLst>
          </p:cNvPr>
          <p:cNvSpPr>
            <a:spLocks/>
          </p:cNvSpPr>
          <p:nvPr/>
        </p:nvSpPr>
        <p:spPr bwMode="auto">
          <a:xfrm>
            <a:off x="2749550" y="1703388"/>
            <a:ext cx="1238250" cy="2374900"/>
          </a:xfrm>
          <a:custGeom>
            <a:avLst/>
            <a:gdLst>
              <a:gd name="T0" fmla="*/ 0 w 780"/>
              <a:gd name="T1" fmla="*/ 2297113 h 1496"/>
              <a:gd name="T2" fmla="*/ 133350 w 780"/>
              <a:gd name="T3" fmla="*/ 2303463 h 1496"/>
              <a:gd name="T4" fmla="*/ 444500 w 780"/>
              <a:gd name="T5" fmla="*/ 2328863 h 1496"/>
              <a:gd name="T6" fmla="*/ 863600 w 780"/>
              <a:gd name="T7" fmla="*/ 2354263 h 1496"/>
              <a:gd name="T8" fmla="*/ 1123950 w 780"/>
              <a:gd name="T9" fmla="*/ 2208213 h 1496"/>
              <a:gd name="T10" fmla="*/ 1231900 w 780"/>
              <a:gd name="T11" fmla="*/ 1985963 h 1496"/>
              <a:gd name="T12" fmla="*/ 1087438 w 780"/>
              <a:gd name="T13" fmla="*/ 1416050 h 1496"/>
              <a:gd name="T14" fmla="*/ 1033463 w 780"/>
              <a:gd name="T15" fmla="*/ 788988 h 1496"/>
              <a:gd name="T16" fmla="*/ 1050925 w 780"/>
              <a:gd name="T17" fmla="*/ 466725 h 1496"/>
              <a:gd name="T18" fmla="*/ 1050925 w 780"/>
              <a:gd name="T19" fmla="*/ 233363 h 1496"/>
              <a:gd name="T20" fmla="*/ 890588 w 780"/>
              <a:gd name="T21" fmla="*/ 88900 h 1496"/>
              <a:gd name="T22" fmla="*/ 782638 w 780"/>
              <a:gd name="T23" fmla="*/ 0 h 1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0" h="1496">
                <a:moveTo>
                  <a:pt x="0" y="1447"/>
                </a:moveTo>
                <a:cubicBezTo>
                  <a:pt x="14" y="1448"/>
                  <a:pt x="37" y="1448"/>
                  <a:pt x="84" y="1451"/>
                </a:cubicBezTo>
                <a:cubicBezTo>
                  <a:pt x="131" y="1454"/>
                  <a:pt x="203" y="1462"/>
                  <a:pt x="280" y="1467"/>
                </a:cubicBezTo>
                <a:cubicBezTo>
                  <a:pt x="357" y="1472"/>
                  <a:pt x="473" y="1496"/>
                  <a:pt x="544" y="1483"/>
                </a:cubicBezTo>
                <a:cubicBezTo>
                  <a:pt x="615" y="1470"/>
                  <a:pt x="669" y="1430"/>
                  <a:pt x="708" y="1391"/>
                </a:cubicBezTo>
                <a:cubicBezTo>
                  <a:pt x="747" y="1352"/>
                  <a:pt x="780" y="1334"/>
                  <a:pt x="776" y="1251"/>
                </a:cubicBezTo>
                <a:cubicBezTo>
                  <a:pt x="772" y="1168"/>
                  <a:pt x="706" y="1018"/>
                  <a:pt x="685" y="892"/>
                </a:cubicBezTo>
                <a:cubicBezTo>
                  <a:pt x="664" y="766"/>
                  <a:pt x="655" y="597"/>
                  <a:pt x="651" y="497"/>
                </a:cubicBezTo>
                <a:cubicBezTo>
                  <a:pt x="647" y="397"/>
                  <a:pt x="660" y="352"/>
                  <a:pt x="662" y="294"/>
                </a:cubicBezTo>
                <a:cubicBezTo>
                  <a:pt x="664" y="236"/>
                  <a:pt x="679" y="187"/>
                  <a:pt x="662" y="147"/>
                </a:cubicBezTo>
                <a:cubicBezTo>
                  <a:pt x="645" y="107"/>
                  <a:pt x="589" y="80"/>
                  <a:pt x="561" y="56"/>
                </a:cubicBezTo>
                <a:cubicBezTo>
                  <a:pt x="533" y="32"/>
                  <a:pt x="507" y="12"/>
                  <a:pt x="493" y="0"/>
                </a:cubicBezTo>
              </a:path>
            </a:pathLst>
          </a:custGeom>
          <a:noFill/>
          <a:ln w="762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2011" name="Freeform 27">
            <a:extLst>
              <a:ext uri="{FF2B5EF4-FFF2-40B4-BE49-F238E27FC236}">
                <a16:creationId xmlns:a16="http://schemas.microsoft.com/office/drawing/2014/main" id="{A43ED22D-B7C4-470A-9C13-262A042EC16E}"/>
              </a:ext>
            </a:extLst>
          </p:cNvPr>
          <p:cNvSpPr>
            <a:spLocks/>
          </p:cNvSpPr>
          <p:nvPr/>
        </p:nvSpPr>
        <p:spPr bwMode="auto">
          <a:xfrm>
            <a:off x="2730500" y="1917700"/>
            <a:ext cx="1687513" cy="2908300"/>
          </a:xfrm>
          <a:custGeom>
            <a:avLst/>
            <a:gdLst>
              <a:gd name="T0" fmla="*/ 0 w 1063"/>
              <a:gd name="T1" fmla="*/ 2425700 h 1832"/>
              <a:gd name="T2" fmla="*/ 241300 w 1063"/>
              <a:gd name="T3" fmla="*/ 2501900 h 1832"/>
              <a:gd name="T4" fmla="*/ 698500 w 1063"/>
              <a:gd name="T5" fmla="*/ 2882900 h 1832"/>
              <a:gd name="T6" fmla="*/ 1384300 w 1063"/>
              <a:gd name="T7" fmla="*/ 2654300 h 1832"/>
              <a:gd name="T8" fmla="*/ 1679575 w 1063"/>
              <a:gd name="T9" fmla="*/ 1703388 h 1832"/>
              <a:gd name="T10" fmla="*/ 1428750 w 1063"/>
              <a:gd name="T11" fmla="*/ 520700 h 1832"/>
              <a:gd name="T12" fmla="*/ 1035050 w 1063"/>
              <a:gd name="T13" fmla="*/ 0 h 18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3" h="1832">
                <a:moveTo>
                  <a:pt x="0" y="1528"/>
                </a:moveTo>
                <a:cubicBezTo>
                  <a:pt x="25" y="1536"/>
                  <a:pt x="79" y="1528"/>
                  <a:pt x="152" y="1576"/>
                </a:cubicBezTo>
                <a:cubicBezTo>
                  <a:pt x="225" y="1624"/>
                  <a:pt x="320" y="1800"/>
                  <a:pt x="440" y="1816"/>
                </a:cubicBezTo>
                <a:cubicBezTo>
                  <a:pt x="560" y="1832"/>
                  <a:pt x="769" y="1796"/>
                  <a:pt x="872" y="1672"/>
                </a:cubicBezTo>
                <a:cubicBezTo>
                  <a:pt x="975" y="1548"/>
                  <a:pt x="1053" y="1297"/>
                  <a:pt x="1058" y="1073"/>
                </a:cubicBezTo>
                <a:cubicBezTo>
                  <a:pt x="1063" y="849"/>
                  <a:pt x="968" y="507"/>
                  <a:pt x="900" y="328"/>
                </a:cubicBezTo>
                <a:cubicBezTo>
                  <a:pt x="832" y="149"/>
                  <a:pt x="704" y="68"/>
                  <a:pt x="652" y="0"/>
                </a:cubicBezTo>
              </a:path>
            </a:pathLst>
          </a:custGeom>
          <a:noFill/>
          <a:ln w="762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AU"/>
          </a:p>
        </p:txBody>
      </p:sp>
      <p:sp>
        <p:nvSpPr>
          <p:cNvPr id="42012" name="Rectangle 28">
            <a:extLst>
              <a:ext uri="{FF2B5EF4-FFF2-40B4-BE49-F238E27FC236}">
                <a16:creationId xmlns:a16="http://schemas.microsoft.com/office/drawing/2014/main" id="{B70D20C4-F615-40ED-AC83-26FCFC0BC9C2}"/>
              </a:ext>
            </a:extLst>
          </p:cNvPr>
          <p:cNvSpPr>
            <a:spLocks noGrp="1" noChangeArrowheads="1"/>
          </p:cNvSpPr>
          <p:nvPr>
            <p:ph type="title"/>
          </p:nvPr>
        </p:nvSpPr>
        <p:spPr/>
        <p:txBody>
          <a:bodyPr/>
          <a:lstStyle/>
          <a:p>
            <a:pPr eaLnBrk="1" hangingPunct="1">
              <a:defRPr/>
            </a:pPr>
            <a:r>
              <a:rPr lang="en-US">
                <a:ea typeface="ＭＳ Ｐゴシック" charset="-128"/>
                <a:cs typeface="+mj-cs"/>
              </a:rPr>
              <a:t>Man or machine?</a:t>
            </a:r>
          </a:p>
        </p:txBody>
      </p:sp>
      <p:sp>
        <p:nvSpPr>
          <p:cNvPr id="42013" name="Rectangle 29">
            <a:extLst>
              <a:ext uri="{FF2B5EF4-FFF2-40B4-BE49-F238E27FC236}">
                <a16:creationId xmlns:a16="http://schemas.microsoft.com/office/drawing/2014/main" id="{9319BC87-8479-4D0D-B0E7-C435971B9922}"/>
              </a:ext>
            </a:extLst>
          </p:cNvPr>
          <p:cNvSpPr>
            <a:spLocks noChangeArrowheads="1"/>
          </p:cNvSpPr>
          <p:nvPr/>
        </p:nvSpPr>
        <p:spPr bwMode="auto">
          <a:xfrm>
            <a:off x="5257800" y="2438400"/>
            <a:ext cx="152400" cy="228600"/>
          </a:xfrm>
          <a:prstGeom prst="rect">
            <a:avLst/>
          </a:prstGeom>
          <a:solidFill>
            <a:srgbClr val="FFFFCC"/>
          </a:solidFill>
          <a:ln>
            <a:noFill/>
          </a:ln>
          <a:effectLst/>
          <a:extLst>
            <a:ext uri="{91240B29-F687-4f45-9708-019B960494DF}">
              <a14:hiddenLine xmlns="" xmlns:a14="http://schemas.microsoft.com/office/drawing/2010/main" w="12700">
                <a:solidFill>
                  <a:srgbClr val="800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14" name="Rectangle 30">
            <a:extLst>
              <a:ext uri="{FF2B5EF4-FFF2-40B4-BE49-F238E27FC236}">
                <a16:creationId xmlns:a16="http://schemas.microsoft.com/office/drawing/2014/main" id="{B76D72FE-9CC0-4031-9792-7B6209B02823}"/>
              </a:ext>
            </a:extLst>
          </p:cNvPr>
          <p:cNvSpPr>
            <a:spLocks noChangeArrowheads="1"/>
          </p:cNvSpPr>
          <p:nvPr/>
        </p:nvSpPr>
        <p:spPr bwMode="auto">
          <a:xfrm>
            <a:off x="5181600" y="2286000"/>
            <a:ext cx="304800" cy="228600"/>
          </a:xfrm>
          <a:prstGeom prst="rect">
            <a:avLst/>
          </a:prstGeom>
          <a:solidFill>
            <a:srgbClr val="FFFFCC"/>
          </a:solidFill>
          <a:ln>
            <a:noFill/>
          </a:ln>
          <a:effectLst/>
          <a:extLst>
            <a:ext uri="{91240B29-F687-4f45-9708-019B960494DF}">
              <a14:hiddenLine xmlns="" xmlns:a14="http://schemas.microsoft.com/office/drawing/2010/main" w="12700">
                <a:solidFill>
                  <a:srgbClr val="800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2015" name="Oval 31">
            <a:extLst>
              <a:ext uri="{FF2B5EF4-FFF2-40B4-BE49-F238E27FC236}">
                <a16:creationId xmlns:a16="http://schemas.microsoft.com/office/drawing/2014/main" id="{E9E40D81-F02C-461E-AC7C-D07485D221DE}"/>
              </a:ext>
            </a:extLst>
          </p:cNvPr>
          <p:cNvSpPr>
            <a:spLocks noChangeArrowheads="1"/>
          </p:cNvSpPr>
          <p:nvPr/>
        </p:nvSpPr>
        <p:spPr bwMode="auto">
          <a:xfrm>
            <a:off x="5029200" y="2590800"/>
            <a:ext cx="609600" cy="1066800"/>
          </a:xfrm>
          <a:prstGeom prst="ellipse">
            <a:avLst/>
          </a:prstGeom>
          <a:solidFill>
            <a:srgbClr val="FFFF66"/>
          </a:solidFill>
          <a:ln>
            <a:noFill/>
          </a:ln>
          <a:effectLst/>
          <a:extLst>
            <a:ext uri="{91240B29-F687-4f45-9708-019B960494DF}">
              <a14:hiddenLine xmlns="" xmlns:a14="http://schemas.microsoft.com/office/drawing/2010/main" w="12700">
                <a:solidFill>
                  <a:srgbClr val="800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F0885B2-9B18-4C3F-AEEC-FDD7FF15DE6F}"/>
              </a:ext>
            </a:extLst>
          </p:cNvPr>
          <p:cNvSpPr>
            <a:spLocks noGrp="1" noChangeArrowheads="1"/>
          </p:cNvSpPr>
          <p:nvPr>
            <p:ph type="title"/>
          </p:nvPr>
        </p:nvSpPr>
        <p:spPr>
          <a:xfrm>
            <a:off x="457200" y="274638"/>
            <a:ext cx="6535738" cy="1143000"/>
          </a:xfrm>
          <a:ln>
            <a:solidFill>
              <a:schemeClr val="bg1"/>
            </a:solidFill>
            <a:miter lim="800000"/>
            <a:headEnd/>
            <a:tailEnd/>
          </a:ln>
        </p:spPr>
        <p:txBody>
          <a:bodyPr lIns="92075" tIns="46038" rIns="92075" bIns="46038"/>
          <a:lstStyle/>
          <a:p>
            <a:pPr eaLnBrk="1" hangingPunct="1">
              <a:defRPr/>
            </a:pPr>
            <a:r>
              <a:rPr lang="en-US">
                <a:ea typeface="ＭＳ Ｐゴシック" charset="-128"/>
                <a:cs typeface="+mj-cs"/>
              </a:rPr>
              <a:t>Physics</a:t>
            </a:r>
          </a:p>
        </p:txBody>
      </p:sp>
      <p:sp>
        <p:nvSpPr>
          <p:cNvPr id="44035" name="Oval 3">
            <a:extLst>
              <a:ext uri="{FF2B5EF4-FFF2-40B4-BE49-F238E27FC236}">
                <a16:creationId xmlns:a16="http://schemas.microsoft.com/office/drawing/2014/main" id="{EE124202-B37A-42D5-84A6-999046B90AE0}"/>
              </a:ext>
            </a:extLst>
          </p:cNvPr>
          <p:cNvSpPr>
            <a:spLocks noChangeArrowheads="1"/>
          </p:cNvSpPr>
          <p:nvPr/>
        </p:nvSpPr>
        <p:spPr bwMode="auto">
          <a:xfrm>
            <a:off x="5257800" y="2209800"/>
            <a:ext cx="2819400" cy="2743200"/>
          </a:xfrm>
          <a:prstGeom prst="ellipse">
            <a:avLst/>
          </a:prstGeom>
          <a:solidFill>
            <a:schemeClr val="accent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36" name="Rectangle 4">
            <a:extLst>
              <a:ext uri="{FF2B5EF4-FFF2-40B4-BE49-F238E27FC236}">
                <a16:creationId xmlns:a16="http://schemas.microsoft.com/office/drawing/2014/main" id="{7F00A910-2AEE-4273-A099-32936581DCC3}"/>
              </a:ext>
            </a:extLst>
          </p:cNvPr>
          <p:cNvSpPr>
            <a:spLocks noChangeArrowheads="1"/>
          </p:cNvSpPr>
          <p:nvPr/>
        </p:nvSpPr>
        <p:spPr bwMode="auto">
          <a:xfrm>
            <a:off x="2057400" y="3505200"/>
            <a:ext cx="3352800" cy="1524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37" name="Rectangle 5">
            <a:extLst>
              <a:ext uri="{FF2B5EF4-FFF2-40B4-BE49-F238E27FC236}">
                <a16:creationId xmlns:a16="http://schemas.microsoft.com/office/drawing/2014/main" id="{7C8A55D9-7D7D-4174-B12F-E35E832E8AF0}"/>
              </a:ext>
            </a:extLst>
          </p:cNvPr>
          <p:cNvSpPr>
            <a:spLocks noChangeArrowheads="1"/>
          </p:cNvSpPr>
          <p:nvPr/>
        </p:nvSpPr>
        <p:spPr bwMode="auto">
          <a:xfrm>
            <a:off x="1660525" y="2574925"/>
            <a:ext cx="1214438" cy="466725"/>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2400">
                <a:latin typeface="Arial" charset="0"/>
                <a:ea typeface="ＭＳ Ｐゴシック" charset="0"/>
              </a:rPr>
              <a:t>A (P</a:t>
            </a:r>
            <a:r>
              <a:rPr lang="en-US" sz="2400" baseline="-25000">
                <a:latin typeface="Arial" charset="0"/>
                <a:ea typeface="ＭＳ Ｐゴシック" charset="0"/>
              </a:rPr>
              <a:t>AW</a:t>
            </a:r>
            <a:r>
              <a:rPr lang="en-US" sz="2400">
                <a:latin typeface="Arial" charset="0"/>
                <a:ea typeface="ＭＳ Ｐゴシック" charset="0"/>
              </a:rPr>
              <a:t>)</a:t>
            </a:r>
            <a:endParaRPr lang="en-US" sz="2400" baseline="-25000">
              <a:latin typeface="Arial" charset="0"/>
              <a:ea typeface="ＭＳ Ｐゴシック" charset="0"/>
            </a:endParaRPr>
          </a:p>
        </p:txBody>
      </p:sp>
      <p:sp>
        <p:nvSpPr>
          <p:cNvPr id="44038" name="Rectangle 6">
            <a:extLst>
              <a:ext uri="{FF2B5EF4-FFF2-40B4-BE49-F238E27FC236}">
                <a16:creationId xmlns:a16="http://schemas.microsoft.com/office/drawing/2014/main" id="{20A69609-F257-43AC-A360-8DC634E1D750}"/>
              </a:ext>
            </a:extLst>
          </p:cNvPr>
          <p:cNvSpPr>
            <a:spLocks noChangeArrowheads="1"/>
          </p:cNvSpPr>
          <p:nvPr/>
        </p:nvSpPr>
        <p:spPr bwMode="auto">
          <a:xfrm>
            <a:off x="4191000" y="2590800"/>
            <a:ext cx="1260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2400">
                <a:latin typeface="Arial" charset="0"/>
                <a:ea typeface="ＭＳ Ｐゴシック" charset="0"/>
              </a:rPr>
              <a:t>B (P</a:t>
            </a:r>
            <a:r>
              <a:rPr lang="en-US" sz="2400" baseline="-25000">
                <a:latin typeface="Arial" charset="0"/>
                <a:ea typeface="ＭＳ Ｐゴシック" charset="0"/>
              </a:rPr>
              <a:t>ALV</a:t>
            </a:r>
            <a:r>
              <a:rPr lang="en-US" sz="2400">
                <a:latin typeface="Arial" charset="0"/>
                <a:ea typeface="ＭＳ Ｐゴシック" charset="0"/>
              </a:rPr>
              <a:t>)</a:t>
            </a:r>
            <a:endParaRPr lang="en-US" sz="2400" baseline="-25000">
              <a:latin typeface="Arial" charset="0"/>
              <a:ea typeface="ＭＳ Ｐゴシック" charset="0"/>
            </a:endParaRPr>
          </a:p>
        </p:txBody>
      </p:sp>
      <p:sp>
        <p:nvSpPr>
          <p:cNvPr id="44039" name="AutoShape 7">
            <a:extLst>
              <a:ext uri="{FF2B5EF4-FFF2-40B4-BE49-F238E27FC236}">
                <a16:creationId xmlns:a16="http://schemas.microsoft.com/office/drawing/2014/main" id="{CF846B66-C851-4AA1-B164-B3AF2F9CD6FB}"/>
              </a:ext>
            </a:extLst>
          </p:cNvPr>
          <p:cNvSpPr>
            <a:spLocks noChangeArrowheads="1"/>
          </p:cNvSpPr>
          <p:nvPr/>
        </p:nvSpPr>
        <p:spPr bwMode="auto">
          <a:xfrm>
            <a:off x="2063750" y="3892550"/>
            <a:ext cx="292100" cy="215900"/>
          </a:xfrm>
          <a:prstGeom prst="leftArrow">
            <a:avLst>
              <a:gd name="adj1" fmla="val 50000"/>
              <a:gd name="adj2" fmla="val 67641"/>
            </a:avLst>
          </a:prstGeom>
          <a:solidFill>
            <a:schemeClr val="tx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0" name="AutoShape 8">
            <a:extLst>
              <a:ext uri="{FF2B5EF4-FFF2-40B4-BE49-F238E27FC236}">
                <a16:creationId xmlns:a16="http://schemas.microsoft.com/office/drawing/2014/main" id="{BC8AEBEB-C800-4114-A4E1-AF51892DF1AE}"/>
              </a:ext>
            </a:extLst>
          </p:cNvPr>
          <p:cNvSpPr>
            <a:spLocks noChangeArrowheads="1"/>
          </p:cNvSpPr>
          <p:nvPr/>
        </p:nvSpPr>
        <p:spPr bwMode="auto">
          <a:xfrm>
            <a:off x="4959350" y="3892550"/>
            <a:ext cx="292100" cy="215900"/>
          </a:xfrm>
          <a:prstGeom prst="rightArrow">
            <a:avLst>
              <a:gd name="adj1" fmla="val 50000"/>
              <a:gd name="adj2" fmla="val 67653"/>
            </a:avLst>
          </a:prstGeom>
          <a:solidFill>
            <a:schemeClr val="tx2"/>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1" name="Rectangle 9">
            <a:extLst>
              <a:ext uri="{FF2B5EF4-FFF2-40B4-BE49-F238E27FC236}">
                <a16:creationId xmlns:a16="http://schemas.microsoft.com/office/drawing/2014/main" id="{D7A79C69-15DA-448B-BE64-79FCB4D5E961}"/>
              </a:ext>
            </a:extLst>
          </p:cNvPr>
          <p:cNvSpPr>
            <a:spLocks noChangeArrowheads="1"/>
          </p:cNvSpPr>
          <p:nvPr/>
        </p:nvSpPr>
        <p:spPr bwMode="auto">
          <a:xfrm>
            <a:off x="2422525" y="3794125"/>
            <a:ext cx="2549525" cy="466725"/>
          </a:xfrm>
          <a:prstGeom prst="rect">
            <a:avLst/>
          </a:prstGeom>
          <a:noFill/>
          <a:ln w="9525">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2400">
                <a:latin typeface="Arial" charset="0"/>
                <a:ea typeface="ＭＳ Ｐゴシック" charset="0"/>
              </a:rPr>
              <a:t>Flow x resistance</a:t>
            </a:r>
          </a:p>
        </p:txBody>
      </p:sp>
      <p:sp>
        <p:nvSpPr>
          <p:cNvPr id="44042" name="Rectangle 10">
            <a:extLst>
              <a:ext uri="{FF2B5EF4-FFF2-40B4-BE49-F238E27FC236}">
                <a16:creationId xmlns:a16="http://schemas.microsoft.com/office/drawing/2014/main" id="{D2924A73-9861-45A8-A547-1B31BC2CDF10}"/>
              </a:ext>
            </a:extLst>
          </p:cNvPr>
          <p:cNvSpPr>
            <a:spLocks noChangeArrowheads="1"/>
          </p:cNvSpPr>
          <p:nvPr/>
        </p:nvSpPr>
        <p:spPr bwMode="auto">
          <a:xfrm>
            <a:off x="5410200" y="3565525"/>
            <a:ext cx="25908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defRPr/>
            </a:pPr>
            <a:r>
              <a:rPr lang="en-US" sz="2000">
                <a:solidFill>
                  <a:schemeClr val="accent2"/>
                </a:solidFill>
                <a:latin typeface="Arial" charset="0"/>
                <a:ea typeface="ＭＳ Ｐゴシック" charset="0"/>
              </a:rPr>
              <a:t>Volume/compliance</a:t>
            </a:r>
            <a:br>
              <a:rPr lang="en-US" sz="2000">
                <a:solidFill>
                  <a:schemeClr val="accent2"/>
                </a:solidFill>
                <a:latin typeface="Arial" charset="0"/>
                <a:ea typeface="ＭＳ Ｐゴシック" charset="0"/>
              </a:rPr>
            </a:br>
            <a:r>
              <a:rPr lang="en-US" sz="2000">
                <a:solidFill>
                  <a:schemeClr val="accent2"/>
                </a:solidFill>
                <a:latin typeface="Arial" charset="0"/>
                <a:ea typeface="ＭＳ Ｐゴシック" charset="0"/>
              </a:rPr>
              <a:t>+PEEP</a:t>
            </a:r>
          </a:p>
        </p:txBody>
      </p:sp>
      <p:sp>
        <p:nvSpPr>
          <p:cNvPr id="44043" name="Line 11">
            <a:extLst>
              <a:ext uri="{FF2B5EF4-FFF2-40B4-BE49-F238E27FC236}">
                <a16:creationId xmlns:a16="http://schemas.microsoft.com/office/drawing/2014/main" id="{E0CDC4DA-DA19-4D53-ABF2-5A26C8969D64}"/>
              </a:ext>
            </a:extLst>
          </p:cNvPr>
          <p:cNvSpPr>
            <a:spLocks noChangeShapeType="1"/>
          </p:cNvSpPr>
          <p:nvPr/>
        </p:nvSpPr>
        <p:spPr bwMode="auto">
          <a:xfrm>
            <a:off x="1905000" y="2971800"/>
            <a:ext cx="152400" cy="457200"/>
          </a:xfrm>
          <a:prstGeom prst="line">
            <a:avLst/>
          </a:prstGeom>
          <a:noFill/>
          <a:ln w="12700">
            <a:solidFill>
              <a:schemeClr val="tx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4" name="Line 12">
            <a:extLst>
              <a:ext uri="{FF2B5EF4-FFF2-40B4-BE49-F238E27FC236}">
                <a16:creationId xmlns:a16="http://schemas.microsoft.com/office/drawing/2014/main" id="{63911DD3-5C25-40C6-AACE-FC370B757442}"/>
              </a:ext>
            </a:extLst>
          </p:cNvPr>
          <p:cNvSpPr>
            <a:spLocks noChangeShapeType="1"/>
          </p:cNvSpPr>
          <p:nvPr/>
        </p:nvSpPr>
        <p:spPr bwMode="auto">
          <a:xfrm>
            <a:off x="4648200" y="2971800"/>
            <a:ext cx="609600" cy="533400"/>
          </a:xfrm>
          <a:prstGeom prst="line">
            <a:avLst/>
          </a:prstGeom>
          <a:noFill/>
          <a:ln w="12700">
            <a:solidFill>
              <a:schemeClr val="tx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aphicFrame>
        <p:nvGraphicFramePr>
          <p:cNvPr id="55308" name="Object 13">
            <a:extLst>
              <a:ext uri="{FF2B5EF4-FFF2-40B4-BE49-F238E27FC236}">
                <a16:creationId xmlns:a16="http://schemas.microsoft.com/office/drawing/2014/main" id="{2D3C5D3E-E137-4D7F-A241-61B886DA0BE7}"/>
              </a:ext>
            </a:extLst>
          </p:cNvPr>
          <p:cNvGraphicFramePr>
            <a:graphicFrameLocks noChangeAspect="1"/>
          </p:cNvGraphicFramePr>
          <p:nvPr/>
        </p:nvGraphicFramePr>
        <p:xfrm>
          <a:off x="1263650" y="5257800"/>
          <a:ext cx="6694488" cy="946150"/>
        </p:xfrm>
        <a:graphic>
          <a:graphicData uri="http://schemas.openxmlformats.org/presentationml/2006/ole">
            <mc:AlternateContent xmlns:mc="http://schemas.openxmlformats.org/markup-compatibility/2006">
              <mc:Choice xmlns:v="urn:schemas-microsoft-com:vml" Requires="v">
                <p:oleObj spid="_x0000_s55316" name="Equation" r:id="rId4" imgW="2603500" imgH="368300" progId="Equation.3">
                  <p:embed/>
                </p:oleObj>
              </mc:Choice>
              <mc:Fallback>
                <p:oleObj name="Equation" r:id="rId4" imgW="2603500" imgH="3683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3650" y="5257800"/>
                        <a:ext cx="6694488"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46" name="Oval 14">
            <a:extLst>
              <a:ext uri="{FF2B5EF4-FFF2-40B4-BE49-F238E27FC236}">
                <a16:creationId xmlns:a16="http://schemas.microsoft.com/office/drawing/2014/main" id="{93AF93AB-392D-4D88-B090-1307750D28B0}"/>
              </a:ext>
            </a:extLst>
          </p:cNvPr>
          <p:cNvSpPr>
            <a:spLocks noChangeArrowheads="1"/>
          </p:cNvSpPr>
          <p:nvPr/>
        </p:nvSpPr>
        <p:spPr bwMode="auto">
          <a:xfrm>
            <a:off x="1828800" y="5410200"/>
            <a:ext cx="1219200" cy="609600"/>
          </a:xfrm>
          <a:prstGeom prst="ellipse">
            <a:avLst/>
          </a:prstGeom>
          <a:noFill/>
          <a:ln w="76200">
            <a:pattFill prst="pct25">
              <a:fgClr>
                <a:srgbClr val="FF0000"/>
              </a:fgClr>
              <a:bgClr>
                <a:schemeClr val="bg1"/>
              </a:bgClr>
            </a:patt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7" name="Oval 15">
            <a:extLst>
              <a:ext uri="{FF2B5EF4-FFF2-40B4-BE49-F238E27FC236}">
                <a16:creationId xmlns:a16="http://schemas.microsoft.com/office/drawing/2014/main" id="{E0932B74-51CE-43DC-8FBA-8D11EDB0BFFB}"/>
              </a:ext>
            </a:extLst>
          </p:cNvPr>
          <p:cNvSpPr>
            <a:spLocks noChangeArrowheads="1"/>
          </p:cNvSpPr>
          <p:nvPr/>
        </p:nvSpPr>
        <p:spPr bwMode="auto">
          <a:xfrm>
            <a:off x="5105400" y="5181600"/>
            <a:ext cx="1676400" cy="609600"/>
          </a:xfrm>
          <a:prstGeom prst="ellipse">
            <a:avLst/>
          </a:prstGeom>
          <a:noFill/>
          <a:ln w="76200">
            <a:pattFill prst="pct25">
              <a:fgClr>
                <a:srgbClr val="FF0000"/>
              </a:fgClr>
              <a:bgClr>
                <a:schemeClr val="bg1"/>
              </a:bgClr>
            </a:patt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44048" name="Oval 16">
            <a:extLst>
              <a:ext uri="{FF2B5EF4-FFF2-40B4-BE49-F238E27FC236}">
                <a16:creationId xmlns:a16="http://schemas.microsoft.com/office/drawing/2014/main" id="{CCB2F97F-A113-431F-9E67-7CAF0A0F6B27}"/>
              </a:ext>
            </a:extLst>
          </p:cNvPr>
          <p:cNvSpPr>
            <a:spLocks noChangeArrowheads="1"/>
          </p:cNvSpPr>
          <p:nvPr/>
        </p:nvSpPr>
        <p:spPr bwMode="auto">
          <a:xfrm>
            <a:off x="6934200" y="5410200"/>
            <a:ext cx="1219200" cy="609600"/>
          </a:xfrm>
          <a:prstGeom prst="ellipse">
            <a:avLst/>
          </a:prstGeom>
          <a:noFill/>
          <a:ln w="76200">
            <a:pattFill prst="pct25">
              <a:fgClr>
                <a:srgbClr val="FF0000"/>
              </a:fgClr>
              <a:bgClr>
                <a:schemeClr val="bg1"/>
              </a:bgClr>
            </a:pattFill>
            <a:round/>
            <a:headEnd/>
            <a:tailEnd/>
          </a:ln>
          <a:effectLst/>
          <a:extLst>
            <a:ext uri="{909E8E84-426E-40dd-AFC4-6F175D3DCCD1}">
              <a14:hiddenFill xmlns="" xmlns:a14="http://schemas.microsoft.com/office/drawing/2010/main">
                <a:solidFill>
                  <a:srgbClr val="FF00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0161 Endobronchial intubation">
            <a:extLst>
              <a:ext uri="{FF2B5EF4-FFF2-40B4-BE49-F238E27FC236}">
                <a16:creationId xmlns:a16="http://schemas.microsoft.com/office/drawing/2014/main" id="{B05F1736-B8B4-41D8-92C5-F4CC74548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47638"/>
            <a:ext cx="9147175" cy="65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AutoShape 4">
            <a:extLst>
              <a:ext uri="{FF2B5EF4-FFF2-40B4-BE49-F238E27FC236}">
                <a16:creationId xmlns:a16="http://schemas.microsoft.com/office/drawing/2014/main" id="{732A6E4B-9F0B-458E-914B-56E8C7583E19}"/>
              </a:ext>
            </a:extLst>
          </p:cNvPr>
          <p:cNvSpPr>
            <a:spLocks noChangeArrowheads="1"/>
          </p:cNvSpPr>
          <p:nvPr/>
        </p:nvSpPr>
        <p:spPr bwMode="auto">
          <a:xfrm>
            <a:off x="4114800" y="3048000"/>
            <a:ext cx="990600" cy="381000"/>
          </a:xfrm>
          <a:prstGeom prst="leftArrow">
            <a:avLst>
              <a:gd name="adj1" fmla="val 50000"/>
              <a:gd name="adj2" fmla="val 65000"/>
            </a:avLst>
          </a:prstGeom>
          <a:noFill/>
          <a:ln w="12700">
            <a:solidFill>
              <a:srgbClr val="80008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0B59109-554B-4793-8035-F57901113735}"/>
              </a:ext>
            </a:extLst>
          </p:cNvPr>
          <p:cNvSpPr>
            <a:spLocks noGrp="1" noChangeArrowheads="1"/>
          </p:cNvSpPr>
          <p:nvPr>
            <p:ph type="title"/>
          </p:nvPr>
        </p:nvSpPr>
        <p:spPr/>
        <p:txBody>
          <a:bodyPr/>
          <a:lstStyle/>
          <a:p>
            <a:pPr eaLnBrk="1" hangingPunct="1">
              <a:defRPr/>
            </a:pPr>
            <a:r>
              <a:rPr lang="en-AU">
                <a:ea typeface="ＭＳ Ｐゴシック" charset="-128"/>
                <a:cs typeface="+mj-cs"/>
              </a:rPr>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B11C-812E-41EF-BEDA-B1FEE0F91C73}"/>
              </a:ext>
            </a:extLst>
          </p:cNvPr>
          <p:cNvSpPr>
            <a:spLocks noGrp="1"/>
          </p:cNvSpPr>
          <p:nvPr>
            <p:ph type="title"/>
          </p:nvPr>
        </p:nvSpPr>
        <p:spPr/>
        <p:txBody>
          <a:bodyPr/>
          <a:lstStyle/>
          <a:p>
            <a:r>
              <a:rPr lang="en-AU" dirty="0"/>
              <a:t>OXYGENATION</a:t>
            </a:r>
          </a:p>
        </p:txBody>
      </p:sp>
      <p:sp>
        <p:nvSpPr>
          <p:cNvPr id="3" name="Content Placeholder 2">
            <a:extLst>
              <a:ext uri="{FF2B5EF4-FFF2-40B4-BE49-F238E27FC236}">
                <a16:creationId xmlns:a16="http://schemas.microsoft.com/office/drawing/2014/main" id="{C5917B7C-9009-4703-8C16-4F57477D7060}"/>
              </a:ext>
            </a:extLst>
          </p:cNvPr>
          <p:cNvSpPr>
            <a:spLocks noGrp="1"/>
          </p:cNvSpPr>
          <p:nvPr>
            <p:ph idx="1"/>
          </p:nvPr>
        </p:nvSpPr>
        <p:spPr/>
        <p:txBody>
          <a:bodyPr/>
          <a:lstStyle/>
          <a:p>
            <a:pPr marL="0" indent="0">
              <a:buNone/>
            </a:pPr>
            <a:r>
              <a:rPr lang="en-AU" sz="2400" dirty="0"/>
              <a:t>THE VENTILATOR CAN BE USED TO INCREASE THE ALVEOLAR PARTIAL PRESSURE OF OXYGEN </a:t>
            </a:r>
            <a:r>
              <a:rPr lang="en-AU" sz="2400" i="1" dirty="0">
                <a:solidFill>
                  <a:srgbClr val="FF0000"/>
                </a:solidFill>
              </a:rPr>
              <a:t>OR TO REDUCE SHUNTING</a:t>
            </a:r>
          </a:p>
          <a:p>
            <a:r>
              <a:rPr lang="en-AU" sz="2400" dirty="0"/>
              <a:t>Fi02</a:t>
            </a:r>
          </a:p>
          <a:p>
            <a:r>
              <a:rPr lang="en-AU" sz="2400" dirty="0"/>
              <a:t>Mean alveolar pressure (mean airway pressure)	</a:t>
            </a:r>
          </a:p>
          <a:p>
            <a:pPr marL="457200" indent="-457200">
              <a:buFont typeface="+mj-lt"/>
              <a:buAutoNum type="arabicPeriod"/>
            </a:pPr>
            <a:r>
              <a:rPr lang="en-AU" sz="2400" dirty="0"/>
              <a:t>Set tidal volume or inspiratory pressure</a:t>
            </a:r>
          </a:p>
          <a:p>
            <a:pPr marL="457200" indent="-457200">
              <a:buFont typeface="+mj-lt"/>
              <a:buAutoNum type="arabicPeriod"/>
            </a:pPr>
            <a:r>
              <a:rPr lang="en-AU" sz="2400" dirty="0"/>
              <a:t>Inspiratory time</a:t>
            </a:r>
          </a:p>
          <a:p>
            <a:pPr marL="457200" indent="-457200">
              <a:buFont typeface="+mj-lt"/>
              <a:buAutoNum type="arabicPeriod"/>
            </a:pPr>
            <a:r>
              <a:rPr lang="en-AU" sz="2400" dirty="0"/>
              <a:t>peep</a:t>
            </a:r>
          </a:p>
          <a:p>
            <a:r>
              <a:rPr lang="en-AU" sz="2400" dirty="0"/>
              <a:t>(alveolar ventilation) </a:t>
            </a:r>
          </a:p>
          <a:p>
            <a:r>
              <a:rPr lang="en-AU" sz="2400" dirty="0">
                <a:solidFill>
                  <a:srgbClr val="FF0000"/>
                </a:solidFill>
              </a:rPr>
              <a:t>Reopening alveoli with increased peep</a:t>
            </a:r>
          </a:p>
          <a:p>
            <a:r>
              <a:rPr lang="en-AU" sz="2400" dirty="0">
                <a:solidFill>
                  <a:srgbClr val="FF0000"/>
                </a:solidFill>
              </a:rPr>
              <a:t>Prolonged inspiration</a:t>
            </a:r>
          </a:p>
          <a:p>
            <a:r>
              <a:rPr lang="en-AU" sz="2400" dirty="0">
                <a:solidFill>
                  <a:schemeClr val="tx2">
                    <a:lumMod val="60000"/>
                    <a:lumOff val="40000"/>
                  </a:schemeClr>
                </a:solidFill>
              </a:rPr>
              <a:t>INHALED EPOPROSTENOL OR NITRIC OXIDE</a:t>
            </a:r>
          </a:p>
          <a:p>
            <a:endParaRPr lang="en-AU" dirty="0"/>
          </a:p>
        </p:txBody>
      </p:sp>
    </p:spTree>
    <p:extLst>
      <p:ext uri="{BB962C8B-B14F-4D97-AF65-F5344CB8AC3E}">
        <p14:creationId xmlns:p14="http://schemas.microsoft.com/office/powerpoint/2010/main" val="1401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C024-05BA-497F-84A5-07A88ED89D82}"/>
              </a:ext>
            </a:extLst>
          </p:cNvPr>
          <p:cNvSpPr>
            <a:spLocks noGrp="1"/>
          </p:cNvSpPr>
          <p:nvPr>
            <p:ph type="title"/>
          </p:nvPr>
        </p:nvSpPr>
        <p:spPr/>
        <p:txBody>
          <a:bodyPr/>
          <a:lstStyle/>
          <a:p>
            <a:r>
              <a:rPr lang="en-AU" dirty="0"/>
              <a:t>REDUCING CO2</a:t>
            </a:r>
          </a:p>
        </p:txBody>
      </p:sp>
      <p:sp>
        <p:nvSpPr>
          <p:cNvPr id="3" name="Content Placeholder 2">
            <a:extLst>
              <a:ext uri="{FF2B5EF4-FFF2-40B4-BE49-F238E27FC236}">
                <a16:creationId xmlns:a16="http://schemas.microsoft.com/office/drawing/2014/main" id="{59B17581-D25B-4C34-9BE3-268ABC08380C}"/>
              </a:ext>
            </a:extLst>
          </p:cNvPr>
          <p:cNvSpPr>
            <a:spLocks noGrp="1"/>
          </p:cNvSpPr>
          <p:nvPr>
            <p:ph idx="1"/>
          </p:nvPr>
        </p:nvSpPr>
        <p:spPr/>
        <p:txBody>
          <a:bodyPr/>
          <a:lstStyle/>
          <a:p>
            <a:r>
              <a:rPr lang="en-AU" dirty="0"/>
              <a:t>RR</a:t>
            </a:r>
          </a:p>
          <a:p>
            <a:r>
              <a:rPr lang="en-AU" dirty="0"/>
              <a:t>TIDAL VOLUME</a:t>
            </a:r>
          </a:p>
          <a:p>
            <a:endParaRPr lang="en-AU" dirty="0"/>
          </a:p>
          <a:p>
            <a:pPr marL="0" indent="0">
              <a:buNone/>
            </a:pPr>
            <a:r>
              <a:rPr lang="en-AU" dirty="0"/>
              <a:t>Beware barotrauma</a:t>
            </a:r>
          </a:p>
          <a:p>
            <a:pPr marL="119062" indent="0">
              <a:buNone/>
            </a:pPr>
            <a:endParaRPr lang="en-AU" dirty="0"/>
          </a:p>
        </p:txBody>
      </p:sp>
    </p:spTree>
    <p:extLst>
      <p:ext uri="{BB962C8B-B14F-4D97-AF65-F5344CB8AC3E}">
        <p14:creationId xmlns:p14="http://schemas.microsoft.com/office/powerpoint/2010/main" val="178866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MOV00771.MPG">
            <a:hlinkClick r:id="" action="ppaction://media"/>
            <a:extLst>
              <a:ext uri="{FF2B5EF4-FFF2-40B4-BE49-F238E27FC236}">
                <a16:creationId xmlns:a16="http://schemas.microsoft.com/office/drawing/2014/main" id="{59B57248-B6E5-40D2-9F5C-40AF0A30DFCC}"/>
              </a:ext>
            </a:extLst>
          </p:cNvPr>
          <p:cNvPicPr>
            <a:picLocks noGrp="1" noRot="1" noChangeAspect="1" noChangeArrowheads="1"/>
          </p:cNvPicPr>
          <p:nvPr>
            <p:ph/>
            <a:videoFile r:link="rId1"/>
          </p:nvPr>
        </p:nvPicPr>
        <p:blipFill>
          <a:blip r:embed="rId3">
            <a:extLst>
              <a:ext uri="{28A0092B-C50C-407E-A947-70E740481C1C}">
                <a14:useLocalDpi xmlns:a14="http://schemas.microsoft.com/office/drawing/2010/main" val="0"/>
              </a:ext>
            </a:extLst>
          </a:blip>
          <a:srcRect t="2599" b="2599"/>
          <a:stretch>
            <a:fillRect/>
          </a:stretch>
        </p:blipFill>
        <p:spPr>
          <a:xfrm>
            <a:off x="0" y="71438"/>
            <a:ext cx="9144000" cy="691832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2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3"/>
                                        </p:tgtEl>
                                      </p:cBhvr>
                                    </p:cmd>
                                  </p:childTnLst>
                                </p:cTn>
                              </p:par>
                            </p:childTnLst>
                          </p:cTn>
                        </p:par>
                      </p:childTnLst>
                    </p:cTn>
                  </p:par>
                </p:childTnLst>
              </p:cTn>
              <p:nextCondLst>
                <p:cond evt="onClick" delay="0">
                  <p:tgtEl>
                    <p:spTgt spid="53253"/>
                  </p:tgtEl>
                </p:cond>
              </p:nextCondLst>
            </p:seq>
            <p:video>
              <p:cMediaNode>
                <p:cTn id="7" fill="hold" display="0">
                  <p:stCondLst>
                    <p:cond delay="indefinite"/>
                  </p:stCondLst>
                  <p:endCondLst>
                    <p:cond evt="onNext" delay="0">
                      <p:tgtEl>
                        <p:sldTgt/>
                      </p:tgtEl>
                    </p:cond>
                    <p:cond evt="onPrev" delay="0">
                      <p:tgtEl>
                        <p:sldTgt/>
                      </p:tgtEl>
                    </p:cond>
                  </p:endCondLst>
                </p:cTn>
                <p:tgtEl>
                  <p:spTgt spid="5325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850824-6CE0-4DF6-9671-68E4E2A821AE}"/>
              </a:ext>
            </a:extLst>
          </p:cNvPr>
          <p:cNvSpPr>
            <a:spLocks noGrp="1" noChangeArrowheads="1"/>
          </p:cNvSpPr>
          <p:nvPr>
            <p:ph type="title"/>
          </p:nvPr>
        </p:nvSpPr>
        <p:spPr/>
        <p:txBody>
          <a:bodyPr/>
          <a:lstStyle/>
          <a:p>
            <a:pPr eaLnBrk="1" hangingPunct="1">
              <a:defRPr/>
            </a:pPr>
            <a:r>
              <a:rPr lang="en-AU" sz="4000">
                <a:ea typeface="ＭＳ Ｐゴシック" charset="-128"/>
                <a:cs typeface="+mj-cs"/>
              </a:rPr>
              <a:t>Mechanical Ventilation in 1 Slide…</a:t>
            </a:r>
          </a:p>
        </p:txBody>
      </p:sp>
      <p:sp>
        <p:nvSpPr>
          <p:cNvPr id="4099" name="Rectangle 3">
            <a:extLst>
              <a:ext uri="{FF2B5EF4-FFF2-40B4-BE49-F238E27FC236}">
                <a16:creationId xmlns:a16="http://schemas.microsoft.com/office/drawing/2014/main" id="{4D4BDC84-BDAC-4207-B5B0-85C2CB0FE9D3}"/>
              </a:ext>
            </a:extLst>
          </p:cNvPr>
          <p:cNvSpPr>
            <a:spLocks noGrp="1" noChangeArrowheads="1"/>
          </p:cNvSpPr>
          <p:nvPr>
            <p:ph idx="1"/>
          </p:nvPr>
        </p:nvSpPr>
        <p:spPr/>
        <p:txBody>
          <a:bodyPr/>
          <a:lstStyle/>
          <a:p>
            <a:pPr eaLnBrk="1" hangingPunct="1"/>
            <a:r>
              <a:rPr lang="en-AU" altLang="en-US"/>
              <a:t>Negative vs. positive pressure</a:t>
            </a:r>
          </a:p>
          <a:p>
            <a:pPr eaLnBrk="1" hangingPunct="1"/>
            <a:r>
              <a:rPr lang="en-AU" altLang="en-US"/>
              <a:t>Pressure vs. volume</a:t>
            </a:r>
          </a:p>
          <a:p>
            <a:pPr eaLnBrk="1" hangingPunct="1"/>
            <a:r>
              <a:rPr lang="en-AU" altLang="en-US"/>
              <a:t>Mandatory vs. spontaneous</a:t>
            </a:r>
          </a:p>
          <a:p>
            <a:pPr eaLnBrk="1" hangingPunct="1"/>
            <a:r>
              <a:rPr lang="en-AU" altLang="en-US"/>
              <a:t>Oxygenation and ventilation</a:t>
            </a:r>
          </a:p>
          <a:p>
            <a:pPr eaLnBrk="1" hangingPunct="1"/>
            <a:r>
              <a:rPr lang="en-AU" altLang="en-US"/>
              <a:t>Don</a:t>
            </a:r>
            <a:r>
              <a:rPr lang="ja-JP" altLang="en-AU">
                <a:latin typeface="Arial" panose="020B0604020202020204" pitchFamily="34" charset="0"/>
              </a:rPr>
              <a:t>’</a:t>
            </a:r>
            <a:r>
              <a:rPr lang="en-AU" altLang="ja-JP"/>
              <a:t>t forget the heart</a:t>
            </a:r>
          </a:p>
          <a:p>
            <a:pPr eaLnBrk="1" hangingPunct="1"/>
            <a:r>
              <a:rPr lang="en-AU" altLang="en-US"/>
              <a:t>Safe rules: Pressures &lt;30cmH</a:t>
            </a:r>
            <a:r>
              <a:rPr lang="en-AU" altLang="en-US" sz="1800"/>
              <a:t>2</a:t>
            </a:r>
            <a:r>
              <a:rPr lang="en-AU" altLang="en-US"/>
              <a:t>O, </a:t>
            </a:r>
          </a:p>
          <a:p>
            <a:pPr eaLnBrk="1" hangingPunct="1">
              <a:buFont typeface="Wingdings 2" panose="05020102010507070707" pitchFamily="18" charset="2"/>
              <a:buNone/>
            </a:pPr>
            <a:r>
              <a:rPr lang="en-AU" altLang="en-US"/>
              <a:t>		    Volumes 8ml/kg, </a:t>
            </a:r>
          </a:p>
          <a:p>
            <a:pPr eaLnBrk="1" hangingPunct="1">
              <a:buFont typeface="Wingdings 2" panose="05020102010507070707" pitchFamily="18" charset="2"/>
              <a:buNone/>
            </a:pPr>
            <a:r>
              <a:rPr lang="en-AU" altLang="en-US"/>
              <a:t>		     enough O</a:t>
            </a:r>
            <a:r>
              <a:rPr lang="en-AU" altLang="en-US" sz="1600"/>
              <a:t>2</a:t>
            </a:r>
            <a:r>
              <a:rPr lang="en-AU" altLang="en-US"/>
              <a:t> but not too much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Goals</a:t>
            </a:r>
          </a:p>
        </p:txBody>
      </p:sp>
      <p:sp>
        <p:nvSpPr>
          <p:cNvPr id="3" name="Content Placeholder 2"/>
          <p:cNvSpPr>
            <a:spLocks noGrp="1"/>
          </p:cNvSpPr>
          <p:nvPr>
            <p:ph idx="1"/>
          </p:nvPr>
        </p:nvSpPr>
        <p:spPr/>
        <p:txBody>
          <a:bodyPr>
            <a:normAutofit/>
          </a:bodyPr>
          <a:lstStyle/>
          <a:p>
            <a:r>
              <a:rPr lang="en-AU" dirty="0"/>
              <a:t>Patient – ventilator synchrony</a:t>
            </a:r>
          </a:p>
          <a:p>
            <a:r>
              <a:rPr lang="en-AU" dirty="0"/>
              <a:t>Respiratory rate</a:t>
            </a:r>
          </a:p>
          <a:p>
            <a:r>
              <a:rPr lang="en-AU" dirty="0"/>
              <a:t>Respiratory effort</a:t>
            </a:r>
          </a:p>
          <a:p>
            <a:r>
              <a:rPr lang="en-AU" dirty="0"/>
              <a:t>Patient comfort</a:t>
            </a:r>
          </a:p>
          <a:p>
            <a:r>
              <a:rPr lang="en-AU" dirty="0"/>
              <a:t>Prevent ventilator associated lung injury</a:t>
            </a:r>
          </a:p>
          <a:p>
            <a:endParaRPr lang="en-AU" dirty="0"/>
          </a:p>
          <a:p>
            <a:r>
              <a:rPr lang="en-AU" dirty="0"/>
              <a:t>Flow curves</a:t>
            </a:r>
          </a:p>
          <a:p>
            <a:r>
              <a:rPr lang="en-AU" dirty="0"/>
              <a:t>Pressure Volume loops</a:t>
            </a:r>
          </a:p>
        </p:txBody>
      </p:sp>
    </p:spTree>
    <p:extLst>
      <p:ext uri="{BB962C8B-B14F-4D97-AF65-F5344CB8AC3E}">
        <p14:creationId xmlns:p14="http://schemas.microsoft.com/office/powerpoint/2010/main" val="31148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Object 2">
            <a:extLst>
              <a:ext uri="{FF2B5EF4-FFF2-40B4-BE49-F238E27FC236}">
                <a16:creationId xmlns:a16="http://schemas.microsoft.com/office/drawing/2014/main" id="{4B76178F-D9B1-4BFE-94FC-41A74CC0B0D0}"/>
              </a:ext>
            </a:extLst>
          </p:cNvPr>
          <p:cNvGraphicFramePr>
            <a:graphicFrameLocks noChangeAspect="1"/>
          </p:cNvGraphicFramePr>
          <p:nvPr/>
        </p:nvGraphicFramePr>
        <p:xfrm>
          <a:off x="381000" y="1514475"/>
          <a:ext cx="8382000" cy="5343525"/>
        </p:xfrm>
        <a:graphic>
          <a:graphicData uri="http://schemas.openxmlformats.org/presentationml/2006/ole">
            <mc:AlternateContent xmlns:mc="http://schemas.openxmlformats.org/markup-compatibility/2006">
              <mc:Choice xmlns:v="urn:schemas-microsoft-com:vml" Requires="v">
                <p:oleObj spid="_x0000_s20488" name="Flash Document" r:id="rId3" imgW="6251040" imgH="4464000" progId="Flash.Movie">
                  <p:embed/>
                </p:oleObj>
              </mc:Choice>
              <mc:Fallback>
                <p:oleObj name="Flash Document" r:id="rId3" imgW="6251040" imgH="4464000" progId="Flash.Movi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0739"/>
                      <a:stretch>
                        <a:fillRect/>
                      </a:stretch>
                    </p:blipFill>
                    <p:spPr bwMode="auto">
                      <a:xfrm>
                        <a:off x="381000" y="1514475"/>
                        <a:ext cx="83820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008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075" name="Rectangle 3">
            <a:extLst>
              <a:ext uri="{FF2B5EF4-FFF2-40B4-BE49-F238E27FC236}">
                <a16:creationId xmlns:a16="http://schemas.microsoft.com/office/drawing/2014/main" id="{08B39799-502A-4D45-8FAE-0F031F8ECD2E}"/>
              </a:ext>
            </a:extLst>
          </p:cNvPr>
          <p:cNvSpPr>
            <a:spLocks noGrp="1" noChangeArrowheads="1"/>
          </p:cNvSpPr>
          <p:nvPr>
            <p:ph type="title"/>
          </p:nvPr>
        </p:nvSpPr>
        <p:spPr/>
        <p:txBody>
          <a:bodyPr/>
          <a:lstStyle/>
          <a:p>
            <a:pPr eaLnBrk="1" hangingPunct="1">
              <a:defRPr/>
            </a:pPr>
            <a:r>
              <a:rPr lang="en-US" sz="4800" dirty="0">
                <a:ea typeface="ＭＳ Ｐゴシック" charset="-128"/>
              </a:rPr>
              <a:t>Which Mode?</a:t>
            </a:r>
            <a:endParaRPr lang="en-US" dirty="0">
              <a:solidFill>
                <a:srgbClr val="800080"/>
              </a:solidFill>
              <a:ea typeface="ＭＳ Ｐゴシック" charset="-128"/>
              <a:cs typeface="+mj-cs"/>
            </a:endParaRPr>
          </a:p>
        </p:txBody>
      </p:sp>
      <p:sp>
        <p:nvSpPr>
          <p:cNvPr id="3076" name="Rectangle 4">
            <a:extLst>
              <a:ext uri="{FF2B5EF4-FFF2-40B4-BE49-F238E27FC236}">
                <a16:creationId xmlns:a16="http://schemas.microsoft.com/office/drawing/2014/main" id="{D00B4955-8BC4-4A9F-B8BB-87B6ADACBAED}"/>
              </a:ext>
            </a:extLst>
          </p:cNvPr>
          <p:cNvSpPr>
            <a:spLocks noGrp="1" noChangeArrowheads="1"/>
          </p:cNvSpPr>
          <p:nvPr>
            <p:ph idx="1"/>
          </p:nvPr>
        </p:nvSpPr>
        <p:spPr>
          <a:xfrm>
            <a:off x="685800" y="1268413"/>
            <a:ext cx="7772400" cy="2016125"/>
          </a:xfrm>
        </p:spPr>
        <p:txBody>
          <a:bodyPr/>
          <a:lstStyle/>
          <a:p>
            <a:pPr eaLnBrk="1" hangingPunct="1">
              <a:buFont typeface="Wingdings 2" charset="0"/>
              <a:buChar char=""/>
              <a:defRPr/>
            </a:pPr>
            <a:r>
              <a:rPr lang="en-US" dirty="0">
                <a:ea typeface="ＭＳ Ｐゴシック" charset="-128"/>
                <a:cs typeface="+mn-cs"/>
              </a:rPr>
              <a:t>34 year old 60 kg female</a:t>
            </a:r>
          </a:p>
          <a:p>
            <a:pPr eaLnBrk="1" hangingPunct="1">
              <a:buFont typeface="Wingdings 2" charset="0"/>
              <a:buChar char=""/>
              <a:defRPr/>
            </a:pPr>
            <a:r>
              <a:rPr lang="en-US" dirty="0">
                <a:ea typeface="ＭＳ Ｐゴシック" charset="-128"/>
                <a:cs typeface="+mn-cs"/>
              </a:rPr>
              <a:t>Isolated severe head injury</a:t>
            </a:r>
          </a:p>
          <a:p>
            <a:pPr eaLnBrk="1" hangingPunct="1">
              <a:buFont typeface="Wingdings 2" charset="0"/>
              <a:buChar char=""/>
              <a:defRPr/>
            </a:pPr>
            <a:r>
              <a:rPr lang="en-US" dirty="0" err="1">
                <a:ea typeface="ＭＳ Ｐゴシック" charset="-128"/>
                <a:cs typeface="+mn-cs"/>
              </a:rPr>
              <a:t>Paralysed</a:t>
            </a:r>
            <a:r>
              <a:rPr lang="en-US" dirty="0">
                <a:ea typeface="ＭＳ Ｐゴシック" charset="-128"/>
                <a:cs typeface="+mn-cs"/>
              </a:rPr>
              <a:t> and sedated</a:t>
            </a:r>
          </a:p>
          <a:p>
            <a:pPr eaLnBrk="1" hangingPunct="1">
              <a:buFont typeface="Wingdings 2" charset="0"/>
              <a:buChar char=""/>
              <a:defRPr/>
            </a:pPr>
            <a:endParaRPr lang="en-US" dirty="0">
              <a:ea typeface="ＭＳ Ｐゴシック" charset="-128"/>
              <a:cs typeface="+mn-cs"/>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2194</TotalTime>
  <Words>1274</Words>
  <Application>Microsoft Office PowerPoint</Application>
  <PresentationFormat>On-screen Show (4:3)</PresentationFormat>
  <Paragraphs>247</Paragraphs>
  <Slides>35</Slides>
  <Notes>17</Notes>
  <HiddenSlides>0</HiddenSlides>
  <MMClips>1</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52" baseType="lpstr">
      <vt:lpstr>MS PGothic</vt:lpstr>
      <vt:lpstr>MS PGothic</vt:lpstr>
      <vt:lpstr>PMingLiU</vt:lpstr>
      <vt:lpstr>Arial</vt:lpstr>
      <vt:lpstr>Calibri</vt:lpstr>
      <vt:lpstr>Century Gothic</vt:lpstr>
      <vt:lpstr>Corbel</vt:lpstr>
      <vt:lpstr>Lucida Sans Unicode</vt:lpstr>
      <vt:lpstr>Symbol</vt:lpstr>
      <vt:lpstr>Times New Roman</vt:lpstr>
      <vt:lpstr>Verdana</vt:lpstr>
      <vt:lpstr>Wingdings</vt:lpstr>
      <vt:lpstr>Wingdings 2</vt:lpstr>
      <vt:lpstr>Wingdings 3</vt:lpstr>
      <vt:lpstr>Default Theme</vt:lpstr>
      <vt:lpstr>Flash Document</vt:lpstr>
      <vt:lpstr>Equation</vt:lpstr>
      <vt:lpstr>BASIC Mechanical Ventilation</vt:lpstr>
      <vt:lpstr>Physics</vt:lpstr>
      <vt:lpstr>PowerPoint Presentation</vt:lpstr>
      <vt:lpstr>OXYGENATION</vt:lpstr>
      <vt:lpstr>REDUCING CO2</vt:lpstr>
      <vt:lpstr>PowerPoint Presentation</vt:lpstr>
      <vt:lpstr>Mechanical Ventilation in 1 Slide…</vt:lpstr>
      <vt:lpstr>Goals</vt:lpstr>
      <vt:lpstr>Which Mode?</vt:lpstr>
      <vt:lpstr>Set the ventilator…..</vt:lpstr>
      <vt:lpstr>PowerPoint Presentation</vt:lpstr>
      <vt:lpstr>PowerPoint Presentation</vt:lpstr>
      <vt:lpstr>SIMV  (Volume control plus pressure support)</vt:lpstr>
      <vt:lpstr>Initial ABG</vt:lpstr>
      <vt:lpstr>SIMV Summary</vt:lpstr>
      <vt:lpstr>Now which mode?</vt:lpstr>
      <vt:lpstr>PowerPoint Presentation</vt:lpstr>
      <vt:lpstr>Pressure Support Mode</vt:lpstr>
      <vt:lpstr>PSV</vt:lpstr>
      <vt:lpstr>Set the ventilator</vt:lpstr>
      <vt:lpstr>Pressure support</vt:lpstr>
      <vt:lpstr>Bilevel (Bipap or Duopap) Ventilation</vt:lpstr>
      <vt:lpstr>PowerPoint Presentation</vt:lpstr>
      <vt:lpstr>Bilevel Ventilation</vt:lpstr>
      <vt:lpstr>Other settings</vt:lpstr>
      <vt:lpstr>Other Modes</vt:lpstr>
      <vt:lpstr>High airway pressure</vt:lpstr>
      <vt:lpstr>High airway pressure</vt:lpstr>
      <vt:lpstr>Assess</vt:lpstr>
      <vt:lpstr>Gas Trapping</vt:lpstr>
      <vt:lpstr>Patient ventilator asynchrony</vt:lpstr>
      <vt:lpstr>Man or machine?</vt:lpstr>
      <vt:lpstr>Physics</vt:lpstr>
      <vt:lpstr>PowerPoint Presentation</vt:lpstr>
      <vt:lpstr>Questions?</vt:lpstr>
    </vt:vector>
  </TitlesOfParts>
  <Company>DoH SMAHS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Mechanical Ventilation</dc:title>
  <dc:creator>edward litton</dc:creator>
  <cp:lastModifiedBy>Oonagh Duff</cp:lastModifiedBy>
  <cp:revision>37</cp:revision>
  <dcterms:created xsi:type="dcterms:W3CDTF">2010-08-21T09:41:32Z</dcterms:created>
  <dcterms:modified xsi:type="dcterms:W3CDTF">2018-01-29T13:06:09Z</dcterms:modified>
</cp:coreProperties>
</file>