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sldIdLst>
    <p:sldId id="256" r:id="rId5"/>
    <p:sldId id="272" r:id="rId6"/>
    <p:sldId id="262" r:id="rId7"/>
    <p:sldId id="257" r:id="rId8"/>
    <p:sldId id="258" r:id="rId9"/>
    <p:sldId id="259" r:id="rId10"/>
    <p:sldId id="260" r:id="rId11"/>
    <p:sldId id="266" r:id="rId12"/>
    <p:sldId id="265" r:id="rId13"/>
    <p:sldId id="264" r:id="rId14"/>
    <p:sldId id="261" r:id="rId15"/>
    <p:sldId id="263" r:id="rId16"/>
    <p:sldId id="268" r:id="rId17"/>
    <p:sldId id="271" r:id="rId18"/>
    <p:sldId id="26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270" r:id="rId47"/>
    <p:sldId id="30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E56"/>
    <a:srgbClr val="5A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38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91164-627E-4BAE-A1F4-1F01CE5B09E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2345BE9-0755-4C3C-8757-C74045F05A5A}">
      <dgm:prSet phldrT="[Text]" custT="1"/>
      <dgm:spPr/>
      <dgm:t>
        <a:bodyPr/>
        <a:lstStyle/>
        <a:p>
          <a:r>
            <a:rPr lang="en-AU" sz="1600" dirty="0"/>
            <a:t>Discuss the indications for use of IHM</a:t>
          </a:r>
          <a:endParaRPr lang="en-AU" sz="1600" dirty="0">
            <a:solidFill>
              <a:srgbClr val="464E56"/>
            </a:solidFill>
          </a:endParaRPr>
        </a:p>
      </dgm:t>
    </dgm:pt>
    <dgm:pt modelId="{7BA8DCF9-E252-4521-B046-F4A0FD917F2C}" type="parTrans" cxnId="{FD62AA45-4533-4E21-9361-1F8D5EC1EDED}">
      <dgm:prSet/>
      <dgm:spPr/>
      <dgm:t>
        <a:bodyPr/>
        <a:lstStyle/>
        <a:p>
          <a:endParaRPr lang="en-AU" sz="2800">
            <a:solidFill>
              <a:srgbClr val="464E56"/>
            </a:solidFill>
          </a:endParaRPr>
        </a:p>
      </dgm:t>
    </dgm:pt>
    <dgm:pt modelId="{CDBD9EB5-DC22-4D52-A90C-1B2A11925D03}" type="sibTrans" cxnId="{FD62AA45-4533-4E21-9361-1F8D5EC1EDED}">
      <dgm:prSet/>
      <dgm:spPr/>
      <dgm:t>
        <a:bodyPr/>
        <a:lstStyle/>
        <a:p>
          <a:endParaRPr lang="en-AU" sz="2800">
            <a:solidFill>
              <a:srgbClr val="464E56"/>
            </a:solidFill>
          </a:endParaRPr>
        </a:p>
      </dgm:t>
    </dgm:pt>
    <dgm:pt modelId="{0F75EB18-E852-4393-A735-516C26C68B29}">
      <dgm:prSet custT="1"/>
      <dgm:spPr/>
      <dgm:t>
        <a:bodyPr/>
        <a:lstStyle/>
        <a:p>
          <a:r>
            <a:rPr lang="en-AU" sz="1600" dirty="0"/>
            <a:t>Describe the insertion sites and techniques</a:t>
          </a:r>
        </a:p>
      </dgm:t>
    </dgm:pt>
    <dgm:pt modelId="{B3E0CF74-6668-4A94-A89C-882ADB27BE25}" type="parTrans" cxnId="{F28B802F-DD64-48A9-BAE3-3971593D135A}">
      <dgm:prSet/>
      <dgm:spPr/>
      <dgm:t>
        <a:bodyPr/>
        <a:lstStyle/>
        <a:p>
          <a:endParaRPr lang="en-AU"/>
        </a:p>
      </dgm:t>
    </dgm:pt>
    <dgm:pt modelId="{7FDC87A9-ACE9-423F-AFAA-60200D6BACBF}" type="sibTrans" cxnId="{F28B802F-DD64-48A9-BAE3-3971593D135A}">
      <dgm:prSet/>
      <dgm:spPr/>
      <dgm:t>
        <a:bodyPr/>
        <a:lstStyle/>
        <a:p>
          <a:endParaRPr lang="en-AU"/>
        </a:p>
      </dgm:t>
    </dgm:pt>
    <dgm:pt modelId="{6C8B8A7B-6982-45B2-80FE-6B3E600FE308}">
      <dgm:prSet custT="1"/>
      <dgm:spPr/>
      <dgm:t>
        <a:bodyPr/>
        <a:lstStyle/>
        <a:p>
          <a:r>
            <a:rPr lang="en-AU" sz="1600" dirty="0"/>
            <a:t>Identify the complications associated with IHM</a:t>
          </a:r>
        </a:p>
      </dgm:t>
    </dgm:pt>
    <dgm:pt modelId="{C07D995E-47B8-45FE-A1FE-491E170FF76C}" type="parTrans" cxnId="{11C42BF8-EB7C-4811-A25A-F6C165211807}">
      <dgm:prSet/>
      <dgm:spPr/>
      <dgm:t>
        <a:bodyPr/>
        <a:lstStyle/>
        <a:p>
          <a:endParaRPr lang="en-AU"/>
        </a:p>
      </dgm:t>
    </dgm:pt>
    <dgm:pt modelId="{E20C06A7-B14A-4F28-A60F-ED260A13EB6E}" type="sibTrans" cxnId="{11C42BF8-EB7C-4811-A25A-F6C165211807}">
      <dgm:prSet/>
      <dgm:spPr/>
      <dgm:t>
        <a:bodyPr/>
        <a:lstStyle/>
        <a:p>
          <a:endParaRPr lang="en-AU"/>
        </a:p>
      </dgm:t>
    </dgm:pt>
    <dgm:pt modelId="{046331A4-9058-4A8C-9B2B-A3E4444A6F11}">
      <dgm:prSet custT="1"/>
      <dgm:spPr/>
      <dgm:t>
        <a:bodyPr/>
        <a:lstStyle/>
        <a:p>
          <a:r>
            <a:rPr lang="en-AU" sz="1600" dirty="0"/>
            <a:t>Interpret IHM pressure waveforms</a:t>
          </a:r>
        </a:p>
      </dgm:t>
    </dgm:pt>
    <dgm:pt modelId="{60BFD1CF-654B-44B6-91E2-91E45EA61015}" type="parTrans" cxnId="{2AA92B23-A258-48CD-B525-E6769479CA33}">
      <dgm:prSet/>
      <dgm:spPr/>
      <dgm:t>
        <a:bodyPr/>
        <a:lstStyle/>
        <a:p>
          <a:endParaRPr lang="en-AU"/>
        </a:p>
      </dgm:t>
    </dgm:pt>
    <dgm:pt modelId="{16C3CE78-3592-4C0C-87E0-8A7AD0B80791}" type="sibTrans" cxnId="{2AA92B23-A258-48CD-B525-E6769479CA33}">
      <dgm:prSet/>
      <dgm:spPr/>
      <dgm:t>
        <a:bodyPr/>
        <a:lstStyle/>
        <a:p>
          <a:endParaRPr lang="en-AU"/>
        </a:p>
      </dgm:t>
    </dgm:pt>
    <dgm:pt modelId="{C616A2D4-6597-4455-99A9-03E022B42784}">
      <dgm:prSet custT="1"/>
      <dgm:spPr/>
      <dgm:t>
        <a:bodyPr/>
        <a:lstStyle/>
        <a:p>
          <a:r>
            <a:rPr lang="en-AU" sz="1600" dirty="0"/>
            <a:t>Describe the nursing care for patients with IHM</a:t>
          </a:r>
        </a:p>
      </dgm:t>
    </dgm:pt>
    <dgm:pt modelId="{0E55F49A-A474-4CF0-958C-620F9AA3F3AB}" type="parTrans" cxnId="{C0E29E89-2B2B-4825-9C79-7E979AE3082F}">
      <dgm:prSet/>
      <dgm:spPr/>
      <dgm:t>
        <a:bodyPr/>
        <a:lstStyle/>
        <a:p>
          <a:endParaRPr lang="en-AU"/>
        </a:p>
      </dgm:t>
    </dgm:pt>
    <dgm:pt modelId="{AF0D40B2-1F1C-44D4-A086-3BE15824D267}" type="sibTrans" cxnId="{C0E29E89-2B2B-4825-9C79-7E979AE3082F}">
      <dgm:prSet/>
      <dgm:spPr/>
      <dgm:t>
        <a:bodyPr/>
        <a:lstStyle/>
        <a:p>
          <a:endParaRPr lang="en-AU"/>
        </a:p>
      </dgm:t>
    </dgm:pt>
    <dgm:pt modelId="{518481C9-59B6-4A14-9B46-A2A9B4BF1D13}" type="pres">
      <dgm:prSet presAssocID="{4AC91164-627E-4BAE-A1F4-1F01CE5B09E3}" presName="vert0" presStyleCnt="0">
        <dgm:presLayoutVars>
          <dgm:dir/>
          <dgm:animOne val="branch"/>
          <dgm:animLvl val="lvl"/>
        </dgm:presLayoutVars>
      </dgm:prSet>
      <dgm:spPr/>
    </dgm:pt>
    <dgm:pt modelId="{7448CB67-B404-4BD3-A6F5-BE3841ABFF65}" type="pres">
      <dgm:prSet presAssocID="{F2345BE9-0755-4C3C-8757-C74045F05A5A}" presName="thickLine" presStyleLbl="alignNode1" presStyleIdx="0" presStyleCnt="5"/>
      <dgm:spPr/>
    </dgm:pt>
    <dgm:pt modelId="{8CB151BD-D0FA-41A7-9A19-6C334A062104}" type="pres">
      <dgm:prSet presAssocID="{F2345BE9-0755-4C3C-8757-C74045F05A5A}" presName="horz1" presStyleCnt="0"/>
      <dgm:spPr/>
    </dgm:pt>
    <dgm:pt modelId="{3555646B-BCAD-4EE9-94C3-E3E9D0257873}" type="pres">
      <dgm:prSet presAssocID="{F2345BE9-0755-4C3C-8757-C74045F05A5A}" presName="tx1" presStyleLbl="revTx" presStyleIdx="0" presStyleCnt="5"/>
      <dgm:spPr/>
    </dgm:pt>
    <dgm:pt modelId="{FFB38617-A42F-42DB-AD30-39FBA281AA45}" type="pres">
      <dgm:prSet presAssocID="{F2345BE9-0755-4C3C-8757-C74045F05A5A}" presName="vert1" presStyleCnt="0"/>
      <dgm:spPr/>
    </dgm:pt>
    <dgm:pt modelId="{B1EF42A5-EC28-49B6-B0DE-B849416143E3}" type="pres">
      <dgm:prSet presAssocID="{0F75EB18-E852-4393-A735-516C26C68B29}" presName="thickLine" presStyleLbl="alignNode1" presStyleIdx="1" presStyleCnt="5"/>
      <dgm:spPr/>
    </dgm:pt>
    <dgm:pt modelId="{FB457E70-9669-4B97-B88F-17D989C29CF9}" type="pres">
      <dgm:prSet presAssocID="{0F75EB18-E852-4393-A735-516C26C68B29}" presName="horz1" presStyleCnt="0"/>
      <dgm:spPr/>
    </dgm:pt>
    <dgm:pt modelId="{FBFE02F6-FEEE-416D-91EE-9AA642712F46}" type="pres">
      <dgm:prSet presAssocID="{0F75EB18-E852-4393-A735-516C26C68B29}" presName="tx1" presStyleLbl="revTx" presStyleIdx="1" presStyleCnt="5"/>
      <dgm:spPr/>
    </dgm:pt>
    <dgm:pt modelId="{12977B03-94BC-4534-8F85-519606579256}" type="pres">
      <dgm:prSet presAssocID="{0F75EB18-E852-4393-A735-516C26C68B29}" presName="vert1" presStyleCnt="0"/>
      <dgm:spPr/>
    </dgm:pt>
    <dgm:pt modelId="{4D1C0F0F-273C-4915-9DFF-9CE96362941C}" type="pres">
      <dgm:prSet presAssocID="{6C8B8A7B-6982-45B2-80FE-6B3E600FE308}" presName="thickLine" presStyleLbl="alignNode1" presStyleIdx="2" presStyleCnt="5"/>
      <dgm:spPr/>
    </dgm:pt>
    <dgm:pt modelId="{9FF2B837-C82B-4375-AA78-9AE2D9DABE76}" type="pres">
      <dgm:prSet presAssocID="{6C8B8A7B-6982-45B2-80FE-6B3E600FE308}" presName="horz1" presStyleCnt="0"/>
      <dgm:spPr/>
    </dgm:pt>
    <dgm:pt modelId="{098C8210-5DAF-4D8A-A610-494719A3403D}" type="pres">
      <dgm:prSet presAssocID="{6C8B8A7B-6982-45B2-80FE-6B3E600FE308}" presName="tx1" presStyleLbl="revTx" presStyleIdx="2" presStyleCnt="5"/>
      <dgm:spPr/>
    </dgm:pt>
    <dgm:pt modelId="{4A0B25EE-9D9A-482E-A0B8-0C8ABDA1D0EE}" type="pres">
      <dgm:prSet presAssocID="{6C8B8A7B-6982-45B2-80FE-6B3E600FE308}" presName="vert1" presStyleCnt="0"/>
      <dgm:spPr/>
    </dgm:pt>
    <dgm:pt modelId="{206617C4-3EAE-4178-93A4-A3D1F8C5BFDD}" type="pres">
      <dgm:prSet presAssocID="{046331A4-9058-4A8C-9B2B-A3E4444A6F11}" presName="thickLine" presStyleLbl="alignNode1" presStyleIdx="3" presStyleCnt="5"/>
      <dgm:spPr/>
    </dgm:pt>
    <dgm:pt modelId="{A6FA3B6E-4375-4972-B95D-B19A5E34AB64}" type="pres">
      <dgm:prSet presAssocID="{046331A4-9058-4A8C-9B2B-A3E4444A6F11}" presName="horz1" presStyleCnt="0"/>
      <dgm:spPr/>
    </dgm:pt>
    <dgm:pt modelId="{823A00BB-CF3B-4A2B-9866-43A95DD8597E}" type="pres">
      <dgm:prSet presAssocID="{046331A4-9058-4A8C-9B2B-A3E4444A6F11}" presName="tx1" presStyleLbl="revTx" presStyleIdx="3" presStyleCnt="5"/>
      <dgm:spPr/>
    </dgm:pt>
    <dgm:pt modelId="{027B703C-B537-4E24-9E02-CCC852875BA9}" type="pres">
      <dgm:prSet presAssocID="{046331A4-9058-4A8C-9B2B-A3E4444A6F11}" presName="vert1" presStyleCnt="0"/>
      <dgm:spPr/>
    </dgm:pt>
    <dgm:pt modelId="{8761599D-5F72-4150-81B2-34F92C05680E}" type="pres">
      <dgm:prSet presAssocID="{C616A2D4-6597-4455-99A9-03E022B42784}" presName="thickLine" presStyleLbl="alignNode1" presStyleIdx="4" presStyleCnt="5"/>
      <dgm:spPr/>
    </dgm:pt>
    <dgm:pt modelId="{2325504E-582B-4CDC-8F05-F08C1E146021}" type="pres">
      <dgm:prSet presAssocID="{C616A2D4-6597-4455-99A9-03E022B42784}" presName="horz1" presStyleCnt="0"/>
      <dgm:spPr/>
    </dgm:pt>
    <dgm:pt modelId="{7B0887E8-6BCD-4CF6-AA0C-1ABBBCB4DD72}" type="pres">
      <dgm:prSet presAssocID="{C616A2D4-6597-4455-99A9-03E022B42784}" presName="tx1" presStyleLbl="revTx" presStyleIdx="4" presStyleCnt="5"/>
      <dgm:spPr/>
    </dgm:pt>
    <dgm:pt modelId="{9843353B-11F1-470A-8682-8257102D2EA6}" type="pres">
      <dgm:prSet presAssocID="{C616A2D4-6597-4455-99A9-03E022B42784}" presName="vert1" presStyleCnt="0"/>
      <dgm:spPr/>
    </dgm:pt>
  </dgm:ptLst>
  <dgm:cxnLst>
    <dgm:cxn modelId="{2AA92B23-A258-48CD-B525-E6769479CA33}" srcId="{4AC91164-627E-4BAE-A1F4-1F01CE5B09E3}" destId="{046331A4-9058-4A8C-9B2B-A3E4444A6F11}" srcOrd="3" destOrd="0" parTransId="{60BFD1CF-654B-44B6-91E2-91E45EA61015}" sibTransId="{16C3CE78-3592-4C0C-87E0-8A7AD0B80791}"/>
    <dgm:cxn modelId="{F28B802F-DD64-48A9-BAE3-3971593D135A}" srcId="{4AC91164-627E-4BAE-A1F4-1F01CE5B09E3}" destId="{0F75EB18-E852-4393-A735-516C26C68B29}" srcOrd="1" destOrd="0" parTransId="{B3E0CF74-6668-4A94-A89C-882ADB27BE25}" sibTransId="{7FDC87A9-ACE9-423F-AFAA-60200D6BACBF}"/>
    <dgm:cxn modelId="{FD62AA45-4533-4E21-9361-1F8D5EC1EDED}" srcId="{4AC91164-627E-4BAE-A1F4-1F01CE5B09E3}" destId="{F2345BE9-0755-4C3C-8757-C74045F05A5A}" srcOrd="0" destOrd="0" parTransId="{7BA8DCF9-E252-4521-B046-F4A0FD917F2C}" sibTransId="{CDBD9EB5-DC22-4D52-A90C-1B2A11925D03}"/>
    <dgm:cxn modelId="{EC1F3567-E18B-4E5E-B57A-F86AF003F2F5}" type="presOf" srcId="{4AC91164-627E-4BAE-A1F4-1F01CE5B09E3}" destId="{518481C9-59B6-4A14-9B46-A2A9B4BF1D13}" srcOrd="0" destOrd="0" presId="urn:microsoft.com/office/officeart/2008/layout/LinedList"/>
    <dgm:cxn modelId="{CEFC4D4B-0AA5-4C43-BBE5-5E3C44A121CA}" type="presOf" srcId="{0F75EB18-E852-4393-A735-516C26C68B29}" destId="{FBFE02F6-FEEE-416D-91EE-9AA642712F46}" srcOrd="0" destOrd="0" presId="urn:microsoft.com/office/officeart/2008/layout/LinedList"/>
    <dgm:cxn modelId="{228A924C-CCEA-4F88-9484-08CC703C518A}" type="presOf" srcId="{6C8B8A7B-6982-45B2-80FE-6B3E600FE308}" destId="{098C8210-5DAF-4D8A-A610-494719A3403D}" srcOrd="0" destOrd="0" presId="urn:microsoft.com/office/officeart/2008/layout/LinedList"/>
    <dgm:cxn modelId="{3285DC70-F568-4C96-B35D-4067437F2A61}" type="presOf" srcId="{046331A4-9058-4A8C-9B2B-A3E4444A6F11}" destId="{823A00BB-CF3B-4A2B-9866-43A95DD8597E}" srcOrd="0" destOrd="0" presId="urn:microsoft.com/office/officeart/2008/layout/LinedList"/>
    <dgm:cxn modelId="{2A742B77-813A-47CD-9DB1-D176F4D5DCB5}" type="presOf" srcId="{C616A2D4-6597-4455-99A9-03E022B42784}" destId="{7B0887E8-6BCD-4CF6-AA0C-1ABBBCB4DD72}" srcOrd="0" destOrd="0" presId="urn:microsoft.com/office/officeart/2008/layout/LinedList"/>
    <dgm:cxn modelId="{4E231D78-1980-4430-9644-D17E1AEB9705}" type="presOf" srcId="{F2345BE9-0755-4C3C-8757-C74045F05A5A}" destId="{3555646B-BCAD-4EE9-94C3-E3E9D0257873}" srcOrd="0" destOrd="0" presId="urn:microsoft.com/office/officeart/2008/layout/LinedList"/>
    <dgm:cxn modelId="{C0E29E89-2B2B-4825-9C79-7E979AE3082F}" srcId="{4AC91164-627E-4BAE-A1F4-1F01CE5B09E3}" destId="{C616A2D4-6597-4455-99A9-03E022B42784}" srcOrd="4" destOrd="0" parTransId="{0E55F49A-A474-4CF0-958C-620F9AA3F3AB}" sibTransId="{AF0D40B2-1F1C-44D4-A086-3BE15824D267}"/>
    <dgm:cxn modelId="{11C42BF8-EB7C-4811-A25A-F6C165211807}" srcId="{4AC91164-627E-4BAE-A1F4-1F01CE5B09E3}" destId="{6C8B8A7B-6982-45B2-80FE-6B3E600FE308}" srcOrd="2" destOrd="0" parTransId="{C07D995E-47B8-45FE-A1FE-491E170FF76C}" sibTransId="{E20C06A7-B14A-4F28-A60F-ED260A13EB6E}"/>
    <dgm:cxn modelId="{CDA9C7D2-FC21-4C3E-AF38-FA05A5B3AD5E}" type="presParOf" srcId="{518481C9-59B6-4A14-9B46-A2A9B4BF1D13}" destId="{7448CB67-B404-4BD3-A6F5-BE3841ABFF65}" srcOrd="0" destOrd="0" presId="urn:microsoft.com/office/officeart/2008/layout/LinedList"/>
    <dgm:cxn modelId="{363800CD-1A8B-4055-B9A5-90706F5F932D}" type="presParOf" srcId="{518481C9-59B6-4A14-9B46-A2A9B4BF1D13}" destId="{8CB151BD-D0FA-41A7-9A19-6C334A062104}" srcOrd="1" destOrd="0" presId="urn:microsoft.com/office/officeart/2008/layout/LinedList"/>
    <dgm:cxn modelId="{33E57878-DB51-4DBD-8EDE-B314636B69DA}" type="presParOf" srcId="{8CB151BD-D0FA-41A7-9A19-6C334A062104}" destId="{3555646B-BCAD-4EE9-94C3-E3E9D0257873}" srcOrd="0" destOrd="0" presId="urn:microsoft.com/office/officeart/2008/layout/LinedList"/>
    <dgm:cxn modelId="{CA2390A4-18D3-4866-853C-C33E51D0E432}" type="presParOf" srcId="{8CB151BD-D0FA-41A7-9A19-6C334A062104}" destId="{FFB38617-A42F-42DB-AD30-39FBA281AA45}" srcOrd="1" destOrd="0" presId="urn:microsoft.com/office/officeart/2008/layout/LinedList"/>
    <dgm:cxn modelId="{961F1C4C-D637-4CF3-BF9F-D28918CC5F2B}" type="presParOf" srcId="{518481C9-59B6-4A14-9B46-A2A9B4BF1D13}" destId="{B1EF42A5-EC28-49B6-B0DE-B849416143E3}" srcOrd="2" destOrd="0" presId="urn:microsoft.com/office/officeart/2008/layout/LinedList"/>
    <dgm:cxn modelId="{2CA1FD1E-B857-47B6-83AC-8443339714E7}" type="presParOf" srcId="{518481C9-59B6-4A14-9B46-A2A9B4BF1D13}" destId="{FB457E70-9669-4B97-B88F-17D989C29CF9}" srcOrd="3" destOrd="0" presId="urn:microsoft.com/office/officeart/2008/layout/LinedList"/>
    <dgm:cxn modelId="{F3E04E5A-8E02-4BA6-8B31-CD2E5CF7C155}" type="presParOf" srcId="{FB457E70-9669-4B97-B88F-17D989C29CF9}" destId="{FBFE02F6-FEEE-416D-91EE-9AA642712F46}" srcOrd="0" destOrd="0" presId="urn:microsoft.com/office/officeart/2008/layout/LinedList"/>
    <dgm:cxn modelId="{D111DFC5-2F74-41AE-A0B3-1F90FD4035C5}" type="presParOf" srcId="{FB457E70-9669-4B97-B88F-17D989C29CF9}" destId="{12977B03-94BC-4534-8F85-519606579256}" srcOrd="1" destOrd="0" presId="urn:microsoft.com/office/officeart/2008/layout/LinedList"/>
    <dgm:cxn modelId="{037F3BAF-6D8F-47FA-B7C2-63038ED24658}" type="presParOf" srcId="{518481C9-59B6-4A14-9B46-A2A9B4BF1D13}" destId="{4D1C0F0F-273C-4915-9DFF-9CE96362941C}" srcOrd="4" destOrd="0" presId="urn:microsoft.com/office/officeart/2008/layout/LinedList"/>
    <dgm:cxn modelId="{D377EA33-4AA6-4D58-83B0-0BCFE86AE85C}" type="presParOf" srcId="{518481C9-59B6-4A14-9B46-A2A9B4BF1D13}" destId="{9FF2B837-C82B-4375-AA78-9AE2D9DABE76}" srcOrd="5" destOrd="0" presId="urn:microsoft.com/office/officeart/2008/layout/LinedList"/>
    <dgm:cxn modelId="{0AEBA9F2-D7BC-4B73-8E82-868BEEA17A6D}" type="presParOf" srcId="{9FF2B837-C82B-4375-AA78-9AE2D9DABE76}" destId="{098C8210-5DAF-4D8A-A610-494719A3403D}" srcOrd="0" destOrd="0" presId="urn:microsoft.com/office/officeart/2008/layout/LinedList"/>
    <dgm:cxn modelId="{FAAFE482-D9DE-47E6-AF64-22D43443E580}" type="presParOf" srcId="{9FF2B837-C82B-4375-AA78-9AE2D9DABE76}" destId="{4A0B25EE-9D9A-482E-A0B8-0C8ABDA1D0EE}" srcOrd="1" destOrd="0" presId="urn:microsoft.com/office/officeart/2008/layout/LinedList"/>
    <dgm:cxn modelId="{04E77B79-5401-4E6E-ACE1-6452CFE2B3F4}" type="presParOf" srcId="{518481C9-59B6-4A14-9B46-A2A9B4BF1D13}" destId="{206617C4-3EAE-4178-93A4-A3D1F8C5BFDD}" srcOrd="6" destOrd="0" presId="urn:microsoft.com/office/officeart/2008/layout/LinedList"/>
    <dgm:cxn modelId="{59B91F0E-A238-424E-BE99-2B26A018DEB6}" type="presParOf" srcId="{518481C9-59B6-4A14-9B46-A2A9B4BF1D13}" destId="{A6FA3B6E-4375-4972-B95D-B19A5E34AB64}" srcOrd="7" destOrd="0" presId="urn:microsoft.com/office/officeart/2008/layout/LinedList"/>
    <dgm:cxn modelId="{B813FC71-CEFF-46A3-8D1A-733E286078C9}" type="presParOf" srcId="{A6FA3B6E-4375-4972-B95D-B19A5E34AB64}" destId="{823A00BB-CF3B-4A2B-9866-43A95DD8597E}" srcOrd="0" destOrd="0" presId="urn:microsoft.com/office/officeart/2008/layout/LinedList"/>
    <dgm:cxn modelId="{BE64A0FE-18AA-4B1D-8F03-F8891A100014}" type="presParOf" srcId="{A6FA3B6E-4375-4972-B95D-B19A5E34AB64}" destId="{027B703C-B537-4E24-9E02-CCC852875BA9}" srcOrd="1" destOrd="0" presId="urn:microsoft.com/office/officeart/2008/layout/LinedList"/>
    <dgm:cxn modelId="{D285CE15-CF4D-4768-9A4D-74A503D30190}" type="presParOf" srcId="{518481C9-59B6-4A14-9B46-A2A9B4BF1D13}" destId="{8761599D-5F72-4150-81B2-34F92C05680E}" srcOrd="8" destOrd="0" presId="urn:microsoft.com/office/officeart/2008/layout/LinedList"/>
    <dgm:cxn modelId="{42B8018C-3D9D-4FA6-AF44-9863439CDB50}" type="presParOf" srcId="{518481C9-59B6-4A14-9B46-A2A9B4BF1D13}" destId="{2325504E-582B-4CDC-8F05-F08C1E146021}" srcOrd="9" destOrd="0" presId="urn:microsoft.com/office/officeart/2008/layout/LinedList"/>
    <dgm:cxn modelId="{F9319B60-E255-4F7C-AD01-6011AA6F25C6}" type="presParOf" srcId="{2325504E-582B-4CDC-8F05-F08C1E146021}" destId="{7B0887E8-6BCD-4CF6-AA0C-1ABBBCB4DD72}" srcOrd="0" destOrd="0" presId="urn:microsoft.com/office/officeart/2008/layout/LinedList"/>
    <dgm:cxn modelId="{97703A84-0EFE-4C1C-8D76-5FACF3F16A1A}" type="presParOf" srcId="{2325504E-582B-4CDC-8F05-F08C1E146021}" destId="{9843353B-11F1-470A-8682-8257102D2EA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91164-627E-4BAE-A1F4-1F01CE5B09E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23EEF9DC-2614-4084-8C22-E96C15E08969}" type="pres">
      <dgm:prSet presAssocID="{4AC91164-627E-4BAE-A1F4-1F01CE5B09E3}" presName="Name0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C9E00719-D22E-4EDA-BCA8-534A9C87EF9A}" type="presOf" srcId="{4AC91164-627E-4BAE-A1F4-1F01CE5B09E3}" destId="{23EEF9DC-2614-4084-8C22-E96C15E08969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C91164-627E-4BAE-A1F4-1F01CE5B09E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55A2A26D-927F-47AF-99F5-89A254E87D54}" type="pres">
      <dgm:prSet presAssocID="{4AC91164-627E-4BAE-A1F4-1F01CE5B09E3}" presName="Name0" presStyleCnt="0">
        <dgm:presLayoutVars>
          <dgm:chMax val="7"/>
          <dgm:chPref val="7"/>
          <dgm:dir/>
        </dgm:presLayoutVars>
      </dgm:prSet>
      <dgm:spPr/>
    </dgm:pt>
    <dgm:pt modelId="{D4CBCDF3-E3CF-4D77-8294-E59CD1A69A2C}" type="pres">
      <dgm:prSet presAssocID="{4AC91164-627E-4BAE-A1F4-1F01CE5B09E3}" presName="Name1" presStyleCnt="0"/>
      <dgm:spPr/>
    </dgm:pt>
    <dgm:pt modelId="{1B1B300E-25E1-46A3-B0AC-AF7578BA282F}" type="pres">
      <dgm:prSet presAssocID="{4AC91164-627E-4BAE-A1F4-1F01CE5B09E3}" presName="cycle" presStyleCnt="0"/>
      <dgm:spPr/>
    </dgm:pt>
    <dgm:pt modelId="{AE711B05-1280-46A0-959F-9DF8E0CF6568}" type="pres">
      <dgm:prSet presAssocID="{4AC91164-627E-4BAE-A1F4-1F01CE5B09E3}" presName="srcNode" presStyleLbl="node1" presStyleIdx="0" presStyleCnt="0"/>
      <dgm:spPr/>
    </dgm:pt>
    <dgm:pt modelId="{DA90995E-FF34-4AD0-AEF8-A45BC25EAAD3}" type="pres">
      <dgm:prSet presAssocID="{4AC91164-627E-4BAE-A1F4-1F01CE5B09E3}" presName="conn" presStyleLbl="parChTrans1D2" presStyleIdx="0" presStyleCnt="1"/>
      <dgm:spPr/>
    </dgm:pt>
    <dgm:pt modelId="{2028222B-6CB0-4DDF-BFBC-07380AD49DFE}" type="pres">
      <dgm:prSet presAssocID="{4AC91164-627E-4BAE-A1F4-1F01CE5B09E3}" presName="extraNode" presStyleLbl="node1" presStyleIdx="0" presStyleCnt="0"/>
      <dgm:spPr/>
    </dgm:pt>
    <dgm:pt modelId="{D6E7872D-F8E9-46B3-9F30-C29B5A6DC49F}" type="pres">
      <dgm:prSet presAssocID="{4AC91164-627E-4BAE-A1F4-1F01CE5B09E3}" presName="dstNode" presStyleLbl="node1" presStyleIdx="0" presStyleCnt="0"/>
      <dgm:spPr/>
    </dgm:pt>
  </dgm:ptLst>
  <dgm:cxnLst>
    <dgm:cxn modelId="{21F48834-6F91-4262-83E5-B43C1623E2AB}" type="presOf" srcId="{4AC91164-627E-4BAE-A1F4-1F01CE5B09E3}" destId="{55A2A26D-927F-47AF-99F5-89A254E87D54}" srcOrd="0" destOrd="0" presId="urn:microsoft.com/office/officeart/2008/layout/VerticalCurvedList"/>
    <dgm:cxn modelId="{7657867B-1084-4F1A-9B37-AA7C544008BD}" type="presParOf" srcId="{55A2A26D-927F-47AF-99F5-89A254E87D54}" destId="{D4CBCDF3-E3CF-4D77-8294-E59CD1A69A2C}" srcOrd="0" destOrd="0" presId="urn:microsoft.com/office/officeart/2008/layout/VerticalCurvedList"/>
    <dgm:cxn modelId="{367811C1-EA53-44E4-811B-FA3394A5D715}" type="presParOf" srcId="{D4CBCDF3-E3CF-4D77-8294-E59CD1A69A2C}" destId="{1B1B300E-25E1-46A3-B0AC-AF7578BA282F}" srcOrd="0" destOrd="0" presId="urn:microsoft.com/office/officeart/2008/layout/VerticalCurvedList"/>
    <dgm:cxn modelId="{AAF1092F-EBCD-47C8-B968-543886FC46F7}" type="presParOf" srcId="{1B1B300E-25E1-46A3-B0AC-AF7578BA282F}" destId="{AE711B05-1280-46A0-959F-9DF8E0CF6568}" srcOrd="0" destOrd="0" presId="urn:microsoft.com/office/officeart/2008/layout/VerticalCurvedList"/>
    <dgm:cxn modelId="{60B09A95-5872-4B0C-8351-C7C8175C2CFF}" type="presParOf" srcId="{1B1B300E-25E1-46A3-B0AC-AF7578BA282F}" destId="{DA90995E-FF34-4AD0-AEF8-A45BC25EAAD3}" srcOrd="1" destOrd="0" presId="urn:microsoft.com/office/officeart/2008/layout/VerticalCurvedList"/>
    <dgm:cxn modelId="{CC0A265D-FDAA-4386-824F-B2B38283B4F1}" type="presParOf" srcId="{1B1B300E-25E1-46A3-B0AC-AF7578BA282F}" destId="{2028222B-6CB0-4DDF-BFBC-07380AD49DFE}" srcOrd="2" destOrd="0" presId="urn:microsoft.com/office/officeart/2008/layout/VerticalCurvedList"/>
    <dgm:cxn modelId="{C632B21F-3B42-41FC-8D11-AA825973DD33}" type="presParOf" srcId="{1B1B300E-25E1-46A3-B0AC-AF7578BA282F}" destId="{D6E7872D-F8E9-46B3-9F30-C29B5A6DC49F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8CB67-B404-4BD3-A6F5-BE3841ABFF65}">
      <dsp:nvSpPr>
        <dsp:cNvPr id="0" name=""/>
        <dsp:cNvSpPr/>
      </dsp:nvSpPr>
      <dsp:spPr>
        <a:xfrm>
          <a:off x="0" y="615"/>
          <a:ext cx="82325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5646B-BCAD-4EE9-94C3-E3E9D0257873}">
      <dsp:nvSpPr>
        <dsp:cNvPr id="0" name=""/>
        <dsp:cNvSpPr/>
      </dsp:nvSpPr>
      <dsp:spPr>
        <a:xfrm>
          <a:off x="0" y="615"/>
          <a:ext cx="8232576" cy="100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Discuss the indications for use of IHM</a:t>
          </a:r>
          <a:endParaRPr lang="en-AU" sz="1600" kern="1200" dirty="0">
            <a:solidFill>
              <a:srgbClr val="464E56"/>
            </a:solidFill>
          </a:endParaRPr>
        </a:p>
      </dsp:txBody>
      <dsp:txXfrm>
        <a:off x="0" y="615"/>
        <a:ext cx="8232576" cy="1007865"/>
      </dsp:txXfrm>
    </dsp:sp>
    <dsp:sp modelId="{B1EF42A5-EC28-49B6-B0DE-B849416143E3}">
      <dsp:nvSpPr>
        <dsp:cNvPr id="0" name=""/>
        <dsp:cNvSpPr/>
      </dsp:nvSpPr>
      <dsp:spPr>
        <a:xfrm>
          <a:off x="0" y="1008481"/>
          <a:ext cx="82325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E02F6-FEEE-416D-91EE-9AA642712F46}">
      <dsp:nvSpPr>
        <dsp:cNvPr id="0" name=""/>
        <dsp:cNvSpPr/>
      </dsp:nvSpPr>
      <dsp:spPr>
        <a:xfrm>
          <a:off x="0" y="1008481"/>
          <a:ext cx="8232576" cy="100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Describe the insertion sites and techniques</a:t>
          </a:r>
        </a:p>
      </dsp:txBody>
      <dsp:txXfrm>
        <a:off x="0" y="1008481"/>
        <a:ext cx="8232576" cy="1007865"/>
      </dsp:txXfrm>
    </dsp:sp>
    <dsp:sp modelId="{4D1C0F0F-273C-4915-9DFF-9CE96362941C}">
      <dsp:nvSpPr>
        <dsp:cNvPr id="0" name=""/>
        <dsp:cNvSpPr/>
      </dsp:nvSpPr>
      <dsp:spPr>
        <a:xfrm>
          <a:off x="0" y="2016347"/>
          <a:ext cx="82325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C8210-5DAF-4D8A-A610-494719A3403D}">
      <dsp:nvSpPr>
        <dsp:cNvPr id="0" name=""/>
        <dsp:cNvSpPr/>
      </dsp:nvSpPr>
      <dsp:spPr>
        <a:xfrm>
          <a:off x="0" y="2016347"/>
          <a:ext cx="8232576" cy="100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Identify the complications associated with IHM</a:t>
          </a:r>
        </a:p>
      </dsp:txBody>
      <dsp:txXfrm>
        <a:off x="0" y="2016347"/>
        <a:ext cx="8232576" cy="1007865"/>
      </dsp:txXfrm>
    </dsp:sp>
    <dsp:sp modelId="{206617C4-3EAE-4178-93A4-A3D1F8C5BFDD}">
      <dsp:nvSpPr>
        <dsp:cNvPr id="0" name=""/>
        <dsp:cNvSpPr/>
      </dsp:nvSpPr>
      <dsp:spPr>
        <a:xfrm>
          <a:off x="0" y="3024212"/>
          <a:ext cx="82325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A00BB-CF3B-4A2B-9866-43A95DD8597E}">
      <dsp:nvSpPr>
        <dsp:cNvPr id="0" name=""/>
        <dsp:cNvSpPr/>
      </dsp:nvSpPr>
      <dsp:spPr>
        <a:xfrm>
          <a:off x="0" y="3024212"/>
          <a:ext cx="8232576" cy="100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Interpret IHM pressure waveforms</a:t>
          </a:r>
        </a:p>
      </dsp:txBody>
      <dsp:txXfrm>
        <a:off x="0" y="3024212"/>
        <a:ext cx="8232576" cy="1007865"/>
      </dsp:txXfrm>
    </dsp:sp>
    <dsp:sp modelId="{8761599D-5F72-4150-81B2-34F92C05680E}">
      <dsp:nvSpPr>
        <dsp:cNvPr id="0" name=""/>
        <dsp:cNvSpPr/>
      </dsp:nvSpPr>
      <dsp:spPr>
        <a:xfrm>
          <a:off x="0" y="4032078"/>
          <a:ext cx="82325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887E8-6BCD-4CF6-AA0C-1ABBBCB4DD72}">
      <dsp:nvSpPr>
        <dsp:cNvPr id="0" name=""/>
        <dsp:cNvSpPr/>
      </dsp:nvSpPr>
      <dsp:spPr>
        <a:xfrm>
          <a:off x="0" y="4032078"/>
          <a:ext cx="8232576" cy="100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Describe the nursing care for patients with IHM</a:t>
          </a:r>
        </a:p>
      </dsp:txBody>
      <dsp:txXfrm>
        <a:off x="0" y="4032078"/>
        <a:ext cx="8232576" cy="1007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DCF67-C88A-47EE-988D-578C48368AF4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C7258-B56D-49E7-A038-CEEE981B6F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950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AU" altLang="en-US" sz="1200" dirty="0">
                <a:latin typeface="Comic Sans MS" pitchFamily="66" charset="0"/>
              </a:rPr>
              <a:t>Systole goes from end of diastole, until </a:t>
            </a:r>
            <a:r>
              <a:rPr lang="en-AU" altLang="en-US" sz="1200" dirty="0" err="1">
                <a:latin typeface="Comic Sans MS" pitchFamily="66" charset="0"/>
              </a:rPr>
              <a:t>diacrotic</a:t>
            </a:r>
            <a:r>
              <a:rPr lang="en-AU" altLang="en-US" sz="1200" dirty="0">
                <a:latin typeface="Comic Sans MS" pitchFamily="66" charset="0"/>
              </a:rPr>
              <a:t> notch</a:t>
            </a:r>
          </a:p>
          <a:p>
            <a:pPr eaLnBrk="1" hangingPunct="1">
              <a:buFontTx/>
              <a:buChar char="•"/>
            </a:pPr>
            <a:r>
              <a:rPr lang="en-AU" altLang="en-US" sz="1200" dirty="0">
                <a:latin typeface="Comic Sans MS" pitchFamily="66" charset="0"/>
              </a:rPr>
              <a:t>Top of the wave form = peak to systolic pressure (L vent contraction)</a:t>
            </a:r>
          </a:p>
          <a:p>
            <a:pPr eaLnBrk="1" hangingPunct="1">
              <a:buFontTx/>
              <a:buChar char="•"/>
            </a:pPr>
            <a:r>
              <a:rPr lang="en-AU" altLang="en-US" sz="1200" dirty="0">
                <a:latin typeface="Comic Sans MS" pitchFamily="66" charset="0"/>
              </a:rPr>
              <a:t>On downward stroke, the notch (</a:t>
            </a:r>
            <a:r>
              <a:rPr lang="en-AU" altLang="en-US" sz="1200" dirty="0" err="1">
                <a:latin typeface="Comic Sans MS" pitchFamily="66" charset="0"/>
              </a:rPr>
              <a:t>diacrotic</a:t>
            </a:r>
            <a:r>
              <a:rPr lang="en-AU" altLang="en-US" sz="1200" dirty="0">
                <a:latin typeface="Comic Sans MS" pitchFamily="66" charset="0"/>
              </a:rPr>
              <a:t>)= closure of aortic valve (retrograde </a:t>
            </a:r>
            <a:r>
              <a:rPr lang="en-AU" altLang="en-US" sz="1200" dirty="0" err="1">
                <a:latin typeface="Comic Sans MS" pitchFamily="66" charset="0"/>
              </a:rPr>
              <a:t>bld</a:t>
            </a:r>
            <a:r>
              <a:rPr lang="en-AU" altLang="en-US" sz="1200" dirty="0">
                <a:latin typeface="Comic Sans MS" pitchFamily="66" charset="0"/>
              </a:rPr>
              <a:t> flow).   This is the point were systole finishes and diastole starts.</a:t>
            </a:r>
          </a:p>
          <a:p>
            <a:pPr eaLnBrk="1" hangingPunct="1">
              <a:buFontTx/>
              <a:buChar char="•"/>
            </a:pPr>
            <a:r>
              <a:rPr lang="en-AU" altLang="en-US" sz="1200" dirty="0">
                <a:latin typeface="Comic Sans MS" pitchFamily="66" charset="0"/>
              </a:rPr>
              <a:t>End </a:t>
            </a:r>
            <a:r>
              <a:rPr lang="en-AU" altLang="en-US" sz="1200" dirty="0" err="1">
                <a:latin typeface="Comic Sans MS" pitchFamily="66" charset="0"/>
              </a:rPr>
              <a:t>distolic</a:t>
            </a:r>
            <a:r>
              <a:rPr lang="en-AU" altLang="en-US" sz="1200" dirty="0">
                <a:latin typeface="Comic Sans MS" pitchFamily="66" charset="0"/>
              </a:rPr>
              <a:t> pressure is the lowest point = opening of aortic valve.</a:t>
            </a:r>
          </a:p>
          <a:p>
            <a:pPr eaLnBrk="1" hangingPunct="1">
              <a:buFontTx/>
              <a:buChar char="•"/>
            </a:pPr>
            <a:r>
              <a:rPr lang="en-AU" altLang="en-US" sz="1200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Pulse pressure- the difference between your systolic and diastolic blood pressure measurements. A very large pulse pressure indicates </a:t>
            </a:r>
            <a:r>
              <a:rPr lang="en-AU" altLang="en-US" sz="12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higher risk for heart problem</a:t>
            </a:r>
          </a:p>
          <a:p>
            <a:pPr eaLnBrk="1" hangingPunct="1">
              <a:buFontTx/>
              <a:buChar char="•"/>
            </a:pPr>
            <a:r>
              <a:rPr lang="en-AU" altLang="en-US" sz="1200" dirty="0" err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Diacrotic</a:t>
            </a:r>
            <a:r>
              <a:rPr lang="en-AU" altLang="en-US" sz="1200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notch should be 1/3 or greater of the height of systolic peak otherwise suspect reduced cardiac output.</a:t>
            </a:r>
            <a:endParaRPr lang="en-AU" altLang="en-US" sz="1200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buFontTx/>
              <a:buChar char="•"/>
            </a:pPr>
            <a:endParaRPr lang="en-AU" altLang="en-US" sz="1200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buFontTx/>
              <a:buChar char="•"/>
            </a:pPr>
            <a:endParaRPr lang="en-AU" altLang="en-US" sz="12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71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A9291-CE2A-4052-8973-0DA2EAE52687}" type="slidenum">
              <a:rPr lang="en-AU" altLang="en-US"/>
              <a:pPr/>
              <a:t>25</a:t>
            </a:fld>
            <a:endParaRPr lang="en-AU" alt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56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of inadvertent</a:t>
            </a:r>
            <a:r>
              <a:rPr lang="en-US" baseline="0" dirty="0"/>
              <a:t> drug administration https://</a:t>
            </a:r>
            <a:r>
              <a:rPr lang="en-US" baseline="0" dirty="0" err="1"/>
              <a:t>seattleclouds.com</a:t>
            </a:r>
            <a:r>
              <a:rPr lang="en-US" baseline="0" dirty="0"/>
              <a:t>/</a:t>
            </a:r>
            <a:r>
              <a:rPr lang="en-US" baseline="0" dirty="0" err="1"/>
              <a:t>myapplications</a:t>
            </a:r>
            <a:r>
              <a:rPr lang="en-US" baseline="0" dirty="0"/>
              <a:t>/</a:t>
            </a:r>
            <a:r>
              <a:rPr lang="en-US" baseline="0" dirty="0" err="1"/>
              <a:t>dukeg</a:t>
            </a:r>
            <a:r>
              <a:rPr lang="en-US" baseline="0" dirty="0"/>
              <a:t>/</a:t>
            </a:r>
            <a:r>
              <a:rPr lang="en-US" baseline="0" dirty="0" err="1"/>
              <a:t>ican</a:t>
            </a:r>
            <a:r>
              <a:rPr lang="en-US" baseline="0" dirty="0"/>
              <a:t>/</a:t>
            </a:r>
            <a:r>
              <a:rPr lang="en-US" baseline="0" dirty="0" err="1"/>
              <a:t>ArtLine.html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113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Necrosis</a:t>
            </a:r>
            <a:r>
              <a:rPr lang="en-AU" baseline="0" dirty="0"/>
              <a:t> process from infection and </a:t>
            </a:r>
            <a:r>
              <a:rPr lang="en-AU" baseline="0" dirty="0" err="1"/>
              <a:t>microemboli</a:t>
            </a:r>
            <a:r>
              <a:rPr lang="en-AU" baseline="0" dirty="0"/>
              <a:t> – actual patient</a:t>
            </a:r>
          </a:p>
          <a:p>
            <a:r>
              <a:rPr lang="en-AU" baseline="0" dirty="0"/>
              <a:t>Top pic is debrided wound.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6309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8195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B74F3-E6AF-41C2-9BA4-764E57A9597A}" type="slidenum">
              <a:rPr lang="en-AU" altLang="en-US"/>
              <a:pPr/>
              <a:t>29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40497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73A48-4B54-43CA-B012-71DEF8ECCC3C}" type="slidenum">
              <a:rPr lang="en-AU" altLang="en-US"/>
              <a:pPr/>
              <a:t>30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9131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BB815-7CDD-420C-BAE4-6EA50BC5F119}" type="slidenum">
              <a:rPr lang="en-AU" altLang="en-US"/>
              <a:pPr/>
              <a:t>31</a:t>
            </a:fld>
            <a:endParaRPr lang="en-AU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0089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AU" altLang="en-US" sz="1200" dirty="0">
                <a:latin typeface="Comic Sans MS" pitchFamily="66" charset="0"/>
              </a:rPr>
              <a:t>CVP is the pressure of the blood emptying into the right ventricle during diastole</a:t>
            </a:r>
          </a:p>
          <a:p>
            <a:pPr eaLnBrk="1" hangingPunct="1">
              <a:buFontTx/>
              <a:buChar char="•"/>
            </a:pPr>
            <a:r>
              <a:rPr lang="en-AU" altLang="en-US" sz="1200" dirty="0">
                <a:latin typeface="Comic Sans MS" pitchFamily="66" charset="0"/>
              </a:rPr>
              <a:t>Directly measures the pressure in the superior vena cava = CVP</a:t>
            </a:r>
          </a:p>
          <a:p>
            <a:pPr eaLnBrk="1" hangingPunct="1">
              <a:buFontTx/>
              <a:buChar char="•"/>
            </a:pPr>
            <a:r>
              <a:rPr lang="en-AU" altLang="en-US" sz="1200" dirty="0">
                <a:latin typeface="Comic Sans MS" pitchFamily="66" charset="0"/>
              </a:rPr>
              <a:t>The superior vena cava openly communicates with the right atrium and measure RAP.</a:t>
            </a:r>
          </a:p>
          <a:p>
            <a:pPr eaLnBrk="1" hangingPunct="1">
              <a:buFontTx/>
              <a:buChar char="•"/>
            </a:pPr>
            <a:r>
              <a:rPr lang="en-AU" altLang="en-US" sz="1200" dirty="0">
                <a:latin typeface="Comic Sans MS" pitchFamily="66" charset="0"/>
              </a:rPr>
              <a:t> Preload for the R) ventricle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465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F5F42-7150-4A86-923E-F7B9817DDF6B}" type="slidenum">
              <a:rPr lang="en-AU" altLang="en-US"/>
              <a:pPr/>
              <a:t>33</a:t>
            </a:fld>
            <a:endParaRPr lang="en-AU" alt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Position</a:t>
            </a:r>
            <a:r>
              <a:rPr lang="en-AU" baseline="0" dirty="0"/>
              <a:t> of CVP monitoring – emphasise brown lumen (show positioning via flushing – can also show reason not to use smaller syringes)</a:t>
            </a:r>
          </a:p>
          <a:p>
            <a:r>
              <a:rPr lang="en-AU" baseline="0" dirty="0"/>
              <a:t>Monitoring should be attached to 3wt with hydration for emergency access.</a:t>
            </a:r>
            <a:endParaRPr lang="en-AU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7460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DA0B6-A067-49C8-B9D6-BC260121110D}" type="slidenum">
              <a:rPr lang="en-AU" altLang="en-US"/>
              <a:pPr/>
              <a:t>34</a:t>
            </a:fld>
            <a:endParaRPr lang="en-AU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 sz="1200" dirty="0"/>
              <a:t>If using water manometer</a:t>
            </a:r>
            <a:r>
              <a:rPr lang="en-AU" altLang="en-US" sz="1200" baseline="0" dirty="0"/>
              <a:t> - </a:t>
            </a:r>
            <a:r>
              <a:rPr lang="en-AU" altLang="en-US" sz="1200" dirty="0"/>
              <a:t>Level water manometer to.</a:t>
            </a:r>
          </a:p>
          <a:p>
            <a:r>
              <a:rPr lang="en-AU" altLang="en-US" sz="1200" dirty="0"/>
              <a:t>Mark this point on the </a:t>
            </a:r>
            <a:r>
              <a:rPr lang="en-AU" altLang="en-US" sz="1200" dirty="0" err="1"/>
              <a:t>pt’s</a:t>
            </a:r>
            <a:r>
              <a:rPr lang="en-AU" altLang="en-US" sz="1200" dirty="0"/>
              <a:t> skin to ensure consistency in technique from shift to shift.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71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Times New Roman" pitchFamily="18" charset="0"/>
              </a:rPr>
              <a:t>Normal arterial wave form in relation to ECG</a:t>
            </a:r>
            <a:endParaRPr lang="en-GB" altLang="en-US" dirty="0">
              <a:latin typeface="Times New Roman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04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Times New Roman" pitchFamily="18" charset="0"/>
              </a:rPr>
              <a:t>The CVP reading is taken at the last half of the A wave at the midpoint of the X descent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Times New Roman" pitchFamily="18" charset="0"/>
              </a:rPr>
              <a:t>Explain</a:t>
            </a:r>
            <a:r>
              <a:rPr lang="en-GB" altLang="en-US" baseline="0" dirty="0">
                <a:latin typeface="Times New Roman" pitchFamily="18" charset="0"/>
              </a:rPr>
              <a:t> graph by starting at v wave and working through; atrial filling, </a:t>
            </a:r>
            <a:r>
              <a:rPr lang="en-GB" altLang="en-US" baseline="0" dirty="0" err="1">
                <a:latin typeface="Times New Roman" pitchFamily="18" charset="0"/>
              </a:rPr>
              <a:t>tricuspud</a:t>
            </a:r>
            <a:r>
              <a:rPr lang="en-GB" altLang="en-US" baseline="0" dirty="0">
                <a:latin typeface="Times New Roman" pitchFamily="18" charset="0"/>
              </a:rPr>
              <a:t> valve open, atrial kick (30% CO), atrial relaxation, bulging of tricuspid valve during ventricular systole.</a:t>
            </a:r>
            <a:endParaRPr lang="en-GB" altLang="en-US" dirty="0">
              <a:latin typeface="Times New Roman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2601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FE820-8F8A-4691-804C-C4FB8106E771}" type="slidenum">
              <a:rPr lang="en-AU" altLang="en-US"/>
              <a:pPr/>
              <a:t>36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4329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5E720-2AB7-473C-AB0B-902378E5316D}" type="slidenum">
              <a:rPr lang="en-AU" altLang="en-US"/>
              <a:pPr/>
              <a:t>37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8510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dirty="0"/>
              <a:t>Frontal chest radiograph shows a left-sided pneumothorax following insertion of a central venous catheter. Note that the subclavian approach (arrow) was used for insertion of the catheter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713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8645B-4DB9-47DF-9073-0C5D88750D61}" type="slidenum">
              <a:rPr lang="en-AU" altLang="en-US"/>
              <a:pPr/>
              <a:t>39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9240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FD798-7525-4C0F-9EA7-68DCF4E1EAEB}" type="slidenum">
              <a:rPr lang="en-AU" altLang="en-US"/>
              <a:pPr/>
              <a:t>40</a:t>
            </a:fld>
            <a:endParaRPr lang="en-AU" alt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Art</a:t>
            </a:r>
            <a:r>
              <a:rPr lang="en-US" altLang="en-US" baseline="0" dirty="0"/>
              <a:t> – systolic is highest measurement after QRS</a:t>
            </a:r>
          </a:p>
          <a:p>
            <a:r>
              <a:rPr lang="en-US" altLang="en-US" baseline="0" dirty="0"/>
              <a:t>CVP – lowest point just after QRS (systole) and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3682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Times New Roman" pitchFamily="18" charset="0"/>
              </a:rPr>
              <a:t>Can learn </a:t>
            </a:r>
            <a:r>
              <a:rPr lang="en-GB" altLang="en-US" dirty="0" err="1">
                <a:latin typeface="Times New Roman" pitchFamily="18" charset="0"/>
              </a:rPr>
              <a:t>alot</a:t>
            </a:r>
            <a:r>
              <a:rPr lang="en-GB" altLang="en-US" dirty="0">
                <a:latin typeface="Times New Roman" pitchFamily="18" charset="0"/>
              </a:rPr>
              <a:t> from arterial trace	- amount of perfusion </a:t>
            </a:r>
            <a:r>
              <a:rPr lang="en-GB" altLang="en-US" dirty="0" err="1">
                <a:latin typeface="Times New Roman" pitchFamily="18" charset="0"/>
              </a:rPr>
              <a:t>ectopics</a:t>
            </a:r>
            <a:r>
              <a:rPr lang="en-GB" altLang="en-US" dirty="0">
                <a:latin typeface="Times New Roman" pitchFamily="18" charset="0"/>
              </a:rPr>
              <a:t> produce compared to normal SR conducted beats</a:t>
            </a:r>
          </a:p>
          <a:p>
            <a:pPr eaLnBrk="1" hangingPunct="1"/>
            <a:r>
              <a:rPr lang="en-GB" altLang="en-US" dirty="0">
                <a:latin typeface="Times New Roman" pitchFamily="18" charset="0"/>
              </a:rPr>
              <a:t>			- affect AF is having on perfusion</a:t>
            </a:r>
          </a:p>
          <a:p>
            <a:pPr eaLnBrk="1" hangingPunct="1"/>
            <a:r>
              <a:rPr lang="en-GB" altLang="en-US" dirty="0">
                <a:latin typeface="Times New Roman" pitchFamily="18" charset="0"/>
              </a:rPr>
              <a:t>			- is your ECG trace actually PEA (</a:t>
            </a:r>
            <a:r>
              <a:rPr lang="en-GB" altLang="en-US" dirty="0" err="1">
                <a:latin typeface="Times New Roman" pitchFamily="18" charset="0"/>
              </a:rPr>
              <a:t>ie</a:t>
            </a:r>
            <a:r>
              <a:rPr lang="en-GB" altLang="en-US" dirty="0">
                <a:latin typeface="Times New Roman" pitchFamily="18" charset="0"/>
              </a:rPr>
              <a:t>. Do you actually have an output?!)</a:t>
            </a:r>
          </a:p>
          <a:p>
            <a:pPr eaLnBrk="1" hangingPunct="1"/>
            <a:r>
              <a:rPr lang="en-GB" altLang="en-US" dirty="0">
                <a:latin typeface="Times New Roman" pitchFamily="18" charset="0"/>
              </a:rPr>
              <a:t>			- do you have mechanical capture as well as electrical capture (re: testing pacing)</a:t>
            </a:r>
          </a:p>
          <a:p>
            <a:pPr eaLnBrk="1" hangingPunct="1"/>
            <a:r>
              <a:rPr lang="en-GB" altLang="en-US" dirty="0">
                <a:latin typeface="Times New Roman" pitchFamily="18" charset="0"/>
              </a:rPr>
              <a:t>			- VAD</a:t>
            </a:r>
            <a:r>
              <a:rPr lang="en-GB" altLang="en-US" baseline="0" dirty="0">
                <a:latin typeface="Times New Roman" pitchFamily="18" charset="0"/>
              </a:rPr>
              <a:t> has no waveform – just MAP reading as non pulsatile blood flow.</a:t>
            </a:r>
            <a:endParaRPr lang="en-GB" altLang="en-US" dirty="0">
              <a:latin typeface="Times New Roman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9472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2CF46-3266-4F43-BBF0-2B2665E0B6DA}" type="slidenum">
              <a:rPr lang="en-AU" altLang="en-US"/>
              <a:pPr/>
              <a:t>19</a:t>
            </a:fld>
            <a:endParaRPr lang="en-AU" alt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60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9372E-A396-4485-A5B4-2C42A4B1C182}" type="slidenum">
              <a:rPr lang="en-AU" altLang="en-US"/>
              <a:pPr/>
              <a:t>20</a:t>
            </a:fld>
            <a:endParaRPr lang="en-AU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06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9852C-C948-4D83-977E-738FD4F1EBE4}" type="slidenum">
              <a:rPr lang="en-AU" altLang="en-US"/>
              <a:pPr/>
              <a:t>21</a:t>
            </a:fld>
            <a:endParaRPr lang="en-AU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0310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60FF6-2F23-4814-B77E-8943A8EDC54E}" type="slidenum">
              <a:rPr lang="en-AU" altLang="en-US"/>
              <a:pPr/>
              <a:t>22</a:t>
            </a:fld>
            <a:endParaRPr lang="en-AU" alt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6010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43AEA-7A8F-48F6-9D6B-3F95417892A5}" type="slidenum">
              <a:rPr lang="en-AU" altLang="en-US"/>
              <a:pPr/>
              <a:t>23</a:t>
            </a:fld>
            <a:endParaRPr lang="en-AU" alt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786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A8FC35-4104-44F1-BC3E-BDB90F253258}" type="slidenum">
              <a:rPr lang="en-AU" altLang="en-US"/>
              <a:pPr/>
              <a:t>24</a:t>
            </a:fld>
            <a:endParaRPr lang="en-AU" alt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47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5652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511"/>
            <a:ext cx="9144000" cy="2695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673"/>
            <a:ext cx="3194304" cy="5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163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89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83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464E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054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0"/>
            <a:ext cx="5486400" cy="472757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05064"/>
            <a:ext cx="4300737" cy="34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517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40" y="3573016"/>
            <a:ext cx="7772400" cy="1907927"/>
          </a:xfrm>
        </p:spPr>
        <p:txBody>
          <a:bodyPr anchor="t">
            <a:norm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61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6332" y="578119"/>
            <a:ext cx="7860468" cy="11430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6332" y="1903681"/>
            <a:ext cx="374566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933875" y="1903681"/>
            <a:ext cx="374566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608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64E5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2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29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15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807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504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543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107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026" name="Picture 2" descr="W:\Executive\RPH\Communications\Graphic Design\SMHS new branding resources\Graphics\FSFHG - teal\multi honeycomb 3.pn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56"/>
          <a:stretch/>
        </p:blipFill>
        <p:spPr bwMode="auto">
          <a:xfrm>
            <a:off x="3084513" y="5793699"/>
            <a:ext cx="6059487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2" r:id="rId8"/>
    <p:sldLayoutId id="2147483663" r:id="rId9"/>
    <p:sldLayoutId id="2147483665" r:id="rId10"/>
    <p:sldLayoutId id="2147483655" r:id="rId11"/>
    <p:sldLayoutId id="2147483660" r:id="rId12"/>
    <p:sldLayoutId id="2147483656" r:id="rId13"/>
    <p:sldLayoutId id="2147483657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32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Haemodynamic</a:t>
            </a:r>
            <a:r>
              <a:rPr lang="en-US" dirty="0"/>
              <a:t> Monitoring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2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Radial insertion</a:t>
            </a:r>
          </a:p>
        </p:txBody>
      </p:sp>
      <p:pic>
        <p:nvPicPr>
          <p:cNvPr id="4" name="Picture 9" descr="http://www.nlm.nih.gov/medlineplus/ency/images/ency/fullsize/217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84784"/>
            <a:ext cx="38100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saddleback.edu/alfa/videoPics/Arterial-Line-Insertion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r="11810"/>
          <a:stretch>
            <a:fillRect/>
          </a:stretch>
        </p:blipFill>
        <p:spPr>
          <a:xfrm>
            <a:off x="4555049" y="2348880"/>
            <a:ext cx="438065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2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5803032" cy="792088"/>
          </a:xfrm>
        </p:spPr>
        <p:txBody>
          <a:bodyPr>
            <a:normAutofit/>
          </a:bodyPr>
          <a:lstStyle/>
          <a:p>
            <a:r>
              <a:rPr lang="en-AU" altLang="en-US" sz="2800" dirty="0"/>
              <a:t>Monitoring System Components</a:t>
            </a:r>
            <a:endParaRPr lang="en-AU" sz="2800" dirty="0"/>
          </a:p>
        </p:txBody>
      </p:sp>
      <p:pic>
        <p:nvPicPr>
          <p:cNvPr id="11" name="Picture 5" descr="C:\My Documents\Carolyn\art_line_set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556792"/>
            <a:ext cx="6769871" cy="4335760"/>
          </a:xfrm>
        </p:spPr>
      </p:pic>
    </p:spTree>
    <p:extLst>
      <p:ext uri="{BB962C8B-B14F-4D97-AF65-F5344CB8AC3E}">
        <p14:creationId xmlns:p14="http://schemas.microsoft.com/office/powerpoint/2010/main" val="359899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/>
              <a:t>Accurate arterial pressure measurement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87289768"/>
              </p:ext>
            </p:extLst>
          </p:nvPr>
        </p:nvGraphicFramePr>
        <p:xfrm>
          <a:off x="467544" y="1412776"/>
          <a:ext cx="82325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70696"/>
            <a:ext cx="2725895" cy="386581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26332" y="1628800"/>
            <a:ext cx="4969804" cy="4320480"/>
          </a:xfrm>
          <a:prstGeom prst="rect">
            <a:avLst/>
          </a:prstGeom>
        </p:spPr>
        <p:txBody>
          <a:bodyPr/>
          <a:lstStyle>
            <a:lvl1pPr marL="514350" indent="-5143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3200" kern="1200">
                <a:solidFill>
                  <a:srgbClr val="464E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64E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64E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64E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64E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Pressure bag inflated to 300mmHG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Transducer position – </a:t>
            </a:r>
            <a:r>
              <a:rPr lang="en-AU" sz="2400" dirty="0" err="1"/>
              <a:t>phlebostatic</a:t>
            </a:r>
            <a:r>
              <a:rPr lang="en-AU" sz="2400" dirty="0"/>
              <a:t> axis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Zeroing the transducer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Correlate to other BP measurements</a:t>
            </a:r>
          </a:p>
        </p:txBody>
      </p:sp>
    </p:spTree>
    <p:extLst>
      <p:ext uri="{BB962C8B-B14F-4D97-AF65-F5344CB8AC3E}">
        <p14:creationId xmlns:p14="http://schemas.microsoft.com/office/powerpoint/2010/main" val="370799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88640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err="1">
                <a:solidFill>
                  <a:srgbClr val="007681"/>
                </a:solidFill>
                <a:latin typeface="Arial"/>
                <a:ea typeface="+mj-ea"/>
                <a:cs typeface="+mj-cs"/>
              </a:rPr>
              <a:t>Phlebostatic</a:t>
            </a:r>
            <a:r>
              <a:rPr lang="en-AU" sz="3600" dirty="0">
                <a:solidFill>
                  <a:srgbClr val="007681"/>
                </a:solidFill>
                <a:latin typeface="Arial"/>
                <a:ea typeface="+mj-ea"/>
                <a:cs typeface="+mj-cs"/>
              </a:rPr>
              <a:t> Axis – 4th intercostal space, </a:t>
            </a:r>
            <a:r>
              <a:rPr lang="en-AU" sz="3600" dirty="0" err="1">
                <a:solidFill>
                  <a:srgbClr val="007681"/>
                </a:solidFill>
                <a:latin typeface="Arial"/>
                <a:ea typeface="+mj-ea"/>
                <a:cs typeface="+mj-cs"/>
              </a:rPr>
              <a:t>midaxilla</a:t>
            </a:r>
            <a:r>
              <a:rPr lang="en-AU" sz="3600" dirty="0">
                <a:solidFill>
                  <a:srgbClr val="007681"/>
                </a:solidFill>
                <a:latin typeface="Arial"/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863914"/>
              </p:ext>
            </p:extLst>
          </p:nvPr>
        </p:nvGraphicFramePr>
        <p:xfrm>
          <a:off x="250825" y="1720850"/>
          <a:ext cx="5181600" cy="4660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3" imgW="2819400" imgH="2612136" progId="Word.Document.8">
                  <p:embed/>
                </p:oleObj>
              </mc:Choice>
              <mc:Fallback>
                <p:oleObj name="Document" r:id="rId3" imgW="2819400" imgH="261213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20850"/>
                        <a:ext cx="5181600" cy="4660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 descr="http://rn.modernmedicine.com/rnweb/data/articlestandard/rnweb/312004/107057/r4a028opn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1388969"/>
            <a:ext cx="34575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020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Ensuring Accuracy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523627" y="1700808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AU" altLang="en-US" sz="4000" i="1" dirty="0"/>
              <a:t>ZEROING’</a:t>
            </a:r>
          </a:p>
          <a:p>
            <a:pPr>
              <a:buFontTx/>
              <a:buNone/>
            </a:pPr>
            <a:endParaRPr lang="en-AU" altLang="en-US" sz="40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altLang="en-US" sz="4000" dirty="0"/>
              <a:t>Eliminates atmospheric influence on pressure readings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alt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altLang="en-US" sz="4000" dirty="0"/>
              <a:t>Open transducer to air and “zero”</a:t>
            </a:r>
          </a:p>
        </p:txBody>
      </p:sp>
    </p:spTree>
    <p:extLst>
      <p:ext uri="{BB962C8B-B14F-4D97-AF65-F5344CB8AC3E}">
        <p14:creationId xmlns:p14="http://schemas.microsoft.com/office/powerpoint/2010/main" val="108826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27168" cy="1162050"/>
          </a:xfrm>
        </p:spPr>
        <p:txBody>
          <a:bodyPr>
            <a:noAutofit/>
          </a:bodyPr>
          <a:lstStyle/>
          <a:p>
            <a:pPr algn="ctr"/>
            <a:r>
              <a:rPr lang="en-AU" sz="4000" dirty="0"/>
              <a:t>Square Wave Testing</a:t>
            </a:r>
          </a:p>
        </p:txBody>
      </p:sp>
      <p:pic>
        <p:nvPicPr>
          <p:cNvPr id="5" name="Picture 3" descr="mso2A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748464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336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Interpreting the Arterial Waveform</a:t>
            </a:r>
          </a:p>
        </p:txBody>
      </p:sp>
      <p:pic>
        <p:nvPicPr>
          <p:cNvPr id="5" name="Picture 4" descr="arte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32" y="1556792"/>
            <a:ext cx="7562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365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3030F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05643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57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entricular bigeminy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075921"/>
            <a:ext cx="7607300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58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Mechanical Problems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/>
              <a:t>Over-dampening</a:t>
            </a:r>
          </a:p>
          <a:p>
            <a:endParaRPr lang="en-AU" altLang="en-US"/>
          </a:p>
          <a:p>
            <a:r>
              <a:rPr lang="en-AU" altLang="en-US"/>
              <a:t>Under-dampened</a:t>
            </a:r>
          </a:p>
          <a:p>
            <a:endParaRPr lang="en-AU" altLang="en-US"/>
          </a:p>
          <a:p>
            <a:r>
              <a:rPr lang="en-AU" altLang="en-US"/>
              <a:t>No Waveform</a:t>
            </a:r>
          </a:p>
        </p:txBody>
      </p:sp>
    </p:spTree>
    <p:extLst>
      <p:ext uri="{BB962C8B-B14F-4D97-AF65-F5344CB8AC3E}">
        <p14:creationId xmlns:p14="http://schemas.microsoft.com/office/powerpoint/2010/main" val="121314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61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Mechanical Problems</a:t>
            </a:r>
          </a:p>
        </p:txBody>
      </p:sp>
      <p:pic>
        <p:nvPicPr>
          <p:cNvPr id="88068" name="Picture 4" descr="C:\My Documents\Carolyn\Pictures\damping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788" y="1981200"/>
            <a:ext cx="7208837" cy="4114800"/>
          </a:xfrm>
        </p:spPr>
      </p:pic>
    </p:spTree>
    <p:extLst>
      <p:ext uri="{BB962C8B-B14F-4D97-AF65-F5344CB8AC3E}">
        <p14:creationId xmlns:p14="http://schemas.microsoft.com/office/powerpoint/2010/main" val="4118578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Dampening</a:t>
            </a:r>
          </a:p>
        </p:txBody>
      </p:sp>
      <p:sp>
        <p:nvSpPr>
          <p:cNvPr id="122884" name="Rectangle 10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AU" altLang="en-US" sz="2800" dirty="0"/>
              <a:t>Air bubbles</a:t>
            </a:r>
          </a:p>
          <a:p>
            <a:pPr lvl="2"/>
            <a:r>
              <a:rPr lang="en-AU" altLang="en-US" sz="2800" dirty="0"/>
              <a:t>Thrombus</a:t>
            </a:r>
          </a:p>
          <a:p>
            <a:pPr lvl="2"/>
            <a:r>
              <a:rPr lang="en-AU" altLang="en-US" sz="2800" dirty="0"/>
              <a:t>Catheter on vessel wall</a:t>
            </a:r>
          </a:p>
          <a:p>
            <a:pPr lvl="2"/>
            <a:r>
              <a:rPr lang="en-AU" altLang="en-US" sz="2800" dirty="0"/>
              <a:t>Catheter kinked/knotted</a:t>
            </a:r>
          </a:p>
          <a:p>
            <a:pPr lvl="2"/>
            <a:r>
              <a:rPr lang="en-AU" altLang="en-US" sz="2800" dirty="0"/>
              <a:t>Loose connection</a:t>
            </a:r>
          </a:p>
          <a:p>
            <a:pPr lvl="2"/>
            <a:r>
              <a:rPr lang="en-AU" altLang="en-US" sz="2800" dirty="0"/>
              <a:t>Incorrect calibration</a:t>
            </a:r>
          </a:p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631759097"/>
      </p:ext>
    </p:extLst>
  </p:cSld>
  <p:clrMapOvr>
    <a:masterClrMapping/>
  </p:clrMapOvr>
  <p:transition advTm="2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No Waveform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AU" altLang="en-US" sz="2800"/>
              <a:t>Leak in system</a:t>
            </a:r>
          </a:p>
          <a:p>
            <a:pPr lvl="2"/>
            <a:r>
              <a:rPr lang="en-AU" altLang="en-US" sz="2800"/>
              <a:t>Loose/cracked transducer</a:t>
            </a:r>
          </a:p>
          <a:p>
            <a:pPr lvl="2"/>
            <a:r>
              <a:rPr lang="en-AU" altLang="en-US" sz="2800"/>
              <a:t>Air in transducer</a:t>
            </a:r>
          </a:p>
          <a:p>
            <a:pPr lvl="2"/>
            <a:r>
              <a:rPr lang="en-AU" altLang="en-US" sz="2800"/>
              <a:t>Stopcock wrong way</a:t>
            </a:r>
          </a:p>
          <a:p>
            <a:pPr lvl="2"/>
            <a:r>
              <a:rPr lang="en-AU" altLang="en-US" sz="2800"/>
              <a:t>Lumen clotted</a:t>
            </a:r>
          </a:p>
          <a:p>
            <a:pPr lvl="2"/>
            <a:r>
              <a:rPr lang="en-AU" altLang="en-US" sz="2800"/>
              <a:t>Pressure in bag low</a:t>
            </a:r>
          </a:p>
          <a:p>
            <a:pPr lvl="2"/>
            <a:r>
              <a:rPr lang="en-AU" altLang="en-US" sz="2800"/>
              <a:t>Defective transducer</a:t>
            </a:r>
            <a:endParaRPr lang="en-AU" altLang="en-US"/>
          </a:p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5845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Nursing Care</a:t>
            </a:r>
          </a:p>
        </p:txBody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Monitor neurovascular status</a:t>
            </a:r>
          </a:p>
          <a:p>
            <a:pPr marL="0" indent="0">
              <a:buNone/>
            </a:pPr>
            <a:endParaRPr lang="en-AU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Maintain aseptic technique</a:t>
            </a:r>
          </a:p>
          <a:p>
            <a:pPr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Prevent complications</a:t>
            </a:r>
          </a:p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917070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Neurovascular Status</a:t>
            </a: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NV assessment of distal limb hourly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Splint / support / suture to prevent arterial spasm / thrombosis / haematoma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Flush tubing after taking blood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Assess for nerve damage</a:t>
            </a:r>
          </a:p>
          <a:p>
            <a:pPr>
              <a:buFont typeface="Arial" panose="020B0604020202020204" pitchFamily="34" charset="0"/>
              <a:buChar char="•"/>
            </a:pPr>
            <a:endParaRPr lang="en-AU" altLang="en-US" dirty="0"/>
          </a:p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8292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Aseptic Technique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Wash hands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Aseptic technique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Change IV transducer set every 72 hours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Redress 3rd daily and prn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Inform MO if been </a:t>
            </a:r>
            <a:r>
              <a:rPr lang="en-AU" altLang="en-US" dirty="0" err="1"/>
              <a:t>insitu</a:t>
            </a:r>
            <a:r>
              <a:rPr lang="en-AU" altLang="en-US" dirty="0"/>
              <a:t> for 7 days</a:t>
            </a:r>
          </a:p>
          <a:p>
            <a:pPr>
              <a:buFont typeface="Arial" panose="020B0604020202020204" pitchFamily="34" charset="0"/>
              <a:buChar char="•"/>
            </a:pP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47185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1316455"/>
          </a:xfrm>
        </p:spPr>
        <p:txBody>
          <a:bodyPr/>
          <a:lstStyle/>
          <a:p>
            <a:r>
              <a:rPr lang="en-AU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3745668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Vascular thrombosis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Embolism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Vascular spasm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Necrosis at 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Peripheral ischemia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Haemorrhage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err="1"/>
              <a:t>Anemia</a:t>
            </a:r>
            <a:endParaRPr lang="en-A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Blood test errors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Local infection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Systemic infection</a:t>
            </a:r>
          </a:p>
          <a:p>
            <a:endParaRPr lang="en-A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283968" y="1455289"/>
            <a:ext cx="3745668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Nerve damage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Inadvertent drug administration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72" y="2996952"/>
            <a:ext cx="4752528" cy="359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07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encrypted-tbn3.gstatic.com/images?q=tbn:ANd9GcQVYqnyc0hCviQyxWKmqWqZfrLBpfTaQVkCRme7bdlXAl6rx9mg"/>
          <p:cNvSpPr>
            <a:spLocks noChangeAspect="1" noChangeArrowheads="1"/>
          </p:cNvSpPr>
          <p:nvPr/>
        </p:nvSpPr>
        <p:spPr bwMode="auto">
          <a:xfrm>
            <a:off x="155575" y="-944563"/>
            <a:ext cx="38100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6" descr="https://encrypted-tbn3.gstatic.com/images?q=tbn:ANd9GcQVYqnyc0hCviQyxWKmqWqZfrLBpfTaQVkCRme7bdlXAl6rx9mg"/>
          <p:cNvSpPr>
            <a:spLocks noChangeAspect="1" noChangeArrowheads="1"/>
          </p:cNvSpPr>
          <p:nvPr/>
        </p:nvSpPr>
        <p:spPr bwMode="auto">
          <a:xfrm>
            <a:off x="307975" y="-792163"/>
            <a:ext cx="38100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6672"/>
            <a:ext cx="5400600" cy="296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6575054" cy="286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968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8119"/>
            <a:ext cx="8219256" cy="762649"/>
          </a:xfrm>
        </p:spPr>
        <p:txBody>
          <a:bodyPr/>
          <a:lstStyle/>
          <a:p>
            <a:r>
              <a:rPr lang="en-AU" dirty="0"/>
              <a:t>Prevent Complications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28" y="1340768"/>
            <a:ext cx="7906004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Ensure correct line labelling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Cannula secure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Line visible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Connections secure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Monitor neurovascular status and record phlebitis score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Red cap over access port</a:t>
            </a:r>
          </a:p>
        </p:txBody>
      </p:sp>
    </p:spTree>
    <p:extLst>
      <p:ext uri="{BB962C8B-B14F-4D97-AF65-F5344CB8AC3E}">
        <p14:creationId xmlns:p14="http://schemas.microsoft.com/office/powerpoint/2010/main" val="249772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71600" y="1916832"/>
            <a:ext cx="7860468" cy="1143000"/>
          </a:xfrm>
        </p:spPr>
        <p:txBody>
          <a:bodyPr>
            <a:normAutofit fontScale="90000"/>
          </a:bodyPr>
          <a:lstStyle/>
          <a:p>
            <a:r>
              <a:rPr lang="en-AU" altLang="en-US" dirty="0"/>
              <a:t>Central Venous Pressure (CVP)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26332" y="2636912"/>
            <a:ext cx="7860468" cy="379273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AU" altLang="en-US" dirty="0"/>
          </a:p>
          <a:p>
            <a:pPr>
              <a:lnSpc>
                <a:spcPct val="90000"/>
              </a:lnSpc>
            </a:pPr>
            <a:endParaRPr lang="en-AU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AU" altLang="en-US" dirty="0"/>
              <a:t>Also known as right atrial pressure (RAP)</a:t>
            </a:r>
          </a:p>
          <a:p>
            <a:pPr>
              <a:lnSpc>
                <a:spcPct val="90000"/>
              </a:lnSpc>
            </a:pP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65292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A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07909694"/>
              </p:ext>
            </p:extLst>
          </p:nvPr>
        </p:nvGraphicFramePr>
        <p:xfrm>
          <a:off x="467544" y="1628800"/>
          <a:ext cx="82325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397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en-US" dirty="0"/>
              <a:t>CVL Insertion</a:t>
            </a:r>
            <a:br>
              <a:rPr lang="en-AU" altLang="en-US" dirty="0"/>
            </a:br>
            <a:r>
              <a:rPr lang="en-AU" altLang="en-US" dirty="0"/>
              <a:t>Primary Indications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To monitor volume 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Guide administration of fluids and electrolytes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To monitor right ventricular function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Parenteral nutrition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Drug 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Lack of accessible peripheral veins</a:t>
            </a:r>
          </a:p>
        </p:txBody>
      </p:sp>
    </p:spTree>
    <p:extLst>
      <p:ext uri="{BB962C8B-B14F-4D97-AF65-F5344CB8AC3E}">
        <p14:creationId xmlns:p14="http://schemas.microsoft.com/office/powerpoint/2010/main" val="316186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CVP Monitoring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583" y="1484784"/>
            <a:ext cx="7860468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/>
              <a:t>Direct measurement of the pressure of the right atrium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/>
              <a:t>Measured from the superior or inferior vena cava as there are no valves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/>
              <a:t>Represents the volume of blood within the RA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/>
              <a:t>It can be measured continuously via a pressure transducer or intermittently via a water manometer</a:t>
            </a:r>
          </a:p>
        </p:txBody>
      </p:sp>
    </p:spTree>
    <p:extLst>
      <p:ext uri="{BB962C8B-B14F-4D97-AF65-F5344CB8AC3E}">
        <p14:creationId xmlns:p14="http://schemas.microsoft.com/office/powerpoint/2010/main" val="304709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Central Venous Pressure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78992"/>
            <a:ext cx="3745668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A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Tip of the catheter is positioned in a central vein, usually the superior vena cava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Reflects right sided heart function</a:t>
            </a:r>
          </a:p>
        </p:txBody>
      </p:sp>
      <p:pic>
        <p:nvPicPr>
          <p:cNvPr id="5" name="Picture 4" descr="cv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82826"/>
            <a:ext cx="40925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198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CVP Monitoring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AU" altLang="en-U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/>
              <a:t>CVP measurement is read from the distal lumen of CVC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>
                <a:solidFill>
                  <a:srgbClr val="FF0000"/>
                </a:solidFill>
              </a:rPr>
              <a:t>Normal 0-8 mmHg (3-11cm H</a:t>
            </a:r>
            <a:r>
              <a:rPr lang="en-AU" altLang="en-US" baseline="-25000" dirty="0">
                <a:solidFill>
                  <a:srgbClr val="FF0000"/>
                </a:solidFill>
              </a:rPr>
              <a:t>2</a:t>
            </a:r>
            <a:r>
              <a:rPr lang="en-AU" altLang="en-US" dirty="0">
                <a:solidFill>
                  <a:srgbClr val="FF0000"/>
                </a:solidFill>
              </a:rPr>
              <a:t>0)</a:t>
            </a:r>
            <a:endParaRPr lang="en-AU" altLang="en-U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altLang="en-US" dirty="0"/>
          </a:p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287803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altLang="en-US" dirty="0"/>
              <a:t>Obtaining CVP </a:t>
            </a:r>
            <a:br>
              <a:rPr lang="en-AU" altLang="en-US" dirty="0"/>
            </a:br>
            <a:r>
              <a:rPr lang="en-AU" altLang="en-US" dirty="0"/>
              <a:t>Measurement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55540"/>
            <a:ext cx="7860468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altLang="en-US" sz="2800" dirty="0"/>
              <a:t>Position </a:t>
            </a:r>
            <a:r>
              <a:rPr lang="en-AU" altLang="en-US" sz="2800" dirty="0" err="1"/>
              <a:t>pt</a:t>
            </a:r>
            <a:r>
              <a:rPr lang="en-AU" altLang="en-US" sz="2800" dirty="0"/>
              <a:t> supine or HOB up to 30 degrees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2800" dirty="0"/>
              <a:t>Move transducer to the </a:t>
            </a:r>
            <a:r>
              <a:rPr lang="en-AU" altLang="en-US" sz="2800" dirty="0" err="1"/>
              <a:t>phlebostatic</a:t>
            </a:r>
            <a:r>
              <a:rPr lang="en-AU" altLang="en-US" sz="2800" dirty="0"/>
              <a:t> axis. What is the significance of this landmark?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2800" dirty="0"/>
              <a:t>Check patency of intravenous line prior to pressure measurement by flushing line.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2800" dirty="0"/>
              <a:t>Zero transducer to atmospheric pressure.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altLang="en-US" dirty="0"/>
          </a:p>
        </p:txBody>
      </p:sp>
      <p:pic>
        <p:nvPicPr>
          <p:cNvPr id="112644" name="Picture 4" descr="C:\My Documents\Carolyn\Pictures\phleb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00" y="320919"/>
            <a:ext cx="3672408" cy="14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Normal CVP wave form</a:t>
            </a:r>
          </a:p>
        </p:txBody>
      </p:sp>
      <p:pic>
        <p:nvPicPr>
          <p:cNvPr id="5" name="Picture 3" descr="cvp and hea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0352" y="1589487"/>
            <a:ext cx="6696075" cy="463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78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Causes of Low CVP</a:t>
            </a:r>
            <a:endParaRPr lang="en-AU" altLang="en-US"/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err="1"/>
              <a:t>Hypovolaemia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Profound vasodilation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Any other condition that reduces venous return to the heart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8155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Causes of High CVP</a:t>
            </a:r>
            <a:endParaRPr lang="en-AU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6332" y="1628800"/>
            <a:ext cx="7860468" cy="45259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Intra-vascular volume overload</a:t>
            </a:r>
          </a:p>
          <a:p>
            <a:pPr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Right ventricular failure</a:t>
            </a:r>
          </a:p>
          <a:p>
            <a:pPr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Anything that increases pre-load or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   after-load</a:t>
            </a:r>
          </a:p>
          <a:p>
            <a:pPr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Decreased contractility</a:t>
            </a:r>
          </a:p>
          <a:p>
            <a:endParaRPr lang="en-AU" altLang="en-US" dirty="0"/>
          </a:p>
          <a:p>
            <a:endParaRPr lang="en-AU" altLang="en-US" dirty="0"/>
          </a:p>
          <a:p>
            <a:endParaRPr lang="en-US" altLang="en-US" dirty="0"/>
          </a:p>
          <a:p>
            <a:pPr>
              <a:buFontTx/>
              <a:buNone/>
            </a:pPr>
            <a:endParaRPr lang="en-AU" altLang="en-US" sz="3600" dirty="0"/>
          </a:p>
          <a:p>
            <a:endParaRPr lang="en-AU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444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       Complications of insertion</a:t>
            </a:r>
          </a:p>
        </p:txBody>
      </p:sp>
      <p:pic>
        <p:nvPicPr>
          <p:cNvPr id="18434" name="Picture 2" descr="Figure 9: Frontal chest radiograph shows a left-sided pneumothorax following insertion of a central venous catheter. Note that the subclavian approach (arrow) was used for insertion of the cath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24" y="1556792"/>
            <a:ext cx="52565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80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Central Venous Complications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08438" cy="405266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AU" altLang="en-US" b="1" dirty="0"/>
              <a:t>IMMEDIATE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/>
              <a:t>Bleeding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/>
              <a:t>Arterial puncture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/>
              <a:t>Arrhythmia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/>
              <a:t>Air embolism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/>
              <a:t>Catheter malposition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/>
              <a:t>Pneumothorax or </a:t>
            </a:r>
            <a:r>
              <a:rPr lang="en-AU" altLang="en-US" dirty="0" err="1"/>
              <a:t>haemothorax</a:t>
            </a:r>
            <a:endParaRPr lang="en-AU" altLang="en-US" dirty="0"/>
          </a:p>
          <a:p>
            <a:pPr>
              <a:lnSpc>
                <a:spcPct val="90000"/>
              </a:lnSpc>
            </a:pPr>
            <a:endParaRPr lang="en-AU" alt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700808"/>
            <a:ext cx="4008438" cy="391418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AU" altLang="en-US" b="1" dirty="0"/>
              <a:t>DELAYED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/>
              <a:t>Infection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/>
              <a:t>Venous thrombosis, pulmonary emboli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/>
              <a:t>Catheter migration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/>
              <a:t>Catheter embolization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/>
              <a:t>Myocardial perforation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dirty="0"/>
              <a:t>Nerve Injury</a:t>
            </a:r>
          </a:p>
        </p:txBody>
      </p:sp>
    </p:spTree>
    <p:extLst>
      <p:ext uri="{BB962C8B-B14F-4D97-AF65-F5344CB8AC3E}">
        <p14:creationId xmlns:p14="http://schemas.microsoft.com/office/powerpoint/2010/main" val="23592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  <p:bldP spid="2970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Types of </a:t>
            </a:r>
            <a:r>
              <a:rPr lang="en-US" altLang="en-US" dirty="0" err="1"/>
              <a:t>Haemodynamic</a:t>
            </a:r>
            <a:r>
              <a:rPr lang="en-US" altLang="en-US" dirty="0"/>
              <a:t> Monitoring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Non-invasive</a:t>
            </a:r>
          </a:p>
          <a:p>
            <a:pPr lvl="1"/>
            <a:r>
              <a:rPr lang="en-US" altLang="en-US" dirty="0"/>
              <a:t>ECG			</a:t>
            </a:r>
          </a:p>
          <a:p>
            <a:pPr lvl="1"/>
            <a:r>
              <a:rPr lang="en-US" altLang="en-US" dirty="0"/>
              <a:t>Blood Pressure (BP)</a:t>
            </a:r>
          </a:p>
          <a:p>
            <a:pPr lvl="1"/>
            <a:r>
              <a:rPr lang="en-US" altLang="en-US" dirty="0"/>
              <a:t>Pulse Oximetry</a:t>
            </a:r>
          </a:p>
          <a:p>
            <a:pPr lvl="1"/>
            <a:r>
              <a:rPr lang="en-US" altLang="en-US" dirty="0"/>
              <a:t>Urine Output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Invasive</a:t>
            </a:r>
          </a:p>
          <a:p>
            <a:pPr lvl="1"/>
            <a:r>
              <a:rPr lang="en-US" altLang="en-US" dirty="0"/>
              <a:t>Central Venous Catheter</a:t>
            </a:r>
          </a:p>
          <a:p>
            <a:pPr lvl="1"/>
            <a:r>
              <a:rPr lang="en-US" altLang="en-US" dirty="0"/>
              <a:t>Arterial Catheter</a:t>
            </a:r>
          </a:p>
          <a:p>
            <a:pPr lvl="1"/>
            <a:r>
              <a:rPr lang="en-US" altLang="en-US" dirty="0"/>
              <a:t>Pulmonary Artery Catheter (Swan Ganz)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8532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Haemodynamic Monitor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52600"/>
            <a:ext cx="6706061" cy="394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944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Key points for accurate measurements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Levelling to </a:t>
            </a:r>
            <a:r>
              <a:rPr lang="en-AU" dirty="0" err="1"/>
              <a:t>Phlebostatic</a:t>
            </a:r>
            <a:r>
              <a:rPr lang="en-AU" dirty="0"/>
              <a:t> Axis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Positioning of Transducer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Zeroing with every change of patient position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53149"/>
            <a:ext cx="3169131" cy="423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366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Decision Making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 dirty="0"/>
              <a:t>Therapeutic judgements &amp; decisions are best based on monitoring &amp; clinically observed changes over time…&amp; </a:t>
            </a:r>
            <a:r>
              <a:rPr lang="en-AU" altLang="en-US" b="1" dirty="0"/>
              <a:t>not an isolated measurement</a:t>
            </a:r>
          </a:p>
          <a:p>
            <a:endParaRPr lang="en-AU" altLang="en-US" b="1" dirty="0"/>
          </a:p>
          <a:p>
            <a:r>
              <a:rPr lang="en-AU" altLang="en-US" b="1" dirty="0"/>
              <a:t>Look at clinical picture of patient!!</a:t>
            </a:r>
          </a:p>
        </p:txBody>
      </p:sp>
    </p:spTree>
    <p:extLst>
      <p:ext uri="{BB962C8B-B14F-4D97-AF65-F5344CB8AC3E}">
        <p14:creationId xmlns:p14="http://schemas.microsoft.com/office/powerpoint/2010/main" val="854822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93276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Summary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Invasive pressure monitoring provides a accurate measurement of a patient’s haemodynamic 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We need to remain aware of potential complications and assess our patient regularly</a:t>
            </a:r>
          </a:p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558620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Invasive Measures</a:t>
            </a:r>
            <a:endParaRPr lang="en-A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28742332"/>
              </p:ext>
            </p:extLst>
          </p:nvPr>
        </p:nvGraphicFramePr>
        <p:xfrm>
          <a:off x="467544" y="1412776"/>
          <a:ext cx="82325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170080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graphicFrame>
        <p:nvGraphicFramePr>
          <p:cNvPr id="6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74965"/>
              </p:ext>
            </p:extLst>
          </p:nvPr>
        </p:nvGraphicFramePr>
        <p:xfrm>
          <a:off x="685800" y="1752600"/>
          <a:ext cx="7772400" cy="295148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Central Venous</a:t>
                      </a:r>
                      <a:endParaRPr kumimoji="0" lang="en-AU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Arterial</a:t>
                      </a:r>
                      <a:endParaRPr kumimoji="0" lang="en-AU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Pulmonary Artery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PA pressure and PAWP/PCWP</a:t>
                      </a:r>
                      <a:endParaRPr kumimoji="0" lang="en-AU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Central Venous Pressure</a:t>
                      </a:r>
                      <a:endParaRPr kumimoji="0" lang="en-AU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Systolic, diastolic and MAP</a:t>
                      </a:r>
                      <a:endParaRPr kumimoji="0" lang="en-AU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Pressures of pulmonary artery,</a:t>
                      </a:r>
                      <a:r>
                        <a:rPr kumimoji="0" lang="en-AU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left side of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5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Arterial Monitoring Indications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700807"/>
            <a:ext cx="7560840" cy="28803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Haemodynamic instability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Vasoactive 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Acute hypo/hypertensive crisis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Intra and post major surgery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Frequent blood gas samples</a:t>
            </a:r>
          </a:p>
          <a:p>
            <a:endParaRPr lang="en-AU" alt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15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Arterial Measurements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Systolic/Diastolic BP</a:t>
            </a:r>
          </a:p>
          <a:p>
            <a:pPr marL="0" indent="0">
              <a:buNone/>
            </a:pPr>
            <a:endParaRPr lang="en-AU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Mean Arterial Pressure (MAP)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altLang="en-US" dirty="0"/>
              <a:t>Average pressure within arterial system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altLang="en-US" dirty="0"/>
              <a:t>MAP = </a:t>
            </a:r>
            <a:r>
              <a:rPr lang="en-AU" altLang="en-US" u="sng" dirty="0"/>
              <a:t>systolic + (Diastolic x2</a:t>
            </a:r>
            <a:r>
              <a:rPr lang="en-AU" altLang="en-US" dirty="0"/>
              <a:t>) </a:t>
            </a:r>
          </a:p>
          <a:p>
            <a:pPr marL="0" indent="0">
              <a:buNone/>
            </a:pPr>
            <a:r>
              <a:rPr lang="en-AU" altLang="en-US" dirty="0"/>
              <a:t>                                 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AU" altLang="en-US" dirty="0">
                <a:solidFill>
                  <a:srgbClr val="FF0000"/>
                </a:solidFill>
              </a:rPr>
              <a:t>Average MAP 70-90</a:t>
            </a:r>
            <a:endParaRPr lang="en-AU" altLang="en-US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283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Contraindications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628801"/>
            <a:ext cx="8136904" cy="396043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Infection</a:t>
            </a:r>
          </a:p>
          <a:p>
            <a:pPr marL="0" indent="0">
              <a:buNone/>
            </a:pPr>
            <a:endParaRPr lang="en-AU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Haemorrhage</a:t>
            </a:r>
          </a:p>
          <a:p>
            <a:pPr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Arterial embolization</a:t>
            </a:r>
          </a:p>
          <a:p>
            <a:pPr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/>
              <a:t>Vascular insufficiency</a:t>
            </a:r>
          </a:p>
          <a:p>
            <a:pPr>
              <a:buFont typeface="Arial" panose="020B0604020202020204" pitchFamily="34" charset="0"/>
              <a:buChar char="•"/>
            </a:pPr>
            <a:endParaRPr lang="en-AU" altLang="en-US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5188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Allen’s test</a:t>
            </a:r>
          </a:p>
        </p:txBody>
      </p:sp>
      <p:pic>
        <p:nvPicPr>
          <p:cNvPr id="4" name="Picture 6" descr="angosofig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5832648" cy="3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716944"/>
      </p:ext>
    </p:extLst>
  </p:cSld>
  <p:clrMapOvr>
    <a:masterClrMapping/>
  </p:clrMapOvr>
</p:sld>
</file>

<file path=ppt/theme/theme1.xml><?xml version="1.0" encoding="utf-8"?>
<a:theme xmlns:a="http://schemas.openxmlformats.org/drawingml/2006/main" name="Lavene FSFHG_PowerPoint_template">
  <a:themeElements>
    <a:clrScheme name="FSFHG">
      <a:dk1>
        <a:sysClr val="windowText" lastClr="000000"/>
      </a:dk1>
      <a:lt1>
        <a:sysClr val="window" lastClr="FFFFFF"/>
      </a:lt1>
      <a:dk2>
        <a:srgbClr val="776E64"/>
      </a:dk2>
      <a:lt2>
        <a:srgbClr val="FFFFFF"/>
      </a:lt2>
      <a:accent1>
        <a:srgbClr val="007681"/>
      </a:accent1>
      <a:accent2>
        <a:srgbClr val="095489"/>
      </a:accent2>
      <a:accent3>
        <a:srgbClr val="00A7B5"/>
      </a:accent3>
      <a:accent4>
        <a:srgbClr val="C4D600"/>
      </a:accent4>
      <a:accent5>
        <a:srgbClr val="658D1B"/>
      </a:accent5>
      <a:accent6>
        <a:srgbClr val="DDDDDD"/>
      </a:accent6>
      <a:hlink>
        <a:srgbClr val="007681"/>
      </a:hlink>
      <a:folHlink>
        <a:srgbClr val="0076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C52953A085CA4C8E11D0908E9C12CF" ma:contentTypeVersion="1" ma:contentTypeDescription="Create a new document." ma:contentTypeScope="" ma:versionID="9707cc37148d3ce0e852ae81d72667a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a06d6fac6d8f3ef9a355fe6c8a09ea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ED50732-26B0-402D-9DE8-8EB9C70FB5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4A8058-E6BC-4FA9-8EB5-51EA892EDD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F3B3F6-E8B4-4591-8CB0-F926F46043AC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Lavene FSFHG_PowerPoint_template</Template>
  <TotalTime>77</TotalTime>
  <Words>1191</Words>
  <Application>Microsoft Office PowerPoint</Application>
  <PresentationFormat>On-screen Show (4:3)</PresentationFormat>
  <Paragraphs>258</Paragraphs>
  <Slides>44</Slides>
  <Notes>25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Comic Sans MS</vt:lpstr>
      <vt:lpstr>Courier New</vt:lpstr>
      <vt:lpstr>Times New Roman</vt:lpstr>
      <vt:lpstr>Wingdings</vt:lpstr>
      <vt:lpstr>Lavene FSFHG_PowerPoint_template</vt:lpstr>
      <vt:lpstr>Document</vt:lpstr>
      <vt:lpstr>Haemodynamic Monitoring</vt:lpstr>
      <vt:lpstr>PowerPoint Presentation</vt:lpstr>
      <vt:lpstr>Objectives</vt:lpstr>
      <vt:lpstr>Types of Haemodynamic Monitoring</vt:lpstr>
      <vt:lpstr>Invasive Measures</vt:lpstr>
      <vt:lpstr>Arterial Monitoring Indications</vt:lpstr>
      <vt:lpstr>Arterial Measurements</vt:lpstr>
      <vt:lpstr>Contraindications</vt:lpstr>
      <vt:lpstr>Allen’s test</vt:lpstr>
      <vt:lpstr>Radial insertion</vt:lpstr>
      <vt:lpstr>Monitoring System Components</vt:lpstr>
      <vt:lpstr>Accurate arterial pressure measurement</vt:lpstr>
      <vt:lpstr>PowerPoint Presentation</vt:lpstr>
      <vt:lpstr>Ensuring Accuracy</vt:lpstr>
      <vt:lpstr>Square Wave Testing</vt:lpstr>
      <vt:lpstr>Interpreting the Arterial Waveform</vt:lpstr>
      <vt:lpstr>PowerPoint Presentation</vt:lpstr>
      <vt:lpstr>PowerPoint Presentation</vt:lpstr>
      <vt:lpstr>Mechanical Problems</vt:lpstr>
      <vt:lpstr>Mechanical Problems</vt:lpstr>
      <vt:lpstr>Dampening</vt:lpstr>
      <vt:lpstr>No Waveform</vt:lpstr>
      <vt:lpstr>Nursing Care</vt:lpstr>
      <vt:lpstr>Neurovascular Status</vt:lpstr>
      <vt:lpstr>Aseptic Technique</vt:lpstr>
      <vt:lpstr>Complications</vt:lpstr>
      <vt:lpstr>PowerPoint Presentation</vt:lpstr>
      <vt:lpstr>Prevent Complications </vt:lpstr>
      <vt:lpstr>Central Venous Pressure (CVP)</vt:lpstr>
      <vt:lpstr>CVL Insertion Primary Indications</vt:lpstr>
      <vt:lpstr>CVP Monitoring</vt:lpstr>
      <vt:lpstr>Central Venous Pressure Monitoring</vt:lpstr>
      <vt:lpstr>CVP Monitoring</vt:lpstr>
      <vt:lpstr>Obtaining CVP  Measurement</vt:lpstr>
      <vt:lpstr>Normal CVP wave form</vt:lpstr>
      <vt:lpstr>Causes of Low CVP</vt:lpstr>
      <vt:lpstr>Causes of High CVP</vt:lpstr>
      <vt:lpstr>        Complications of insertion</vt:lpstr>
      <vt:lpstr>Central Venous Complications</vt:lpstr>
      <vt:lpstr>Haemodynamic Monitor</vt:lpstr>
      <vt:lpstr>Key points for accurate measurements</vt:lpstr>
      <vt:lpstr>Decision Making</vt:lpstr>
      <vt:lpstr>Questions</vt:lpstr>
      <vt:lpstr>Summary</vt:lpstr>
    </vt:vector>
  </TitlesOfParts>
  <Company>WA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Haemodynamic Monitoring</dc:title>
  <dc:subject>Fiona Stanley Fremantle Hospitals Group PowerPoint presentation</dc:subject>
  <dc:creator>Mitchell, Lavene</dc:creator>
  <cp:keywords>FSFHG;Fiona Stanley Hospital;Fremantle Hospital;presentation;powerpoint</cp:keywords>
  <cp:lastModifiedBy>Oonagh Duff</cp:lastModifiedBy>
  <cp:revision>16</cp:revision>
  <dcterms:created xsi:type="dcterms:W3CDTF">2020-03-17T04:21:23Z</dcterms:created>
  <dcterms:modified xsi:type="dcterms:W3CDTF">2020-03-25T07:52:11Z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0x01010094C52953A085CA4C8E11D0908E9C12CF</vt:lpwstr>
  </property>
</Properties>
</file>