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 id="2147483666" r:id="rId5"/>
  </p:sldMasterIdLst>
  <p:notesMasterIdLst>
    <p:notesMasterId r:id="rId54"/>
  </p:notesMasterIdLst>
  <p:sldIdLst>
    <p:sldId id="256" r:id="rId6"/>
    <p:sldId id="330" r:id="rId7"/>
    <p:sldId id="262" r:id="rId8"/>
    <p:sldId id="257" r:id="rId9"/>
    <p:sldId id="259" r:id="rId10"/>
    <p:sldId id="260" r:id="rId11"/>
    <p:sldId id="265" r:id="rId12"/>
    <p:sldId id="276" r:id="rId13"/>
    <p:sldId id="275" r:id="rId14"/>
    <p:sldId id="274" r:id="rId15"/>
    <p:sldId id="328" r:id="rId16"/>
    <p:sldId id="315" r:id="rId17"/>
    <p:sldId id="316" r:id="rId18"/>
    <p:sldId id="317" r:id="rId19"/>
    <p:sldId id="318" r:id="rId20"/>
    <p:sldId id="264" r:id="rId21"/>
    <p:sldId id="277" r:id="rId22"/>
    <p:sldId id="279" r:id="rId23"/>
    <p:sldId id="287" r:id="rId24"/>
    <p:sldId id="329" r:id="rId25"/>
    <p:sldId id="319" r:id="rId26"/>
    <p:sldId id="320" r:id="rId27"/>
    <p:sldId id="286" r:id="rId28"/>
    <p:sldId id="288" r:id="rId29"/>
    <p:sldId id="289" r:id="rId30"/>
    <p:sldId id="290" r:id="rId31"/>
    <p:sldId id="291" r:id="rId32"/>
    <p:sldId id="321" r:id="rId33"/>
    <p:sldId id="322" r:id="rId34"/>
    <p:sldId id="292" r:id="rId35"/>
    <p:sldId id="294" r:id="rId36"/>
    <p:sldId id="295" r:id="rId37"/>
    <p:sldId id="296" r:id="rId38"/>
    <p:sldId id="323" r:id="rId39"/>
    <p:sldId id="324" r:id="rId40"/>
    <p:sldId id="298" r:id="rId41"/>
    <p:sldId id="268" r:id="rId42"/>
    <p:sldId id="271" r:id="rId43"/>
    <p:sldId id="300" r:id="rId44"/>
    <p:sldId id="302" r:id="rId45"/>
    <p:sldId id="325" r:id="rId46"/>
    <p:sldId id="301" r:id="rId47"/>
    <p:sldId id="303" r:id="rId48"/>
    <p:sldId id="304" r:id="rId49"/>
    <p:sldId id="305" r:id="rId50"/>
    <p:sldId id="326" r:id="rId51"/>
    <p:sldId id="327" r:id="rId52"/>
    <p:sldId id="270" r:id="rId53"/>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64E56"/>
    <a:srgbClr val="5A2476"/>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6586" autoAdjust="0"/>
  </p:normalViewPr>
  <p:slideViewPr>
    <p:cSldViewPr>
      <p:cViewPr varScale="1">
        <p:scale>
          <a:sx n="89" d="100"/>
          <a:sy n="89" d="100"/>
        </p:scale>
        <p:origin x="2253" y="51"/>
      </p:cViewPr>
      <p:guideLst>
        <p:guide orient="horz" pos="2160"/>
        <p:guide pos="288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openxmlformats.org/officeDocument/2006/relationships/slide" Target="slides/slide34.xml"/><Relationship Id="rId21" Type="http://schemas.openxmlformats.org/officeDocument/2006/relationships/slide" Target="slides/slide16.xml"/><Relationship Id="rId34" Type="http://schemas.openxmlformats.org/officeDocument/2006/relationships/slide" Target="slides/slide29.xml"/><Relationship Id="rId42" Type="http://schemas.openxmlformats.org/officeDocument/2006/relationships/slide" Target="slides/slide37.xml"/><Relationship Id="rId47" Type="http://schemas.openxmlformats.org/officeDocument/2006/relationships/slide" Target="slides/slide42.xml"/><Relationship Id="rId50" Type="http://schemas.openxmlformats.org/officeDocument/2006/relationships/slide" Target="slides/slide45.xml"/><Relationship Id="rId55"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slide" Target="slides/slide28.xml"/><Relationship Id="rId38" Type="http://schemas.openxmlformats.org/officeDocument/2006/relationships/slide" Target="slides/slide33.xml"/><Relationship Id="rId46" Type="http://schemas.openxmlformats.org/officeDocument/2006/relationships/slide" Target="slides/slide4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41" Type="http://schemas.openxmlformats.org/officeDocument/2006/relationships/slide" Target="slides/slide36.xml"/><Relationship Id="rId54"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slide" Target="slides/slide32.xml"/><Relationship Id="rId40" Type="http://schemas.openxmlformats.org/officeDocument/2006/relationships/slide" Target="slides/slide35.xml"/><Relationship Id="rId45" Type="http://schemas.openxmlformats.org/officeDocument/2006/relationships/slide" Target="slides/slide40.xml"/><Relationship Id="rId53" Type="http://schemas.openxmlformats.org/officeDocument/2006/relationships/slide" Target="slides/slide48.xml"/><Relationship Id="rId58" Type="http://schemas.openxmlformats.org/officeDocument/2006/relationships/tableStyles" Target="tableStyle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slide" Target="slides/slide31.xml"/><Relationship Id="rId49" Type="http://schemas.openxmlformats.org/officeDocument/2006/relationships/slide" Target="slides/slide44.xml"/><Relationship Id="rId57"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4" Type="http://schemas.openxmlformats.org/officeDocument/2006/relationships/slide" Target="slides/slide39.xml"/><Relationship Id="rId52" Type="http://schemas.openxmlformats.org/officeDocument/2006/relationships/slide" Target="slides/slide47.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slide" Target="slides/slide30.xml"/><Relationship Id="rId43" Type="http://schemas.openxmlformats.org/officeDocument/2006/relationships/slide" Target="slides/slide38.xml"/><Relationship Id="rId48" Type="http://schemas.openxmlformats.org/officeDocument/2006/relationships/slide" Target="slides/slide43.xml"/><Relationship Id="rId56" Type="http://schemas.openxmlformats.org/officeDocument/2006/relationships/viewProps" Target="viewProps.xml"/><Relationship Id="rId8" Type="http://schemas.openxmlformats.org/officeDocument/2006/relationships/slide" Target="slides/slide3.xml"/><Relationship Id="rId51" Type="http://schemas.openxmlformats.org/officeDocument/2006/relationships/slide" Target="slides/slide46.xml"/><Relationship Id="rId3" Type="http://schemas.openxmlformats.org/officeDocument/2006/relationships/customXml" Target="../customXml/item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6332"/>
          </a:xfrm>
          <a:prstGeom prst="rect">
            <a:avLst/>
          </a:prstGeom>
        </p:spPr>
        <p:txBody>
          <a:bodyPr vert="horz" lIns="91440" tIns="45720" rIns="91440" bIns="45720" rtlCol="0"/>
          <a:lstStyle>
            <a:lvl1pPr algn="l">
              <a:defRPr sz="1200"/>
            </a:lvl1pPr>
          </a:lstStyle>
          <a:p>
            <a:endParaRPr lang="en-AU"/>
          </a:p>
        </p:txBody>
      </p:sp>
      <p:sp>
        <p:nvSpPr>
          <p:cNvPr id="3" name="Date Placeholder 2"/>
          <p:cNvSpPr>
            <a:spLocks noGrp="1"/>
          </p:cNvSpPr>
          <p:nvPr>
            <p:ph type="dt" idx="1"/>
          </p:nvPr>
        </p:nvSpPr>
        <p:spPr>
          <a:xfrm>
            <a:off x="3850443" y="0"/>
            <a:ext cx="2945659" cy="496332"/>
          </a:xfrm>
          <a:prstGeom prst="rect">
            <a:avLst/>
          </a:prstGeom>
        </p:spPr>
        <p:txBody>
          <a:bodyPr vert="horz" lIns="91440" tIns="45720" rIns="91440" bIns="45720" rtlCol="0"/>
          <a:lstStyle>
            <a:lvl1pPr algn="r">
              <a:defRPr sz="1200"/>
            </a:lvl1pPr>
          </a:lstStyle>
          <a:p>
            <a:fld id="{055F7D4A-2350-4DEA-AA1B-DD8512B789B7}" type="datetimeFigureOut">
              <a:rPr lang="en-AU" smtClean="0"/>
              <a:t>25/03/2020</a:t>
            </a:fld>
            <a:endParaRPr lang="en-AU"/>
          </a:p>
        </p:txBody>
      </p:sp>
      <p:sp>
        <p:nvSpPr>
          <p:cNvPr id="4" name="Slide Image Placeholder 3"/>
          <p:cNvSpPr>
            <a:spLocks noGrp="1" noRot="1" noChangeAspect="1"/>
          </p:cNvSpPr>
          <p:nvPr>
            <p:ph type="sldImg" idx="2"/>
          </p:nvPr>
        </p:nvSpPr>
        <p:spPr>
          <a:xfrm>
            <a:off x="917575" y="744538"/>
            <a:ext cx="4962525" cy="3722687"/>
          </a:xfrm>
          <a:prstGeom prst="rect">
            <a:avLst/>
          </a:prstGeom>
          <a:noFill/>
          <a:ln w="12700">
            <a:solidFill>
              <a:prstClr val="black"/>
            </a:solidFill>
          </a:ln>
        </p:spPr>
        <p:txBody>
          <a:bodyPr vert="horz" lIns="91440" tIns="45720" rIns="91440" bIns="45720" rtlCol="0" anchor="ctr"/>
          <a:lstStyle/>
          <a:p>
            <a:endParaRPr lang="en-AU"/>
          </a:p>
        </p:txBody>
      </p:sp>
      <p:sp>
        <p:nvSpPr>
          <p:cNvPr id="5" name="Notes Placeholder 4"/>
          <p:cNvSpPr>
            <a:spLocks noGrp="1"/>
          </p:cNvSpPr>
          <p:nvPr>
            <p:ph type="body" sz="quarter" idx="3"/>
          </p:nvPr>
        </p:nvSpPr>
        <p:spPr>
          <a:xfrm>
            <a:off x="679768" y="4715153"/>
            <a:ext cx="5438140" cy="4466987"/>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6" name="Footer Placeholder 5"/>
          <p:cNvSpPr>
            <a:spLocks noGrp="1"/>
          </p:cNvSpPr>
          <p:nvPr>
            <p:ph type="ftr" sz="quarter" idx="4"/>
          </p:nvPr>
        </p:nvSpPr>
        <p:spPr>
          <a:xfrm>
            <a:off x="0" y="9428583"/>
            <a:ext cx="2945659" cy="496332"/>
          </a:xfrm>
          <a:prstGeom prst="rect">
            <a:avLst/>
          </a:prstGeom>
        </p:spPr>
        <p:txBody>
          <a:bodyPr vert="horz" lIns="91440" tIns="45720" rIns="91440" bIns="45720" rtlCol="0" anchor="b"/>
          <a:lstStyle>
            <a:lvl1pPr algn="l">
              <a:defRPr sz="1200"/>
            </a:lvl1pPr>
          </a:lstStyle>
          <a:p>
            <a:endParaRPr lang="en-AU"/>
          </a:p>
        </p:txBody>
      </p:sp>
      <p:sp>
        <p:nvSpPr>
          <p:cNvPr id="7" name="Slide Number Placeholder 6"/>
          <p:cNvSpPr>
            <a:spLocks noGrp="1"/>
          </p:cNvSpPr>
          <p:nvPr>
            <p:ph type="sldNum" sz="quarter" idx="5"/>
          </p:nvPr>
        </p:nvSpPr>
        <p:spPr>
          <a:xfrm>
            <a:off x="3850443" y="9428583"/>
            <a:ext cx="2945659" cy="496332"/>
          </a:xfrm>
          <a:prstGeom prst="rect">
            <a:avLst/>
          </a:prstGeom>
        </p:spPr>
        <p:txBody>
          <a:bodyPr vert="horz" lIns="91440" tIns="45720" rIns="91440" bIns="45720" rtlCol="0" anchor="b"/>
          <a:lstStyle>
            <a:lvl1pPr algn="r">
              <a:defRPr sz="1200"/>
            </a:lvl1pPr>
          </a:lstStyle>
          <a:p>
            <a:fld id="{C23F250E-201F-4FBD-A0D9-9FAFC5CBE675}" type="slidenum">
              <a:rPr lang="en-AU" smtClean="0"/>
              <a:t>‹#›</a:t>
            </a:fld>
            <a:endParaRPr lang="en-AU"/>
          </a:p>
        </p:txBody>
      </p:sp>
    </p:spTree>
    <p:extLst>
      <p:ext uri="{BB962C8B-B14F-4D97-AF65-F5344CB8AC3E}">
        <p14:creationId xmlns:p14="http://schemas.microsoft.com/office/powerpoint/2010/main" val="22736211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a:t>
            </a:fld>
            <a:endParaRPr lang="en-AU"/>
          </a:p>
        </p:txBody>
      </p:sp>
    </p:spTree>
    <p:extLst>
      <p:ext uri="{BB962C8B-B14F-4D97-AF65-F5344CB8AC3E}">
        <p14:creationId xmlns:p14="http://schemas.microsoft.com/office/powerpoint/2010/main" val="3386727415"/>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11</a:t>
            </a:fld>
            <a:endParaRPr lang="en-AU"/>
          </a:p>
        </p:txBody>
      </p:sp>
    </p:spTree>
    <p:extLst>
      <p:ext uri="{BB962C8B-B14F-4D97-AF65-F5344CB8AC3E}">
        <p14:creationId xmlns:p14="http://schemas.microsoft.com/office/powerpoint/2010/main" val="11984106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12</a:t>
            </a:fld>
            <a:endParaRPr lang="en-AU"/>
          </a:p>
        </p:txBody>
      </p:sp>
    </p:spTree>
    <p:extLst>
      <p:ext uri="{BB962C8B-B14F-4D97-AF65-F5344CB8AC3E}">
        <p14:creationId xmlns:p14="http://schemas.microsoft.com/office/powerpoint/2010/main" val="4144585307"/>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13</a:t>
            </a:fld>
            <a:endParaRPr lang="en-AU"/>
          </a:p>
        </p:txBody>
      </p:sp>
    </p:spTree>
    <p:extLst>
      <p:ext uri="{BB962C8B-B14F-4D97-AF65-F5344CB8AC3E}">
        <p14:creationId xmlns:p14="http://schemas.microsoft.com/office/powerpoint/2010/main" val="191190811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14</a:t>
            </a:fld>
            <a:endParaRPr lang="en-AU"/>
          </a:p>
        </p:txBody>
      </p:sp>
    </p:spTree>
    <p:extLst>
      <p:ext uri="{BB962C8B-B14F-4D97-AF65-F5344CB8AC3E}">
        <p14:creationId xmlns:p14="http://schemas.microsoft.com/office/powerpoint/2010/main" val="25706580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15</a:t>
            </a:fld>
            <a:endParaRPr lang="en-AU"/>
          </a:p>
        </p:txBody>
      </p:sp>
    </p:spTree>
    <p:extLst>
      <p:ext uri="{BB962C8B-B14F-4D97-AF65-F5344CB8AC3E}">
        <p14:creationId xmlns:p14="http://schemas.microsoft.com/office/powerpoint/2010/main" val="163682680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16</a:t>
            </a:fld>
            <a:endParaRPr lang="en-AU"/>
          </a:p>
        </p:txBody>
      </p:sp>
    </p:spTree>
    <p:extLst>
      <p:ext uri="{BB962C8B-B14F-4D97-AF65-F5344CB8AC3E}">
        <p14:creationId xmlns:p14="http://schemas.microsoft.com/office/powerpoint/2010/main" val="76974013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17</a:t>
            </a:fld>
            <a:endParaRPr lang="en-AU"/>
          </a:p>
        </p:txBody>
      </p:sp>
    </p:spTree>
    <p:extLst>
      <p:ext uri="{BB962C8B-B14F-4D97-AF65-F5344CB8AC3E}">
        <p14:creationId xmlns:p14="http://schemas.microsoft.com/office/powerpoint/2010/main" val="282101998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18</a:t>
            </a:fld>
            <a:endParaRPr lang="en-AU"/>
          </a:p>
        </p:txBody>
      </p:sp>
    </p:spTree>
    <p:extLst>
      <p:ext uri="{BB962C8B-B14F-4D97-AF65-F5344CB8AC3E}">
        <p14:creationId xmlns:p14="http://schemas.microsoft.com/office/powerpoint/2010/main" val="1662726419"/>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19</a:t>
            </a:fld>
            <a:endParaRPr lang="en-AU"/>
          </a:p>
        </p:txBody>
      </p:sp>
    </p:spTree>
    <p:extLst>
      <p:ext uri="{BB962C8B-B14F-4D97-AF65-F5344CB8AC3E}">
        <p14:creationId xmlns:p14="http://schemas.microsoft.com/office/powerpoint/2010/main" val="255788406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20</a:t>
            </a:fld>
            <a:endParaRPr lang="en-AU"/>
          </a:p>
        </p:txBody>
      </p:sp>
    </p:spTree>
    <p:extLst>
      <p:ext uri="{BB962C8B-B14F-4D97-AF65-F5344CB8AC3E}">
        <p14:creationId xmlns:p14="http://schemas.microsoft.com/office/powerpoint/2010/main" val="16664737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3</a:t>
            </a:fld>
            <a:endParaRPr lang="en-AU"/>
          </a:p>
        </p:txBody>
      </p:sp>
    </p:spTree>
    <p:extLst>
      <p:ext uri="{BB962C8B-B14F-4D97-AF65-F5344CB8AC3E}">
        <p14:creationId xmlns:p14="http://schemas.microsoft.com/office/powerpoint/2010/main" val="1474029346"/>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General</a:t>
            </a:r>
            <a:r>
              <a:rPr lang="en-AU" baseline="0" dirty="0"/>
              <a:t> management of Polypharmacy OD:</a:t>
            </a:r>
          </a:p>
          <a:p>
            <a:pPr marL="171450" indent="-171450">
              <a:buFont typeface="Arial" panose="020B0604020202020204" pitchFamily="34" charset="0"/>
              <a:buChar char="•"/>
            </a:pPr>
            <a:r>
              <a:rPr lang="en-AU" baseline="0" dirty="0"/>
              <a:t>Depends on ingested agent</a:t>
            </a:r>
          </a:p>
          <a:p>
            <a:pPr marL="171450" indent="-171450">
              <a:buFont typeface="Arial" panose="020B0604020202020204" pitchFamily="34" charset="0"/>
              <a:buChar char="•"/>
            </a:pPr>
            <a:r>
              <a:rPr lang="en-AU" baseline="0" dirty="0"/>
              <a:t>Get toxicology advice</a:t>
            </a:r>
          </a:p>
          <a:p>
            <a:pPr marL="171450" indent="-171450">
              <a:buFont typeface="Arial" panose="020B0604020202020204" pitchFamily="34" charset="0"/>
              <a:buChar char="•"/>
            </a:pPr>
            <a:r>
              <a:rPr lang="en-AU" baseline="0" dirty="0"/>
              <a:t>? Serial ECG monitoring for </a:t>
            </a:r>
            <a:r>
              <a:rPr lang="en-AU" baseline="0" dirty="0" err="1"/>
              <a:t>QTc</a:t>
            </a:r>
            <a:r>
              <a:rPr lang="en-AU" baseline="0" dirty="0"/>
              <a:t>  interval – </a:t>
            </a:r>
            <a:r>
              <a:rPr lang="en-AU" baseline="0" dirty="0" err="1"/>
              <a:t>quietiapine</a:t>
            </a:r>
            <a:endParaRPr lang="en-AU" baseline="0" dirty="0"/>
          </a:p>
          <a:p>
            <a:pPr marL="171450" indent="-171450">
              <a:buFont typeface="Arial" panose="020B0604020202020204" pitchFamily="34" charset="0"/>
              <a:buChar char="•"/>
            </a:pPr>
            <a:r>
              <a:rPr lang="en-AU" baseline="0" dirty="0"/>
              <a:t>NG Charcoal</a:t>
            </a:r>
          </a:p>
          <a:p>
            <a:pPr marL="171450" indent="-171450">
              <a:buFont typeface="Arial" panose="020B0604020202020204" pitchFamily="34" charset="0"/>
              <a:buChar char="•"/>
            </a:pPr>
            <a:r>
              <a:rPr lang="en-AU" baseline="0" dirty="0" err="1"/>
              <a:t>Acetylcystein</a:t>
            </a:r>
            <a:r>
              <a:rPr lang="en-AU" baseline="0" dirty="0"/>
              <a:t> – Paracetamol</a:t>
            </a:r>
          </a:p>
          <a:p>
            <a:pPr marL="171450" indent="-171450">
              <a:buFont typeface="Arial" panose="020B0604020202020204" pitchFamily="34" charset="0"/>
              <a:buChar char="•"/>
            </a:pPr>
            <a:r>
              <a:rPr lang="en-AU" baseline="0" dirty="0"/>
              <a:t>?Dialysis – metformin, caffeine, lithium</a:t>
            </a:r>
          </a:p>
          <a:p>
            <a:pPr marL="171450" indent="-171450">
              <a:buFont typeface="Arial" panose="020B0604020202020204" pitchFamily="34" charset="0"/>
              <a:buChar char="•"/>
            </a:pPr>
            <a:r>
              <a:rPr lang="en-AU" baseline="0" dirty="0"/>
              <a:t>time</a:t>
            </a:r>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21</a:t>
            </a:fld>
            <a:endParaRPr lang="en-AU"/>
          </a:p>
        </p:txBody>
      </p:sp>
    </p:spTree>
    <p:extLst>
      <p:ext uri="{BB962C8B-B14F-4D97-AF65-F5344CB8AC3E}">
        <p14:creationId xmlns:p14="http://schemas.microsoft.com/office/powerpoint/2010/main" val="159832640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Normally fit and healthy – no ongoing lung pathology</a:t>
            </a:r>
            <a:r>
              <a:rPr lang="en-AU" baseline="0" dirty="0"/>
              <a:t> – a simple volume controlled mode adequate.</a:t>
            </a:r>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22</a:t>
            </a:fld>
            <a:endParaRPr lang="en-AU"/>
          </a:p>
        </p:txBody>
      </p:sp>
    </p:spTree>
    <p:extLst>
      <p:ext uri="{BB962C8B-B14F-4D97-AF65-F5344CB8AC3E}">
        <p14:creationId xmlns:p14="http://schemas.microsoft.com/office/powerpoint/2010/main" val="2153621511"/>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23</a:t>
            </a:fld>
            <a:endParaRPr lang="en-AU"/>
          </a:p>
        </p:txBody>
      </p:sp>
    </p:spTree>
    <p:extLst>
      <p:ext uri="{BB962C8B-B14F-4D97-AF65-F5344CB8AC3E}">
        <p14:creationId xmlns:p14="http://schemas.microsoft.com/office/powerpoint/2010/main" val="1836760331"/>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24</a:t>
            </a:fld>
            <a:endParaRPr lang="en-AU"/>
          </a:p>
        </p:txBody>
      </p:sp>
    </p:spTree>
    <p:extLst>
      <p:ext uri="{BB962C8B-B14F-4D97-AF65-F5344CB8AC3E}">
        <p14:creationId xmlns:p14="http://schemas.microsoft.com/office/powerpoint/2010/main" val="387675394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25</a:t>
            </a:fld>
            <a:endParaRPr lang="en-AU"/>
          </a:p>
        </p:txBody>
      </p:sp>
    </p:spTree>
    <p:extLst>
      <p:ext uri="{BB962C8B-B14F-4D97-AF65-F5344CB8AC3E}">
        <p14:creationId xmlns:p14="http://schemas.microsoft.com/office/powerpoint/2010/main" val="3055037847"/>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26</a:t>
            </a:fld>
            <a:endParaRPr lang="en-AU"/>
          </a:p>
        </p:txBody>
      </p:sp>
    </p:spTree>
    <p:extLst>
      <p:ext uri="{BB962C8B-B14F-4D97-AF65-F5344CB8AC3E}">
        <p14:creationId xmlns:p14="http://schemas.microsoft.com/office/powerpoint/2010/main" val="2885701938"/>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27</a:t>
            </a:fld>
            <a:endParaRPr lang="en-AU"/>
          </a:p>
        </p:txBody>
      </p:sp>
    </p:spTree>
    <p:extLst>
      <p:ext uri="{BB962C8B-B14F-4D97-AF65-F5344CB8AC3E}">
        <p14:creationId xmlns:p14="http://schemas.microsoft.com/office/powerpoint/2010/main" val="2919310507"/>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Find</a:t>
            </a:r>
            <a:r>
              <a:rPr lang="en-AU" baseline="0" dirty="0"/>
              <a:t> cause of respiratory arrest</a:t>
            </a:r>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28</a:t>
            </a:fld>
            <a:endParaRPr lang="en-AU"/>
          </a:p>
        </p:txBody>
      </p:sp>
    </p:spTree>
    <p:extLst>
      <p:ext uri="{BB962C8B-B14F-4D97-AF65-F5344CB8AC3E}">
        <p14:creationId xmlns:p14="http://schemas.microsoft.com/office/powerpoint/2010/main" val="4175946804"/>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29</a:t>
            </a:fld>
            <a:endParaRPr lang="en-AU"/>
          </a:p>
        </p:txBody>
      </p:sp>
    </p:spTree>
    <p:extLst>
      <p:ext uri="{BB962C8B-B14F-4D97-AF65-F5344CB8AC3E}">
        <p14:creationId xmlns:p14="http://schemas.microsoft.com/office/powerpoint/2010/main" val="72054277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30</a:t>
            </a:fld>
            <a:endParaRPr lang="en-AU"/>
          </a:p>
        </p:txBody>
      </p:sp>
    </p:spTree>
    <p:extLst>
      <p:ext uri="{BB962C8B-B14F-4D97-AF65-F5344CB8AC3E}">
        <p14:creationId xmlns:p14="http://schemas.microsoft.com/office/powerpoint/2010/main" val="40570919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4</a:t>
            </a:fld>
            <a:endParaRPr lang="en-AU"/>
          </a:p>
        </p:txBody>
      </p:sp>
    </p:spTree>
    <p:extLst>
      <p:ext uri="{BB962C8B-B14F-4D97-AF65-F5344CB8AC3E}">
        <p14:creationId xmlns:p14="http://schemas.microsoft.com/office/powerpoint/2010/main" val="3488144616"/>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31</a:t>
            </a:fld>
            <a:endParaRPr lang="en-AU"/>
          </a:p>
        </p:txBody>
      </p:sp>
    </p:spTree>
    <p:extLst>
      <p:ext uri="{BB962C8B-B14F-4D97-AF65-F5344CB8AC3E}">
        <p14:creationId xmlns:p14="http://schemas.microsoft.com/office/powerpoint/2010/main" val="1280036694"/>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Why</a:t>
            </a:r>
            <a:r>
              <a:rPr lang="en-AU" baseline="0" dirty="0"/>
              <a:t> does a cardiac arrest cause </a:t>
            </a:r>
            <a:r>
              <a:rPr lang="en-AU" baseline="0" dirty="0" err="1"/>
              <a:t>acidsosis</a:t>
            </a:r>
            <a:r>
              <a:rPr lang="en-AU" baseline="0" dirty="0"/>
              <a:t>?</a:t>
            </a:r>
            <a:br>
              <a:rPr lang="en-AU" baseline="0" dirty="0"/>
            </a:br>
            <a:r>
              <a:rPr lang="en-AU" baseline="0" dirty="0"/>
              <a:t>What is the acid that accumulates?</a:t>
            </a:r>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32</a:t>
            </a:fld>
            <a:endParaRPr lang="en-AU"/>
          </a:p>
        </p:txBody>
      </p:sp>
    </p:spTree>
    <p:extLst>
      <p:ext uri="{BB962C8B-B14F-4D97-AF65-F5344CB8AC3E}">
        <p14:creationId xmlns:p14="http://schemas.microsoft.com/office/powerpoint/2010/main" val="1965065943"/>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33</a:t>
            </a:fld>
            <a:endParaRPr lang="en-AU"/>
          </a:p>
        </p:txBody>
      </p:sp>
    </p:spTree>
    <p:extLst>
      <p:ext uri="{BB962C8B-B14F-4D97-AF65-F5344CB8AC3E}">
        <p14:creationId xmlns:p14="http://schemas.microsoft.com/office/powerpoint/2010/main" val="4054195290"/>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Do</a:t>
            </a:r>
            <a:r>
              <a:rPr lang="en-AU" baseline="0" dirty="0"/>
              <a:t> you need to clear the lactate? – not usually. Liver and kidneys will self clear. Sometimes some fluid can help. CRRT can help if pH extremely deranged and kidneys impaired. Sometimes supplementation of HCO3 is necessary to buffer the lactate load in the short term</a:t>
            </a:r>
          </a:p>
          <a:p>
            <a:endParaRPr lang="en-AU" dirty="0"/>
          </a:p>
          <a:p>
            <a:r>
              <a:rPr lang="en-AU" dirty="0"/>
              <a:t>Look for cause of arrest</a:t>
            </a:r>
          </a:p>
          <a:p>
            <a:pPr marL="171450" indent="-171450">
              <a:buFont typeface="Arial" panose="020B0604020202020204" pitchFamily="34" charset="0"/>
              <a:buChar char="•"/>
            </a:pPr>
            <a:r>
              <a:rPr lang="en-AU" dirty="0"/>
              <a:t>4</a:t>
            </a:r>
            <a:r>
              <a:rPr lang="en-AU" baseline="0" dirty="0"/>
              <a:t> H’s</a:t>
            </a:r>
          </a:p>
          <a:p>
            <a:pPr marL="628650" lvl="1" indent="-171450">
              <a:buFont typeface="Arial" panose="020B0604020202020204" pitchFamily="34" charset="0"/>
              <a:buChar char="•"/>
            </a:pPr>
            <a:r>
              <a:rPr lang="en-AU" baseline="0" dirty="0"/>
              <a:t>Hypovolaemia – unlikely – </a:t>
            </a:r>
            <a:r>
              <a:rPr lang="en-AU" baseline="0" dirty="0" err="1"/>
              <a:t>Artline</a:t>
            </a:r>
            <a:r>
              <a:rPr lang="en-AU" baseline="0" dirty="0"/>
              <a:t> and CVP can exclude</a:t>
            </a:r>
          </a:p>
          <a:p>
            <a:pPr marL="628650" lvl="1" indent="-171450">
              <a:buFont typeface="Arial" panose="020B0604020202020204" pitchFamily="34" charset="0"/>
              <a:buChar char="•"/>
            </a:pPr>
            <a:r>
              <a:rPr lang="en-AU" baseline="0" dirty="0"/>
              <a:t>Hypoxia – Sp02 monitored pre-arrest – unlikely</a:t>
            </a:r>
          </a:p>
          <a:p>
            <a:pPr marL="628650" lvl="1" indent="-171450">
              <a:buFont typeface="Arial" panose="020B0604020202020204" pitchFamily="34" charset="0"/>
              <a:buChar char="•"/>
            </a:pPr>
            <a:r>
              <a:rPr lang="en-AU" baseline="0" dirty="0" err="1"/>
              <a:t>Hypoglyceamia</a:t>
            </a:r>
            <a:r>
              <a:rPr lang="en-AU" baseline="0" dirty="0"/>
              <a:t> – BSL’s WNL</a:t>
            </a:r>
          </a:p>
          <a:p>
            <a:pPr marL="628650" lvl="1" indent="-171450">
              <a:buFont typeface="Arial" panose="020B0604020202020204" pitchFamily="34" charset="0"/>
              <a:buChar char="•"/>
            </a:pPr>
            <a:r>
              <a:rPr lang="en-AU" baseline="0" dirty="0"/>
              <a:t>Hypo/</a:t>
            </a:r>
            <a:r>
              <a:rPr lang="en-AU" baseline="0" dirty="0" err="1"/>
              <a:t>hyperkaleamia</a:t>
            </a:r>
            <a:r>
              <a:rPr lang="en-AU" baseline="0" dirty="0"/>
              <a:t> – possible – check ABG</a:t>
            </a:r>
          </a:p>
          <a:p>
            <a:pPr marL="628650" lvl="1" indent="-171450">
              <a:buFont typeface="Arial" panose="020B0604020202020204" pitchFamily="34" charset="0"/>
              <a:buChar char="•"/>
            </a:pPr>
            <a:r>
              <a:rPr lang="en-AU" baseline="0" dirty="0"/>
              <a:t>Hypothermia – unlikely as an inpatient</a:t>
            </a:r>
          </a:p>
          <a:p>
            <a:pPr marL="171450" indent="-171450">
              <a:buFont typeface="Arial" panose="020B0604020202020204" pitchFamily="34" charset="0"/>
              <a:buChar char="•"/>
            </a:pPr>
            <a:r>
              <a:rPr lang="en-AU" baseline="0" dirty="0"/>
              <a:t>4 T’s</a:t>
            </a:r>
          </a:p>
          <a:p>
            <a:pPr marL="628650" lvl="1" indent="-171450">
              <a:buFont typeface="Arial" panose="020B0604020202020204" pitchFamily="34" charset="0"/>
              <a:buChar char="•"/>
            </a:pPr>
            <a:r>
              <a:rPr lang="en-AU" baseline="0" dirty="0"/>
              <a:t>Tamponade – post CABG – possible – ECHO to exclude</a:t>
            </a:r>
          </a:p>
          <a:p>
            <a:pPr marL="628650" lvl="1" indent="-171450">
              <a:buFont typeface="Arial" panose="020B0604020202020204" pitchFamily="34" charset="0"/>
              <a:buChar char="•"/>
            </a:pPr>
            <a:r>
              <a:rPr lang="en-AU" baseline="0" dirty="0"/>
              <a:t>Tension Pneumothorax – trachea midline, air entry equal – unlikely - CXR</a:t>
            </a:r>
          </a:p>
          <a:p>
            <a:pPr marL="628650" lvl="1" indent="-171450">
              <a:buFont typeface="Arial" panose="020B0604020202020204" pitchFamily="34" charset="0"/>
              <a:buChar char="•"/>
            </a:pPr>
            <a:r>
              <a:rPr lang="en-AU" baseline="0" dirty="0"/>
              <a:t>Thrombus – possible – fits with chest pain - ?</a:t>
            </a:r>
            <a:r>
              <a:rPr lang="en-AU" baseline="0" dirty="0" err="1"/>
              <a:t>Angio</a:t>
            </a:r>
            <a:endParaRPr lang="en-AU" baseline="0" dirty="0"/>
          </a:p>
          <a:p>
            <a:pPr marL="628650" lvl="1" indent="-171450">
              <a:buFont typeface="Arial" panose="020B0604020202020204" pitchFamily="34" charset="0"/>
              <a:buChar char="•"/>
            </a:pPr>
            <a:r>
              <a:rPr lang="en-AU" baseline="0" dirty="0"/>
              <a:t>Toxins – </a:t>
            </a:r>
            <a:r>
              <a:rPr lang="en-AU" baseline="0" dirty="0" err="1"/>
              <a:t>possbile</a:t>
            </a:r>
            <a:r>
              <a:rPr lang="en-AU" baseline="0" dirty="0"/>
              <a:t> but unlikely as an inpatient – check documentation</a:t>
            </a:r>
            <a:br>
              <a:rPr lang="en-AU" baseline="0" dirty="0"/>
            </a:br>
            <a:endParaRPr lang="en-AU" baseline="0" dirty="0"/>
          </a:p>
          <a:p>
            <a:pPr marL="457200" lvl="1" indent="0">
              <a:buFont typeface="Arial" panose="020B0604020202020204" pitchFamily="34" charset="0"/>
              <a:buNone/>
            </a:pPr>
            <a:endParaRPr lang="en-AU" baseline="0" dirty="0"/>
          </a:p>
        </p:txBody>
      </p:sp>
      <p:sp>
        <p:nvSpPr>
          <p:cNvPr id="4" name="Slide Number Placeholder 3"/>
          <p:cNvSpPr>
            <a:spLocks noGrp="1"/>
          </p:cNvSpPr>
          <p:nvPr>
            <p:ph type="sldNum" sz="quarter" idx="10"/>
          </p:nvPr>
        </p:nvSpPr>
        <p:spPr/>
        <p:txBody>
          <a:bodyPr/>
          <a:lstStyle/>
          <a:p>
            <a:fld id="{C23F250E-201F-4FBD-A0D9-9FAFC5CBE675}" type="slidenum">
              <a:rPr lang="en-AU" smtClean="0"/>
              <a:t>34</a:t>
            </a:fld>
            <a:endParaRPr lang="en-AU"/>
          </a:p>
        </p:txBody>
      </p:sp>
    </p:spTree>
    <p:extLst>
      <p:ext uri="{BB962C8B-B14F-4D97-AF65-F5344CB8AC3E}">
        <p14:creationId xmlns:p14="http://schemas.microsoft.com/office/powerpoint/2010/main" val="1191995435"/>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No known underlying lung pathology.</a:t>
            </a:r>
            <a:r>
              <a:rPr lang="en-AU" baseline="0" dirty="0"/>
              <a:t> Basic volume controlled mode would be suitable.</a:t>
            </a:r>
            <a:br>
              <a:rPr lang="en-AU" baseline="0" dirty="0"/>
            </a:br>
            <a:r>
              <a:rPr lang="en-AU" baseline="0" dirty="0"/>
              <a:t>Reduce Tidal volume to 6-8ml/kg</a:t>
            </a:r>
            <a:br>
              <a:rPr lang="en-AU" baseline="0" dirty="0"/>
            </a:br>
            <a:r>
              <a:rPr lang="en-AU" baseline="0" dirty="0"/>
              <a:t>Reduce RR</a:t>
            </a:r>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35</a:t>
            </a:fld>
            <a:endParaRPr lang="en-AU"/>
          </a:p>
        </p:txBody>
      </p:sp>
    </p:spTree>
    <p:extLst>
      <p:ext uri="{BB962C8B-B14F-4D97-AF65-F5344CB8AC3E}">
        <p14:creationId xmlns:p14="http://schemas.microsoft.com/office/powerpoint/2010/main" val="3587302680"/>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36</a:t>
            </a:fld>
            <a:endParaRPr lang="en-AU"/>
          </a:p>
        </p:txBody>
      </p:sp>
    </p:spTree>
    <p:extLst>
      <p:ext uri="{BB962C8B-B14F-4D97-AF65-F5344CB8AC3E}">
        <p14:creationId xmlns:p14="http://schemas.microsoft.com/office/powerpoint/2010/main" val="2926289994"/>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37</a:t>
            </a:fld>
            <a:endParaRPr lang="en-AU"/>
          </a:p>
        </p:txBody>
      </p:sp>
    </p:spTree>
    <p:extLst>
      <p:ext uri="{BB962C8B-B14F-4D97-AF65-F5344CB8AC3E}">
        <p14:creationId xmlns:p14="http://schemas.microsoft.com/office/powerpoint/2010/main" val="327557455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38</a:t>
            </a:fld>
            <a:endParaRPr lang="en-AU"/>
          </a:p>
        </p:txBody>
      </p:sp>
    </p:spTree>
    <p:extLst>
      <p:ext uri="{BB962C8B-B14F-4D97-AF65-F5344CB8AC3E}">
        <p14:creationId xmlns:p14="http://schemas.microsoft.com/office/powerpoint/2010/main" val="3916283360"/>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39</a:t>
            </a:fld>
            <a:endParaRPr lang="en-AU"/>
          </a:p>
        </p:txBody>
      </p:sp>
    </p:spTree>
    <p:extLst>
      <p:ext uri="{BB962C8B-B14F-4D97-AF65-F5344CB8AC3E}">
        <p14:creationId xmlns:p14="http://schemas.microsoft.com/office/powerpoint/2010/main" val="2348561513"/>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40</a:t>
            </a:fld>
            <a:endParaRPr lang="en-AU"/>
          </a:p>
        </p:txBody>
      </p:sp>
    </p:spTree>
    <p:extLst>
      <p:ext uri="{BB962C8B-B14F-4D97-AF65-F5344CB8AC3E}">
        <p14:creationId xmlns:p14="http://schemas.microsoft.com/office/powerpoint/2010/main" val="19088866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5</a:t>
            </a:fld>
            <a:endParaRPr lang="en-AU"/>
          </a:p>
        </p:txBody>
      </p:sp>
    </p:spTree>
    <p:extLst>
      <p:ext uri="{BB962C8B-B14F-4D97-AF65-F5344CB8AC3E}">
        <p14:creationId xmlns:p14="http://schemas.microsoft.com/office/powerpoint/2010/main" val="4123451137"/>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DKA Management: Diabetic Ketoacidosis</a:t>
            </a:r>
            <a:r>
              <a:rPr lang="en-AU" baseline="0" dirty="0"/>
              <a:t> Guideline: Adult</a:t>
            </a:r>
            <a:endParaRPr lang="en-AU" dirty="0"/>
          </a:p>
          <a:p>
            <a:pPr marL="171450" indent="-171450">
              <a:buFont typeface="Arial" panose="020B0604020202020204" pitchFamily="34" charset="0"/>
              <a:buChar char="•"/>
            </a:pPr>
            <a:r>
              <a:rPr lang="en-AU" dirty="0"/>
              <a:t>Insulin IV until ketones</a:t>
            </a:r>
            <a:r>
              <a:rPr lang="en-AU" baseline="0" dirty="0"/>
              <a:t> are &lt;0.6mmolL – then transition to S/C if patient eating and drinking</a:t>
            </a:r>
            <a:endParaRPr lang="en-AU" dirty="0"/>
          </a:p>
          <a:p>
            <a:pPr marL="171450" indent="-171450">
              <a:buFont typeface="Arial" panose="020B0604020202020204" pitchFamily="34" charset="0"/>
              <a:buChar char="•"/>
            </a:pPr>
            <a:r>
              <a:rPr lang="en-AU" dirty="0"/>
              <a:t>Dextrose</a:t>
            </a:r>
            <a:r>
              <a:rPr lang="en-AU" baseline="0" dirty="0"/>
              <a:t> if BSL’s are low – do not stop insulin, bolus dextrose if you have to</a:t>
            </a:r>
          </a:p>
          <a:p>
            <a:pPr marL="171450" indent="-171450">
              <a:buFont typeface="Arial" panose="020B0604020202020204" pitchFamily="34" charset="0"/>
              <a:buChar char="•"/>
            </a:pPr>
            <a:r>
              <a:rPr lang="en-AU" baseline="0" dirty="0"/>
              <a:t>Potassium supplementation – why?</a:t>
            </a:r>
          </a:p>
          <a:p>
            <a:pPr marL="171450" indent="-171450">
              <a:buFont typeface="Arial" panose="020B0604020202020204" pitchFamily="34" charset="0"/>
              <a:buChar char="•"/>
            </a:pPr>
            <a:r>
              <a:rPr lang="en-AU" baseline="0" dirty="0"/>
              <a:t>IV Hydration – N/S is preferred unless pH extremely acidotic then Isotonic HCO3 (only in ICU)</a:t>
            </a:r>
          </a:p>
          <a:p>
            <a:pPr marL="171450" indent="-171450">
              <a:buFont typeface="Arial" panose="020B0604020202020204" pitchFamily="34" charset="0"/>
              <a:buChar char="•"/>
            </a:pPr>
            <a:r>
              <a:rPr lang="en-AU" baseline="0" dirty="0"/>
              <a:t>2 hourly A/VBG’s until resolved</a:t>
            </a:r>
          </a:p>
          <a:p>
            <a:pPr marL="171450" indent="-171450">
              <a:buFont typeface="Arial" panose="020B0604020202020204" pitchFamily="34" charset="0"/>
              <a:buChar char="•"/>
            </a:pPr>
            <a:endParaRPr lang="en-AU" dirty="0"/>
          </a:p>
          <a:p>
            <a:pPr marL="171450" indent="-171450">
              <a:buFont typeface="Arial" panose="020B0604020202020204" pitchFamily="34" charset="0"/>
              <a:buChar char="•"/>
            </a:pPr>
            <a:endParaRPr lang="en-AU" dirty="0">
              <a:solidFill>
                <a:srgbClr val="FF0000"/>
              </a:solidFill>
            </a:endParaRPr>
          </a:p>
          <a:p>
            <a:pPr marL="171450" indent="-171450">
              <a:buFont typeface="Arial" panose="020B0604020202020204" pitchFamily="34" charset="0"/>
              <a:buChar char="•"/>
            </a:pPr>
            <a:r>
              <a:rPr lang="en-AU" dirty="0">
                <a:solidFill>
                  <a:srgbClr val="FF0000"/>
                </a:solidFill>
              </a:rPr>
              <a:t>Intubating</a:t>
            </a:r>
            <a:r>
              <a:rPr lang="en-AU" baseline="0" dirty="0">
                <a:solidFill>
                  <a:srgbClr val="FF0000"/>
                </a:solidFill>
              </a:rPr>
              <a:t> a DKA can have disastrous effects.</a:t>
            </a:r>
          </a:p>
          <a:p>
            <a:pPr marL="628650" lvl="1" indent="-171450">
              <a:buFont typeface="Arial" panose="020B0604020202020204" pitchFamily="34" charset="0"/>
              <a:buChar char="•"/>
            </a:pPr>
            <a:r>
              <a:rPr lang="en-AU" baseline="0" dirty="0">
                <a:solidFill>
                  <a:srgbClr val="FF0000"/>
                </a:solidFill>
              </a:rPr>
              <a:t>Usually young and healthy and ability for native lungs to compensate acidotic pH far outstrips a ventilators</a:t>
            </a:r>
          </a:p>
          <a:p>
            <a:pPr marL="628650" lvl="1" indent="-171450">
              <a:buFont typeface="Arial" panose="020B0604020202020204" pitchFamily="34" charset="0"/>
              <a:buChar char="•"/>
            </a:pPr>
            <a:r>
              <a:rPr lang="en-AU" baseline="0" dirty="0">
                <a:solidFill>
                  <a:srgbClr val="FF0000"/>
                </a:solidFill>
              </a:rPr>
              <a:t>Usually very volume depleted – sedating them may lead to haemodynamic collapse</a:t>
            </a:r>
            <a:endParaRPr lang="en-AU" dirty="0">
              <a:solidFill>
                <a:srgbClr val="FF0000"/>
              </a:solidFill>
            </a:endParaRPr>
          </a:p>
        </p:txBody>
      </p:sp>
      <p:sp>
        <p:nvSpPr>
          <p:cNvPr id="4" name="Slide Number Placeholder 3"/>
          <p:cNvSpPr>
            <a:spLocks noGrp="1"/>
          </p:cNvSpPr>
          <p:nvPr>
            <p:ph type="sldNum" sz="quarter" idx="10"/>
          </p:nvPr>
        </p:nvSpPr>
        <p:spPr/>
        <p:txBody>
          <a:bodyPr/>
          <a:lstStyle/>
          <a:p>
            <a:fld id="{C23F250E-201F-4FBD-A0D9-9FAFC5CBE675}" type="slidenum">
              <a:rPr lang="en-AU" smtClean="0"/>
              <a:t>41</a:t>
            </a:fld>
            <a:endParaRPr lang="en-AU"/>
          </a:p>
        </p:txBody>
      </p:sp>
    </p:spTree>
    <p:extLst>
      <p:ext uri="{BB962C8B-B14F-4D97-AF65-F5344CB8AC3E}">
        <p14:creationId xmlns:p14="http://schemas.microsoft.com/office/powerpoint/2010/main" val="1870087956"/>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42</a:t>
            </a:fld>
            <a:endParaRPr lang="en-AU"/>
          </a:p>
        </p:txBody>
      </p:sp>
    </p:spTree>
    <p:extLst>
      <p:ext uri="{BB962C8B-B14F-4D97-AF65-F5344CB8AC3E}">
        <p14:creationId xmlns:p14="http://schemas.microsoft.com/office/powerpoint/2010/main" val="1654889467"/>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43</a:t>
            </a:fld>
            <a:endParaRPr lang="en-AU"/>
          </a:p>
        </p:txBody>
      </p:sp>
    </p:spTree>
    <p:extLst>
      <p:ext uri="{BB962C8B-B14F-4D97-AF65-F5344CB8AC3E}">
        <p14:creationId xmlns:p14="http://schemas.microsoft.com/office/powerpoint/2010/main" val="2672655473"/>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44</a:t>
            </a:fld>
            <a:endParaRPr lang="en-AU"/>
          </a:p>
        </p:txBody>
      </p:sp>
    </p:spTree>
    <p:extLst>
      <p:ext uri="{BB962C8B-B14F-4D97-AF65-F5344CB8AC3E}">
        <p14:creationId xmlns:p14="http://schemas.microsoft.com/office/powerpoint/2010/main" val="616151333"/>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45</a:t>
            </a:fld>
            <a:endParaRPr lang="en-AU"/>
          </a:p>
        </p:txBody>
      </p:sp>
    </p:spTree>
    <p:extLst>
      <p:ext uri="{BB962C8B-B14F-4D97-AF65-F5344CB8AC3E}">
        <p14:creationId xmlns:p14="http://schemas.microsoft.com/office/powerpoint/2010/main" val="3264802686"/>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AU" dirty="0"/>
              <a:t>Treatment:</a:t>
            </a:r>
          </a:p>
          <a:p>
            <a:pPr marL="171450" indent="-171450">
              <a:buFont typeface="Arial" panose="020B0604020202020204" pitchFamily="34" charset="0"/>
              <a:buChar char="•"/>
            </a:pPr>
            <a:r>
              <a:rPr lang="en-AU" dirty="0"/>
              <a:t>Intubation</a:t>
            </a:r>
            <a:r>
              <a:rPr lang="en-AU" baseline="0" dirty="0"/>
              <a:t> and mechanical ventilation – usually a very quick conversion to a tracheostomy within 48hours due to clinical course and the likely need for prolonged ventilation</a:t>
            </a:r>
          </a:p>
          <a:p>
            <a:pPr marL="171450" indent="-171450">
              <a:buFont typeface="Arial" panose="020B0604020202020204" pitchFamily="34" charset="0"/>
              <a:buChar char="•"/>
            </a:pPr>
            <a:r>
              <a:rPr lang="en-AU" baseline="0" dirty="0"/>
              <a:t>Plasmapheresis – removes patients plasma (and the antibodies which are attacking the myelin sheaths) and exchanges it with albumin</a:t>
            </a:r>
          </a:p>
          <a:p>
            <a:pPr marL="171450" indent="-171450">
              <a:buFont typeface="Arial" panose="020B0604020202020204" pitchFamily="34" charset="0"/>
              <a:buChar char="•"/>
            </a:pPr>
            <a:r>
              <a:rPr lang="en-AU" baseline="0" dirty="0"/>
              <a:t>IV Immunoglobulins – replaces defective antibodies removed during plasmapheresis.</a:t>
            </a:r>
          </a:p>
          <a:p>
            <a:pPr marL="171450" indent="-171450">
              <a:buFont typeface="Arial" panose="020B0604020202020204" pitchFamily="34" charset="0"/>
              <a:buChar char="•"/>
            </a:pPr>
            <a:r>
              <a:rPr lang="en-AU" baseline="0" dirty="0"/>
              <a:t>Supportive care - physio</a:t>
            </a:r>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46</a:t>
            </a:fld>
            <a:endParaRPr lang="en-AU"/>
          </a:p>
        </p:txBody>
      </p:sp>
    </p:spTree>
    <p:extLst>
      <p:ext uri="{BB962C8B-B14F-4D97-AF65-F5344CB8AC3E}">
        <p14:creationId xmlns:p14="http://schemas.microsoft.com/office/powerpoint/2010/main" val="518811199"/>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dirty="0"/>
          </a:p>
        </p:txBody>
      </p:sp>
      <p:sp>
        <p:nvSpPr>
          <p:cNvPr id="4" name="Slide Number Placeholder 3"/>
          <p:cNvSpPr>
            <a:spLocks noGrp="1"/>
          </p:cNvSpPr>
          <p:nvPr>
            <p:ph type="sldNum" sz="quarter" idx="10"/>
          </p:nvPr>
        </p:nvSpPr>
        <p:spPr/>
        <p:txBody>
          <a:bodyPr/>
          <a:lstStyle/>
          <a:p>
            <a:fld id="{C23F250E-201F-4FBD-A0D9-9FAFC5CBE675}" type="slidenum">
              <a:rPr lang="en-AU" smtClean="0"/>
              <a:t>47</a:t>
            </a:fld>
            <a:endParaRPr lang="en-AU"/>
          </a:p>
        </p:txBody>
      </p:sp>
    </p:spTree>
    <p:extLst>
      <p:ext uri="{BB962C8B-B14F-4D97-AF65-F5344CB8AC3E}">
        <p14:creationId xmlns:p14="http://schemas.microsoft.com/office/powerpoint/2010/main" val="2588371563"/>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48</a:t>
            </a:fld>
            <a:endParaRPr lang="en-AU"/>
          </a:p>
        </p:txBody>
      </p:sp>
    </p:spTree>
    <p:extLst>
      <p:ext uri="{BB962C8B-B14F-4D97-AF65-F5344CB8AC3E}">
        <p14:creationId xmlns:p14="http://schemas.microsoft.com/office/powerpoint/2010/main" val="281716307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6</a:t>
            </a:fld>
            <a:endParaRPr lang="en-AU"/>
          </a:p>
        </p:txBody>
      </p:sp>
    </p:spTree>
    <p:extLst>
      <p:ext uri="{BB962C8B-B14F-4D97-AF65-F5344CB8AC3E}">
        <p14:creationId xmlns:p14="http://schemas.microsoft.com/office/powerpoint/2010/main" val="95166056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7</a:t>
            </a:fld>
            <a:endParaRPr lang="en-AU"/>
          </a:p>
        </p:txBody>
      </p:sp>
    </p:spTree>
    <p:extLst>
      <p:ext uri="{BB962C8B-B14F-4D97-AF65-F5344CB8AC3E}">
        <p14:creationId xmlns:p14="http://schemas.microsoft.com/office/powerpoint/2010/main" val="78029987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8</a:t>
            </a:fld>
            <a:endParaRPr lang="en-AU"/>
          </a:p>
        </p:txBody>
      </p:sp>
    </p:spTree>
    <p:extLst>
      <p:ext uri="{BB962C8B-B14F-4D97-AF65-F5344CB8AC3E}">
        <p14:creationId xmlns:p14="http://schemas.microsoft.com/office/powerpoint/2010/main" val="333389749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9</a:t>
            </a:fld>
            <a:endParaRPr lang="en-AU"/>
          </a:p>
        </p:txBody>
      </p:sp>
    </p:spTree>
    <p:extLst>
      <p:ext uri="{BB962C8B-B14F-4D97-AF65-F5344CB8AC3E}">
        <p14:creationId xmlns:p14="http://schemas.microsoft.com/office/powerpoint/2010/main" val="287247880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AU"/>
          </a:p>
        </p:txBody>
      </p:sp>
      <p:sp>
        <p:nvSpPr>
          <p:cNvPr id="4" name="Slide Number Placeholder 3"/>
          <p:cNvSpPr>
            <a:spLocks noGrp="1"/>
          </p:cNvSpPr>
          <p:nvPr>
            <p:ph type="sldNum" sz="quarter" idx="10"/>
          </p:nvPr>
        </p:nvSpPr>
        <p:spPr/>
        <p:txBody>
          <a:bodyPr/>
          <a:lstStyle/>
          <a:p>
            <a:fld id="{C23F250E-201F-4FBD-A0D9-9FAFC5CBE675}" type="slidenum">
              <a:rPr lang="en-AU" smtClean="0"/>
              <a:t>10</a:t>
            </a:fld>
            <a:endParaRPr lang="en-AU"/>
          </a:p>
        </p:txBody>
      </p:sp>
    </p:spTree>
    <p:extLst>
      <p:ext uri="{BB962C8B-B14F-4D97-AF65-F5344CB8AC3E}">
        <p14:creationId xmlns:p14="http://schemas.microsoft.com/office/powerpoint/2010/main" val="2922525579"/>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9.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6752"/>
            <a:ext cx="7772400" cy="1470025"/>
          </a:xfrm>
        </p:spPr>
        <p:txBody>
          <a:bodyPr/>
          <a:lstStyle>
            <a:lvl1pPr>
              <a:defRPr>
                <a:solidFill>
                  <a:schemeClr val="accent3"/>
                </a:solidFill>
              </a:defRPr>
            </a:lvl1pPr>
          </a:lstStyle>
          <a:p>
            <a:r>
              <a:rPr lang="en-US"/>
              <a:t>Click to edit Master title style</a:t>
            </a:r>
            <a:endParaRPr lang="en-AU" dirty="0"/>
          </a:p>
        </p:txBody>
      </p:sp>
      <p:sp>
        <p:nvSpPr>
          <p:cNvPr id="3" name="Subtitle 2"/>
          <p:cNvSpPr>
            <a:spLocks noGrp="1"/>
          </p:cNvSpPr>
          <p:nvPr>
            <p:ph type="subTitle" idx="1"/>
          </p:nvPr>
        </p:nvSpPr>
        <p:spPr>
          <a:xfrm>
            <a:off x="683568" y="2756520"/>
            <a:ext cx="6400800" cy="1752600"/>
          </a:xfrm>
        </p:spPr>
        <p:txBody>
          <a:bodyPr/>
          <a:lstStyle>
            <a:lvl1pPr marL="0" indent="0" algn="l">
              <a:buNone/>
              <a:defRPr>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968511"/>
            <a:ext cx="9144000" cy="269536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0" y="286673"/>
            <a:ext cx="3194304" cy="530118"/>
          </a:xfrm>
          <a:prstGeom prst="rect">
            <a:avLst/>
          </a:prstGeom>
        </p:spPr>
      </p:pic>
    </p:spTree>
    <p:extLst>
      <p:ext uri="{BB962C8B-B14F-4D97-AF65-F5344CB8AC3E}">
        <p14:creationId xmlns:p14="http://schemas.microsoft.com/office/powerpoint/2010/main" val="1865186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Tree>
    <p:extLst>
      <p:ext uri="{BB962C8B-B14F-4D97-AF65-F5344CB8AC3E}">
        <p14:creationId xmlns:p14="http://schemas.microsoft.com/office/powerpoint/2010/main" val="12216325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80089783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3" name="Rectangle 2"/>
          <p:cNvSpPr/>
          <p:nvPr userDrawn="1"/>
        </p:nvSpPr>
        <p:spPr>
          <a:xfrm>
            <a:off x="0" y="0"/>
            <a:ext cx="39553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360383656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userDrawn="1"/>
        </p:nvSpPr>
        <p:spPr>
          <a:xfrm>
            <a:off x="0" y="0"/>
            <a:ext cx="39553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a:xfrm>
            <a:off x="457200" y="273050"/>
            <a:ext cx="3008313" cy="1162050"/>
          </a:xfrm>
        </p:spPr>
        <p:txBody>
          <a:bodyPr anchor="b"/>
          <a:lstStyle>
            <a:lvl1pPr algn="l">
              <a:defRPr sz="2000" b="1">
                <a:solidFill>
                  <a:schemeClr val="accent3"/>
                </a:solidFill>
              </a:defRPr>
            </a:lvl1pPr>
          </a:lstStyle>
          <a:p>
            <a:r>
              <a:rPr lang="en-US"/>
              <a:t>Click to edit Master title style</a:t>
            </a:r>
            <a:endParaRPr lang="en-AU"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rgbClr val="464E5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24830547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1"/>
                </a:solidFill>
              </a:defRPr>
            </a:lvl1pPr>
          </a:lstStyle>
          <a:p>
            <a:r>
              <a:rPr lang="en-US"/>
              <a:t>Click to edit Master title style</a:t>
            </a:r>
            <a:endParaRPr lang="en-AU" dirty="0"/>
          </a:p>
        </p:txBody>
      </p:sp>
      <p:sp>
        <p:nvSpPr>
          <p:cNvPr id="3" name="Picture Placeholder 2"/>
          <p:cNvSpPr>
            <a:spLocks noGrp="1"/>
          </p:cNvSpPr>
          <p:nvPr>
            <p:ph type="pic" idx="1"/>
          </p:nvPr>
        </p:nvSpPr>
        <p:spPr>
          <a:xfrm>
            <a:off x="1792288" y="0"/>
            <a:ext cx="5486400" cy="4727575"/>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56176" y="4005064"/>
            <a:ext cx="4300737" cy="3480823"/>
          </a:xfrm>
          <a:prstGeom prst="rect">
            <a:avLst/>
          </a:prstGeom>
        </p:spPr>
      </p:pic>
    </p:spTree>
    <p:extLst>
      <p:ext uri="{BB962C8B-B14F-4D97-AF65-F5344CB8AC3E}">
        <p14:creationId xmlns:p14="http://schemas.microsoft.com/office/powerpoint/2010/main" val="12931243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Rectangle 6"/>
          <p:cNvSpPr/>
          <p:nvPr userDrawn="1"/>
        </p:nvSpPr>
        <p:spPr>
          <a:xfrm>
            <a:off x="0" y="0"/>
            <a:ext cx="9144000" cy="55172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
        <p:nvSpPr>
          <p:cNvPr id="2" name="Title 1"/>
          <p:cNvSpPr>
            <a:spLocks noGrp="1"/>
          </p:cNvSpPr>
          <p:nvPr>
            <p:ph type="title"/>
          </p:nvPr>
        </p:nvSpPr>
        <p:spPr>
          <a:xfrm>
            <a:off x="760040" y="3573016"/>
            <a:ext cx="7772400" cy="1907927"/>
          </a:xfrm>
        </p:spPr>
        <p:txBody>
          <a:bodyPr anchor="t">
            <a:normAutofit/>
          </a:bodyPr>
          <a:lstStyle>
            <a:lvl1pPr algn="l">
              <a:defRPr sz="6000" b="1" cap="none">
                <a:solidFill>
                  <a:schemeClr val="bg1"/>
                </a:solidFill>
              </a:defRPr>
            </a:lvl1pPr>
          </a:lstStyle>
          <a:p>
            <a:r>
              <a:rPr lang="en-US"/>
              <a:t>Click to edit Master title style</a:t>
            </a:r>
            <a:endParaRPr lang="en-AU" dirty="0"/>
          </a:p>
        </p:txBody>
      </p:sp>
    </p:spTree>
    <p:extLst>
      <p:ext uri="{BB962C8B-B14F-4D97-AF65-F5344CB8AC3E}">
        <p14:creationId xmlns:p14="http://schemas.microsoft.com/office/powerpoint/2010/main" val="115619148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96752"/>
            <a:ext cx="7772400" cy="1470025"/>
          </a:xfrm>
        </p:spPr>
        <p:txBody>
          <a:bodyPr/>
          <a:lstStyle>
            <a:lvl1pPr>
              <a:defRPr>
                <a:solidFill>
                  <a:schemeClr val="accent3"/>
                </a:solidFill>
              </a:defRPr>
            </a:lvl1pPr>
          </a:lstStyle>
          <a:p>
            <a:r>
              <a:rPr lang="en-US"/>
              <a:t>Click to edit Master title style</a:t>
            </a:r>
            <a:endParaRPr lang="en-AU" dirty="0"/>
          </a:p>
        </p:txBody>
      </p:sp>
      <p:sp>
        <p:nvSpPr>
          <p:cNvPr id="3" name="Subtitle 2"/>
          <p:cNvSpPr>
            <a:spLocks noGrp="1"/>
          </p:cNvSpPr>
          <p:nvPr>
            <p:ph type="subTitle" idx="1"/>
          </p:nvPr>
        </p:nvSpPr>
        <p:spPr>
          <a:xfrm>
            <a:off x="683568" y="2756520"/>
            <a:ext cx="6400800" cy="1752600"/>
          </a:xfrm>
        </p:spPr>
        <p:txBody>
          <a:bodyPr/>
          <a:lstStyle>
            <a:lvl1pPr marL="0" indent="0" algn="l">
              <a:buNone/>
              <a:defRPr>
                <a:solidFill>
                  <a:schemeClr val="tx2"/>
                </a:solidFill>
                <a:latin typeface="Arial" panose="020B0604020202020204" pitchFamily="34" charset="0"/>
                <a:cs typeface="Arial" panose="020B0604020202020204"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AU" dirty="0"/>
          </a:p>
        </p:txBody>
      </p:sp>
      <p:pic>
        <p:nvPicPr>
          <p:cNvPr id="9" name="Picture 8"/>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0" y="3968511"/>
            <a:ext cx="9144000" cy="2695363"/>
          </a:xfrm>
          <a:prstGeom prst="rect">
            <a:avLst/>
          </a:prstGeom>
        </p:spPr>
      </p:pic>
      <p:pic>
        <p:nvPicPr>
          <p:cNvPr id="10" name="Pictur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0" y="286673"/>
            <a:ext cx="3194304" cy="530118"/>
          </a:xfrm>
          <a:prstGeom prst="rect">
            <a:avLst/>
          </a:prstGeom>
        </p:spPr>
      </p:pic>
    </p:spTree>
    <p:extLst>
      <p:ext uri="{BB962C8B-B14F-4D97-AF65-F5344CB8AC3E}">
        <p14:creationId xmlns:p14="http://schemas.microsoft.com/office/powerpoint/2010/main" val="294126809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a:t>Click to edit Master title style</a:t>
            </a:r>
            <a:endParaRPr lang="en-AU" dirty="0"/>
          </a:p>
        </p:txBody>
      </p:sp>
      <p:sp>
        <p:nvSpPr>
          <p:cNvPr id="3" name="Content Placeholder 2"/>
          <p:cNvSpPr>
            <a:spLocks noGrp="1"/>
          </p:cNvSpPr>
          <p:nvPr>
            <p:ph idx="1"/>
          </p:nvPr>
        </p:nvSpPr>
        <p:spPr/>
        <p:txBody>
          <a:bodyPr/>
          <a:lstStyle>
            <a:lvl1pPr>
              <a:buClr>
                <a:schemeClr val="accent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967270512"/>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lstStyle>
            <a:lvl1pPr algn="l">
              <a:defRPr sz="4000" b="1" cap="none">
                <a:solidFill>
                  <a:schemeClr val="accent3"/>
                </a:solidFill>
              </a:defRPr>
            </a:lvl1pPr>
          </a:lstStyle>
          <a:p>
            <a:r>
              <a:rPr lang="en-US" dirty="0"/>
              <a:t>Click to edit master title style</a:t>
            </a:r>
            <a:endParaRPr lang="en-AU"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464E5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Rectangle 6"/>
          <p:cNvSpPr/>
          <p:nvPr userDrawn="1"/>
        </p:nvSpPr>
        <p:spPr>
          <a:xfrm>
            <a:off x="0" y="0"/>
            <a:ext cx="9144000" cy="27089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Tree>
    <p:extLst>
      <p:ext uri="{BB962C8B-B14F-4D97-AF65-F5344CB8AC3E}">
        <p14:creationId xmlns:p14="http://schemas.microsoft.com/office/powerpoint/2010/main" val="1692851758"/>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50868087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a:t>Click to edit Master title style</a:t>
            </a:r>
            <a:endParaRPr lang="en-AU" dirty="0"/>
          </a:p>
        </p:txBody>
      </p:sp>
      <p:sp>
        <p:nvSpPr>
          <p:cNvPr id="3" name="Content Placeholder 2"/>
          <p:cNvSpPr>
            <a:spLocks noGrp="1"/>
          </p:cNvSpPr>
          <p:nvPr>
            <p:ph idx="1"/>
          </p:nvPr>
        </p:nvSpPr>
        <p:spPr/>
        <p:txBody>
          <a:bodyPr/>
          <a:lstStyle>
            <a:lvl1pPr>
              <a:buClr>
                <a:schemeClr val="accent2"/>
              </a:buClr>
              <a:defRPr/>
            </a:lvl1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spTree>
    <p:extLst>
      <p:ext uri="{BB962C8B-B14F-4D97-AF65-F5344CB8AC3E}">
        <p14:creationId xmlns:p14="http://schemas.microsoft.com/office/powerpoint/2010/main" val="180608274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
        <p:nvSpPr>
          <p:cNvPr id="3" name="Text Placeholder 2"/>
          <p:cNvSpPr>
            <a:spLocks noGrp="1"/>
          </p:cNvSpPr>
          <p:nvPr>
            <p:ph type="body" idx="1"/>
          </p:nvPr>
        </p:nvSpPr>
        <p:spPr>
          <a:xfrm>
            <a:off x="457200" y="1535113"/>
            <a:ext cx="4040188" cy="639762"/>
          </a:xfrm>
          <a:solidFill>
            <a:schemeClr val="accent2"/>
          </a:solidFill>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a:solidFill>
            <a:schemeClr val="accent2"/>
          </a:solidFill>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08756083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Tree>
    <p:extLst>
      <p:ext uri="{BB962C8B-B14F-4D97-AF65-F5344CB8AC3E}">
        <p14:creationId xmlns:p14="http://schemas.microsoft.com/office/powerpoint/2010/main" val="1577618104"/>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Tree>
    <p:extLst>
      <p:ext uri="{BB962C8B-B14F-4D97-AF65-F5344CB8AC3E}">
        <p14:creationId xmlns:p14="http://schemas.microsoft.com/office/powerpoint/2010/main" val="860236148"/>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a:t>Click to edit Master title style</a:t>
            </a:r>
            <a:endParaRPr lang="en-AU" dirty="0"/>
          </a:p>
        </p:txBody>
      </p:sp>
    </p:spTree>
    <p:extLst>
      <p:ext uri="{BB962C8B-B14F-4D97-AF65-F5344CB8AC3E}">
        <p14:creationId xmlns:p14="http://schemas.microsoft.com/office/powerpoint/2010/main" val="1092239961"/>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type="titleOnly" preserve="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AU" dirty="0"/>
          </a:p>
        </p:txBody>
      </p:sp>
    </p:spTree>
    <p:extLst>
      <p:ext uri="{BB962C8B-B14F-4D97-AF65-F5344CB8AC3E}">
        <p14:creationId xmlns:p14="http://schemas.microsoft.com/office/powerpoint/2010/main" val="3741884532"/>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type="titleOnly" preserve="1">
  <p:cSld name="4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Tree>
    <p:extLst>
      <p:ext uri="{BB962C8B-B14F-4D97-AF65-F5344CB8AC3E}">
        <p14:creationId xmlns:p14="http://schemas.microsoft.com/office/powerpoint/2010/main" val="199009950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1403830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type="blank" preserve="1">
  <p:cSld name="1_Blank">
    <p:spTree>
      <p:nvGrpSpPr>
        <p:cNvPr id="1" name=""/>
        <p:cNvGrpSpPr/>
        <p:nvPr/>
      </p:nvGrpSpPr>
      <p:grpSpPr>
        <a:xfrm>
          <a:off x="0" y="0"/>
          <a:ext cx="0" cy="0"/>
          <a:chOff x="0" y="0"/>
          <a:chExt cx="0" cy="0"/>
        </a:xfrm>
      </p:grpSpPr>
      <p:sp>
        <p:nvSpPr>
          <p:cNvPr id="3" name="Rectangle 2"/>
          <p:cNvSpPr/>
          <p:nvPr userDrawn="1"/>
        </p:nvSpPr>
        <p:spPr>
          <a:xfrm>
            <a:off x="0" y="0"/>
            <a:ext cx="395536"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Tree>
    <p:extLst>
      <p:ext uri="{BB962C8B-B14F-4D97-AF65-F5344CB8AC3E}">
        <p14:creationId xmlns:p14="http://schemas.microsoft.com/office/powerpoint/2010/main" val="365033854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8" name="Rectangle 7"/>
          <p:cNvSpPr/>
          <p:nvPr userDrawn="1"/>
        </p:nvSpPr>
        <p:spPr>
          <a:xfrm>
            <a:off x="0" y="0"/>
            <a:ext cx="395536"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2" name="Title 1"/>
          <p:cNvSpPr>
            <a:spLocks noGrp="1"/>
          </p:cNvSpPr>
          <p:nvPr>
            <p:ph type="title"/>
          </p:nvPr>
        </p:nvSpPr>
        <p:spPr>
          <a:xfrm>
            <a:off x="457200" y="273050"/>
            <a:ext cx="3008313" cy="1162050"/>
          </a:xfrm>
        </p:spPr>
        <p:txBody>
          <a:bodyPr anchor="b"/>
          <a:lstStyle>
            <a:lvl1pPr algn="l">
              <a:defRPr sz="2000" b="1">
                <a:solidFill>
                  <a:schemeClr val="accent3"/>
                </a:solidFill>
              </a:defRPr>
            </a:lvl1pPr>
          </a:lstStyle>
          <a:p>
            <a:r>
              <a:rPr lang="en-US"/>
              <a:t>Click to edit Master title style</a:t>
            </a:r>
            <a:endParaRPr lang="en-AU" dirty="0"/>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solidFill>
                  <a:srgbClr val="464E56"/>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Tree>
    <p:extLst>
      <p:ext uri="{BB962C8B-B14F-4D97-AF65-F5344CB8AC3E}">
        <p14:creationId xmlns:p14="http://schemas.microsoft.com/office/powerpoint/2010/main" val="82877865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solidFill>
                  <a:schemeClr val="bg1"/>
                </a:solidFill>
              </a:defRPr>
            </a:lvl1pPr>
          </a:lstStyle>
          <a:p>
            <a:r>
              <a:rPr lang="en-US"/>
              <a:t>Click to edit Master title style</a:t>
            </a:r>
            <a:endParaRPr lang="en-AU" dirty="0"/>
          </a:p>
        </p:txBody>
      </p:sp>
      <p:sp>
        <p:nvSpPr>
          <p:cNvPr id="3" name="Picture Placeholder 2"/>
          <p:cNvSpPr>
            <a:spLocks noGrp="1"/>
          </p:cNvSpPr>
          <p:nvPr>
            <p:ph type="pic" idx="1"/>
          </p:nvPr>
        </p:nvSpPr>
        <p:spPr>
          <a:xfrm>
            <a:off x="1792288" y="0"/>
            <a:ext cx="5486400" cy="4727575"/>
          </a:xfrm>
          <a:solidFill>
            <a:schemeClr val="bg1"/>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AU"/>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pic>
        <p:nvPicPr>
          <p:cNvPr id="8" name="Picture 7"/>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6156176" y="4005064"/>
            <a:ext cx="4300737" cy="3480823"/>
          </a:xfrm>
          <a:prstGeom prst="rect">
            <a:avLst/>
          </a:prstGeom>
        </p:spPr>
      </p:pic>
    </p:spTree>
    <p:extLst>
      <p:ext uri="{BB962C8B-B14F-4D97-AF65-F5344CB8AC3E}">
        <p14:creationId xmlns:p14="http://schemas.microsoft.com/office/powerpoint/2010/main" val="10816723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722313" y="4406900"/>
            <a:ext cx="7772400" cy="1362075"/>
          </a:xfrm>
        </p:spPr>
        <p:txBody>
          <a:bodyPr anchor="t"/>
          <a:lstStyle>
            <a:lvl1pPr algn="l">
              <a:defRPr sz="4000" b="1" cap="none">
                <a:solidFill>
                  <a:schemeClr val="accent3"/>
                </a:solidFill>
              </a:defRPr>
            </a:lvl1pPr>
          </a:lstStyle>
          <a:p>
            <a:r>
              <a:rPr lang="en-US" dirty="0"/>
              <a:t>Click to edit master title style</a:t>
            </a:r>
            <a:endParaRPr lang="en-AU" dirty="0"/>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rgbClr val="464E56"/>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7" name="Rectangle 6"/>
          <p:cNvSpPr/>
          <p:nvPr userDrawn="1"/>
        </p:nvSpPr>
        <p:spPr>
          <a:xfrm>
            <a:off x="0" y="0"/>
            <a:ext cx="9144000" cy="270892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p>
        </p:txBody>
      </p:sp>
    </p:spTree>
    <p:extLst>
      <p:ext uri="{BB962C8B-B14F-4D97-AF65-F5344CB8AC3E}">
        <p14:creationId xmlns:p14="http://schemas.microsoft.com/office/powerpoint/2010/main" val="212922398"/>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7" name="Rectangle 6"/>
          <p:cNvSpPr/>
          <p:nvPr userDrawn="1"/>
        </p:nvSpPr>
        <p:spPr>
          <a:xfrm>
            <a:off x="0" y="0"/>
            <a:ext cx="9144000" cy="551723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AU">
              <a:solidFill>
                <a:prstClr val="white"/>
              </a:solidFill>
            </a:endParaRPr>
          </a:p>
        </p:txBody>
      </p:sp>
      <p:sp>
        <p:nvSpPr>
          <p:cNvPr id="2" name="Title 1"/>
          <p:cNvSpPr>
            <a:spLocks noGrp="1"/>
          </p:cNvSpPr>
          <p:nvPr>
            <p:ph type="title"/>
          </p:nvPr>
        </p:nvSpPr>
        <p:spPr>
          <a:xfrm>
            <a:off x="760040" y="3573016"/>
            <a:ext cx="7772400" cy="1907927"/>
          </a:xfrm>
        </p:spPr>
        <p:txBody>
          <a:bodyPr anchor="t">
            <a:normAutofit/>
          </a:bodyPr>
          <a:lstStyle>
            <a:lvl1pPr algn="l">
              <a:defRPr sz="6000" b="1" cap="none">
                <a:solidFill>
                  <a:schemeClr val="bg1"/>
                </a:solidFill>
              </a:defRPr>
            </a:lvl1pPr>
          </a:lstStyle>
          <a:p>
            <a:r>
              <a:rPr lang="en-US"/>
              <a:t>Click to edit Master title style</a:t>
            </a:r>
            <a:endParaRPr lang="en-AU" dirty="0"/>
          </a:p>
        </p:txBody>
      </p:sp>
    </p:spTree>
    <p:extLst>
      <p:ext uri="{BB962C8B-B14F-4D97-AF65-F5344CB8AC3E}">
        <p14:creationId xmlns:p14="http://schemas.microsoft.com/office/powerpoint/2010/main" val="35880284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272029981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
        <p:nvSpPr>
          <p:cNvPr id="3" name="Text Placeholder 2"/>
          <p:cNvSpPr>
            <a:spLocks noGrp="1"/>
          </p:cNvSpPr>
          <p:nvPr>
            <p:ph type="body" idx="1"/>
          </p:nvPr>
        </p:nvSpPr>
        <p:spPr>
          <a:xfrm>
            <a:off x="457200" y="1535113"/>
            <a:ext cx="4040188" cy="639762"/>
          </a:xfrm>
          <a:solidFill>
            <a:schemeClr val="accent2"/>
          </a:solidFill>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
        <p:nvSpPr>
          <p:cNvPr id="5" name="Text Placeholder 4"/>
          <p:cNvSpPr>
            <a:spLocks noGrp="1"/>
          </p:cNvSpPr>
          <p:nvPr>
            <p:ph type="body" sz="quarter" idx="3"/>
          </p:nvPr>
        </p:nvSpPr>
        <p:spPr>
          <a:xfrm>
            <a:off x="4645025" y="1535113"/>
            <a:ext cx="4041775" cy="639762"/>
          </a:xfrm>
          <a:solidFill>
            <a:schemeClr val="accent2"/>
          </a:solidFill>
        </p:spPr>
        <p:txBody>
          <a:bodyPr anchor="b"/>
          <a:lstStyle>
            <a:lvl1pPr marL="0" indent="0">
              <a:buNone/>
              <a:defRPr sz="2400" b="1">
                <a:solidFill>
                  <a:schemeClr val="bg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a:p>
        </p:txBody>
      </p:sp>
    </p:spTree>
    <p:extLst>
      <p:ext uri="{BB962C8B-B14F-4D97-AF65-F5344CB8AC3E}">
        <p14:creationId xmlns:p14="http://schemas.microsoft.com/office/powerpoint/2010/main" val="37391579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Tree>
    <p:extLst>
      <p:ext uri="{BB962C8B-B14F-4D97-AF65-F5344CB8AC3E}">
        <p14:creationId xmlns:p14="http://schemas.microsoft.com/office/powerpoint/2010/main" val="114807175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titleOnly" preserve="1">
  <p:cSld name="1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olidFill>
              </a:defRPr>
            </a:lvl1pPr>
          </a:lstStyle>
          <a:p>
            <a:r>
              <a:rPr lang="en-US"/>
              <a:t>Click to edit Master title style</a:t>
            </a:r>
            <a:endParaRPr lang="en-AU" dirty="0"/>
          </a:p>
        </p:txBody>
      </p:sp>
    </p:spTree>
    <p:extLst>
      <p:ext uri="{BB962C8B-B14F-4D97-AF65-F5344CB8AC3E}">
        <p14:creationId xmlns:p14="http://schemas.microsoft.com/office/powerpoint/2010/main" val="374504975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titleOnly" preserve="1">
  <p:cSld name="2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2"/>
                </a:solidFill>
              </a:defRPr>
            </a:lvl1pPr>
          </a:lstStyle>
          <a:p>
            <a:r>
              <a:rPr lang="en-US"/>
              <a:t>Click to edit Master title style</a:t>
            </a:r>
            <a:endParaRPr lang="en-AU" dirty="0"/>
          </a:p>
        </p:txBody>
      </p:sp>
    </p:spTree>
    <p:extLst>
      <p:ext uri="{BB962C8B-B14F-4D97-AF65-F5344CB8AC3E}">
        <p14:creationId xmlns:p14="http://schemas.microsoft.com/office/powerpoint/2010/main" val="42754340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titleOnly" preserve="1">
  <p:cSld name="3_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tx2"/>
                </a:solidFill>
              </a:defRPr>
            </a:lvl1pPr>
          </a:lstStyle>
          <a:p>
            <a:r>
              <a:rPr lang="en-US"/>
              <a:t>Click to edit Master title style</a:t>
            </a:r>
            <a:endParaRPr lang="en-AU" dirty="0"/>
          </a:p>
        </p:txBody>
      </p:sp>
    </p:spTree>
    <p:extLst>
      <p:ext uri="{BB962C8B-B14F-4D97-AF65-F5344CB8AC3E}">
        <p14:creationId xmlns:p14="http://schemas.microsoft.com/office/powerpoint/2010/main" val="39510714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3.xml"/><Relationship Id="rId13" Type="http://schemas.openxmlformats.org/officeDocument/2006/relationships/slideLayout" Target="../slideLayouts/slideLayout28.xml"/><Relationship Id="rId3" Type="http://schemas.openxmlformats.org/officeDocument/2006/relationships/slideLayout" Target="../slideLayouts/slideLayout18.xml"/><Relationship Id="rId7" Type="http://schemas.openxmlformats.org/officeDocument/2006/relationships/slideLayout" Target="../slideLayouts/slideLayout22.xml"/><Relationship Id="rId12" Type="http://schemas.openxmlformats.org/officeDocument/2006/relationships/slideLayout" Target="../slideLayouts/slideLayout27.xml"/><Relationship Id="rId17" Type="http://schemas.openxmlformats.org/officeDocument/2006/relationships/image" Target="../media/image1.png"/><Relationship Id="rId2" Type="http://schemas.openxmlformats.org/officeDocument/2006/relationships/slideLayout" Target="../slideLayouts/slideLayout17.xml"/><Relationship Id="rId16" Type="http://schemas.openxmlformats.org/officeDocument/2006/relationships/theme" Target="../theme/theme2.xml"/><Relationship Id="rId1" Type="http://schemas.openxmlformats.org/officeDocument/2006/relationships/slideLayout" Target="../slideLayouts/slideLayout16.xml"/><Relationship Id="rId6" Type="http://schemas.openxmlformats.org/officeDocument/2006/relationships/slideLayout" Target="../slideLayouts/slideLayout21.xml"/><Relationship Id="rId11" Type="http://schemas.openxmlformats.org/officeDocument/2006/relationships/slideLayout" Target="../slideLayouts/slideLayout26.xml"/><Relationship Id="rId5" Type="http://schemas.openxmlformats.org/officeDocument/2006/relationships/slideLayout" Target="../slideLayouts/slideLayout20.xml"/><Relationship Id="rId15" Type="http://schemas.openxmlformats.org/officeDocument/2006/relationships/slideLayout" Target="../slideLayouts/slideLayout30.xml"/><Relationship Id="rId10" Type="http://schemas.openxmlformats.org/officeDocument/2006/relationships/slideLayout" Target="../slideLayouts/slideLayout25.xml"/><Relationship Id="rId4" Type="http://schemas.openxmlformats.org/officeDocument/2006/relationships/slideLayout" Target="../slideLayouts/slideLayout19.xml"/><Relationship Id="rId9" Type="http://schemas.openxmlformats.org/officeDocument/2006/relationships/slideLayout" Target="../slideLayouts/slideLayout24.xml"/><Relationship Id="rId14" Type="http://schemas.openxmlformats.org/officeDocument/2006/relationships/slideLayout" Target="../slideLayouts/slideLayout2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pic>
        <p:nvPicPr>
          <p:cNvPr id="1026" name="Picture 2" descr="W:\Executive\RPH\Communications\Graphic Design\SMHS new branding resources\Graphics\FSFHG - teal\multi honeycomb 3.png"/>
          <p:cNvPicPr>
            <a:picLocks noChangeAspect="1" noChangeArrowheads="1"/>
          </p:cNvPicPr>
          <p:nvPr/>
        </p:nvPicPr>
        <p:blipFill rotWithShape="1">
          <a:blip r:embed="rId17">
            <a:extLst>
              <a:ext uri="{28A0092B-C50C-407E-A947-70E740481C1C}">
                <a14:useLocalDpi xmlns:a14="http://schemas.microsoft.com/office/drawing/2010/main" val="0"/>
              </a:ext>
            </a:extLst>
          </a:blip>
          <a:srcRect b="39556"/>
          <a:stretch/>
        </p:blipFill>
        <p:spPr bwMode="auto">
          <a:xfrm>
            <a:off x="3084513" y="5793699"/>
            <a:ext cx="6059487" cy="1079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19385380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61" r:id="rId7"/>
    <p:sldLayoutId id="2147483662" r:id="rId8"/>
    <p:sldLayoutId id="2147483663" r:id="rId9"/>
    <p:sldLayoutId id="2147483665" r:id="rId10"/>
    <p:sldLayoutId id="2147483655" r:id="rId11"/>
    <p:sldLayoutId id="2147483660" r:id="rId12"/>
    <p:sldLayoutId id="2147483656" r:id="rId13"/>
    <p:sldLayoutId id="2147483657" r:id="rId14"/>
    <p:sldLayoutId id="2147483664" r:id="rId15"/>
  </p:sldLayoutIdLst>
  <p:txStyles>
    <p:titleStyle>
      <a:lvl1pPr algn="l" defTabSz="914400" rtl="0" eaLnBrk="1" latinLnBrk="0" hangingPunct="1">
        <a:spcBef>
          <a:spcPct val="0"/>
        </a:spcBef>
        <a:buNone/>
        <a:defRPr sz="4400" kern="1200">
          <a:solidFill>
            <a:schemeClr val="accent2"/>
          </a:solidFill>
          <a:latin typeface="Arial" panose="020B0604020202020204" pitchFamily="34" charset="0"/>
          <a:ea typeface="+mj-ea"/>
          <a:cs typeface="Arial" panose="020B0604020202020204" pitchFamily="34" charset="0"/>
        </a:defRPr>
      </a:lvl1pPr>
    </p:titleStyle>
    <p:body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endParaRPr lang="en-AU"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U" dirty="0"/>
          </a:p>
        </p:txBody>
      </p:sp>
      <p:pic>
        <p:nvPicPr>
          <p:cNvPr id="1026" name="Picture 2" descr="W:\Executive\RPH\Communications\Graphic Design\SMHS new branding resources\Graphics\FSFHG - teal\multi honeycomb 3.png"/>
          <p:cNvPicPr>
            <a:picLocks noChangeAspect="1" noChangeArrowheads="1"/>
          </p:cNvPicPr>
          <p:nvPr/>
        </p:nvPicPr>
        <p:blipFill rotWithShape="1">
          <a:blip r:embed="rId17">
            <a:extLst>
              <a:ext uri="{28A0092B-C50C-407E-A947-70E740481C1C}">
                <a14:useLocalDpi xmlns:a14="http://schemas.microsoft.com/office/drawing/2010/main" val="0"/>
              </a:ext>
            </a:extLst>
          </a:blip>
          <a:srcRect b="39556"/>
          <a:stretch/>
        </p:blipFill>
        <p:spPr bwMode="auto">
          <a:xfrm>
            <a:off x="3084513" y="5793699"/>
            <a:ext cx="6059487" cy="1079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765858802"/>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 id="2147483678" r:id="rId12"/>
    <p:sldLayoutId id="2147483679" r:id="rId13"/>
    <p:sldLayoutId id="2147483680" r:id="rId14"/>
    <p:sldLayoutId id="2147483681" r:id="rId15"/>
  </p:sldLayoutIdLst>
  <p:txStyles>
    <p:titleStyle>
      <a:lvl1pPr algn="l" defTabSz="914400" rtl="0" eaLnBrk="1" latinLnBrk="0" hangingPunct="1">
        <a:spcBef>
          <a:spcPct val="0"/>
        </a:spcBef>
        <a:buNone/>
        <a:defRPr sz="4400" kern="1200">
          <a:solidFill>
            <a:schemeClr val="accent2"/>
          </a:solidFill>
          <a:latin typeface="Arial" panose="020B0604020202020204" pitchFamily="34" charset="0"/>
          <a:ea typeface="+mj-ea"/>
          <a:cs typeface="Arial" panose="020B0604020202020204" pitchFamily="34" charset="0"/>
        </a:defRPr>
      </a:lvl1pPr>
    </p:titleStyle>
    <p:body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8.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11.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10.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10.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10.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10.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10.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10.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10.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10.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10.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10.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1844824"/>
            <a:ext cx="7772400" cy="1470025"/>
          </a:xfrm>
        </p:spPr>
        <p:txBody>
          <a:bodyPr>
            <a:normAutofit/>
          </a:bodyPr>
          <a:lstStyle/>
          <a:p>
            <a:pPr algn="ctr"/>
            <a:r>
              <a:rPr lang="en-AU" dirty="0"/>
              <a:t>Arterial Blood Gas Analysis</a:t>
            </a:r>
            <a:br>
              <a:rPr lang="en-AU" dirty="0"/>
            </a:br>
            <a:r>
              <a:rPr lang="en-AU" dirty="0"/>
              <a:t>Workshop</a:t>
            </a:r>
          </a:p>
        </p:txBody>
      </p:sp>
    </p:spTree>
    <p:extLst>
      <p:ext uri="{BB962C8B-B14F-4D97-AF65-F5344CB8AC3E}">
        <p14:creationId xmlns:p14="http://schemas.microsoft.com/office/powerpoint/2010/main" val="1392483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027"/>
          <p:cNvSpPr>
            <a:spLocks noGrp="1" noChangeArrowheads="1"/>
          </p:cNvSpPr>
          <p:nvPr>
            <p:ph idx="1"/>
          </p:nvPr>
        </p:nvSpPr>
        <p:spPr/>
        <p:txBody>
          <a:bodyPr>
            <a:normAutofit/>
          </a:bodyPr>
          <a:lstStyle/>
          <a:p>
            <a:pPr marL="0" indent="0" eaLnBrk="1" hangingPunct="1">
              <a:lnSpc>
                <a:spcPct val="90000"/>
              </a:lnSpc>
              <a:buFontTx/>
              <a:buNone/>
              <a:defRPr/>
            </a:pPr>
            <a:br>
              <a:rPr lang="en-GB" altLang="en-US" sz="2800" b="1" dirty="0">
                <a:ea typeface="+mn-ea"/>
              </a:rPr>
            </a:br>
            <a:r>
              <a:rPr lang="en-GB" altLang="en-US" sz="2800" b="1" dirty="0">
                <a:ea typeface="+mn-ea"/>
              </a:rPr>
              <a:t>In summary:</a:t>
            </a:r>
          </a:p>
          <a:p>
            <a:pPr marL="0" indent="0" eaLnBrk="1" hangingPunct="1">
              <a:lnSpc>
                <a:spcPct val="90000"/>
              </a:lnSpc>
              <a:buFontTx/>
              <a:buAutoNum type="arabicPeriod"/>
              <a:defRPr/>
            </a:pPr>
            <a:endParaRPr lang="en-GB" altLang="en-US" sz="2800" dirty="0">
              <a:ea typeface="+mn-ea"/>
            </a:endParaRPr>
          </a:p>
          <a:p>
            <a:pPr marL="457200" indent="-457200" eaLnBrk="1" hangingPunct="1">
              <a:lnSpc>
                <a:spcPct val="90000"/>
              </a:lnSpc>
              <a:buFont typeface="+mj-lt"/>
              <a:buAutoNum type="arabicPeriod"/>
              <a:defRPr/>
            </a:pPr>
            <a:r>
              <a:rPr lang="en-GB" altLang="en-US" sz="2800" dirty="0">
                <a:ea typeface="+mn-ea"/>
              </a:rPr>
              <a:t>How is the patient?</a:t>
            </a:r>
          </a:p>
          <a:p>
            <a:pPr marL="457200" indent="-457200" eaLnBrk="1" hangingPunct="1">
              <a:lnSpc>
                <a:spcPct val="90000"/>
              </a:lnSpc>
              <a:buFont typeface="+mj-lt"/>
              <a:buAutoNum type="arabicPeriod"/>
              <a:defRPr/>
            </a:pPr>
            <a:r>
              <a:rPr lang="en-GB" altLang="en-US" sz="2800" dirty="0">
                <a:ea typeface="+mn-ea"/>
              </a:rPr>
              <a:t>Assess oxygenation</a:t>
            </a:r>
          </a:p>
          <a:p>
            <a:pPr marL="457200" indent="-457200" eaLnBrk="1" hangingPunct="1">
              <a:lnSpc>
                <a:spcPct val="90000"/>
              </a:lnSpc>
              <a:buFont typeface="+mj-lt"/>
              <a:buAutoNum type="arabicPeriod"/>
              <a:defRPr/>
            </a:pPr>
            <a:r>
              <a:rPr lang="en-GB" altLang="en-US" sz="2800" dirty="0">
                <a:ea typeface="+mn-ea"/>
              </a:rPr>
              <a:t>Determine the pH (or H</a:t>
            </a:r>
            <a:r>
              <a:rPr lang="en-GB" altLang="en-US" sz="2800" baseline="30000" dirty="0">
                <a:ea typeface="+mn-ea"/>
              </a:rPr>
              <a:t>+</a:t>
            </a:r>
            <a:r>
              <a:rPr lang="en-GB" altLang="en-US" sz="2800" dirty="0">
                <a:ea typeface="+mn-ea"/>
              </a:rPr>
              <a:t> concentration)</a:t>
            </a:r>
          </a:p>
          <a:p>
            <a:pPr marL="457200" indent="-457200" eaLnBrk="1" hangingPunct="1">
              <a:lnSpc>
                <a:spcPct val="90000"/>
              </a:lnSpc>
              <a:buFont typeface="+mj-lt"/>
              <a:buAutoNum type="arabicPeriod"/>
              <a:defRPr/>
            </a:pPr>
            <a:r>
              <a:rPr lang="en-GB" altLang="en-US" sz="2800" dirty="0">
                <a:ea typeface="+mn-ea"/>
              </a:rPr>
              <a:t>Determine the respiratory component</a:t>
            </a:r>
          </a:p>
          <a:p>
            <a:pPr marL="457200" indent="-457200" eaLnBrk="1" hangingPunct="1">
              <a:lnSpc>
                <a:spcPct val="90000"/>
              </a:lnSpc>
              <a:buFont typeface="+mj-lt"/>
              <a:buAutoNum type="arabicPeriod"/>
              <a:defRPr/>
            </a:pPr>
            <a:r>
              <a:rPr lang="en-GB" altLang="en-US" sz="2800" dirty="0">
                <a:ea typeface="+mn-ea"/>
              </a:rPr>
              <a:t>Determine the metabolic component</a:t>
            </a:r>
          </a:p>
        </p:txBody>
      </p:sp>
      <p:sp>
        <p:nvSpPr>
          <p:cNvPr id="5" name="Title 1"/>
          <p:cNvSpPr>
            <a:spLocks noGrp="1"/>
          </p:cNvSpPr>
          <p:nvPr>
            <p:ph type="title"/>
          </p:nvPr>
        </p:nvSpPr>
        <p:spPr/>
        <p:txBody>
          <a:bodyPr>
            <a:noAutofit/>
          </a:bodyPr>
          <a:lstStyle/>
          <a:p>
            <a:r>
              <a:rPr lang="en-GB" dirty="0">
                <a:solidFill>
                  <a:schemeClr val="accent3"/>
                </a:solidFill>
              </a:rPr>
              <a:t>5-step approach to </a:t>
            </a:r>
            <a:br>
              <a:rPr lang="en-GB" dirty="0">
                <a:solidFill>
                  <a:schemeClr val="accent3"/>
                </a:solidFill>
              </a:rPr>
            </a:br>
            <a:r>
              <a:rPr lang="en-GB" dirty="0">
                <a:solidFill>
                  <a:schemeClr val="accent3"/>
                </a:solidFill>
              </a:rPr>
              <a:t>arterial blood gas interpretation</a:t>
            </a:r>
            <a:endParaRPr lang="en-AU" dirty="0">
              <a:solidFill>
                <a:schemeClr val="accent3"/>
              </a:solidFill>
            </a:endParaRPr>
          </a:p>
        </p:txBody>
      </p:sp>
    </p:spTree>
    <p:extLst>
      <p:ext uri="{BB962C8B-B14F-4D97-AF65-F5344CB8AC3E}">
        <p14:creationId xmlns:p14="http://schemas.microsoft.com/office/powerpoint/2010/main" val="123400247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67544" y="2204864"/>
            <a:ext cx="8229600" cy="1143000"/>
          </a:xfrm>
        </p:spPr>
        <p:txBody>
          <a:bodyPr>
            <a:normAutofit/>
          </a:bodyPr>
          <a:lstStyle/>
          <a:p>
            <a:pPr algn="ctr"/>
            <a:r>
              <a:rPr lang="en-AU" sz="6000" dirty="0">
                <a:solidFill>
                  <a:schemeClr val="accent3"/>
                </a:solidFill>
              </a:rPr>
              <a:t>Compensation?</a:t>
            </a:r>
          </a:p>
        </p:txBody>
      </p:sp>
    </p:spTree>
    <p:extLst>
      <p:ext uri="{BB962C8B-B14F-4D97-AF65-F5344CB8AC3E}">
        <p14:creationId xmlns:p14="http://schemas.microsoft.com/office/powerpoint/2010/main" val="379775604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normAutofit/>
          </a:bodyPr>
          <a:lstStyle/>
          <a:p>
            <a:pPr marL="0" indent="0">
              <a:buNone/>
            </a:pPr>
            <a:r>
              <a:rPr lang="en-AU" b="1" dirty="0"/>
              <a:t>No compensation </a:t>
            </a:r>
            <a:r>
              <a:rPr lang="en-AU" dirty="0"/>
              <a:t>– </a:t>
            </a:r>
            <a:r>
              <a:rPr lang="en-AU" sz="2600" dirty="0"/>
              <a:t>the CO</a:t>
            </a:r>
            <a:r>
              <a:rPr lang="en-AU" sz="1600" dirty="0"/>
              <a:t>2</a:t>
            </a:r>
            <a:r>
              <a:rPr lang="en-AU" sz="2600" dirty="0"/>
              <a:t> or HCO</a:t>
            </a:r>
            <a:r>
              <a:rPr lang="en-AU" sz="1600" dirty="0"/>
              <a:t>3</a:t>
            </a:r>
            <a:r>
              <a:rPr lang="en-AU" sz="2600" dirty="0"/>
              <a:t> has not moved in the opposite direction to the pH</a:t>
            </a:r>
          </a:p>
          <a:p>
            <a:pPr marL="0" indent="0">
              <a:buNone/>
            </a:pPr>
            <a:br>
              <a:rPr lang="en-AU" b="1" dirty="0"/>
            </a:br>
            <a:r>
              <a:rPr lang="en-AU" b="1" dirty="0"/>
              <a:t>pH: </a:t>
            </a:r>
            <a:r>
              <a:rPr lang="en-AU" dirty="0"/>
              <a:t>7.15</a:t>
            </a:r>
            <a:r>
              <a:rPr lang="en-AU" b="1" dirty="0"/>
              <a:t> </a:t>
            </a:r>
            <a:r>
              <a:rPr lang="en-AU" dirty="0"/>
              <a:t>- </a:t>
            </a:r>
            <a:r>
              <a:rPr lang="en-AU" dirty="0">
                <a:solidFill>
                  <a:srgbClr val="FF0000"/>
                </a:solidFill>
              </a:rPr>
              <a:t>acidotic</a:t>
            </a:r>
            <a:br>
              <a:rPr lang="en-AU" b="1" dirty="0"/>
            </a:br>
            <a:r>
              <a:rPr lang="en-AU" b="1" dirty="0"/>
              <a:t>PaO</a:t>
            </a:r>
            <a:r>
              <a:rPr lang="en-AU" sz="2200" b="1" dirty="0"/>
              <a:t>2</a:t>
            </a:r>
            <a:r>
              <a:rPr lang="en-AU" b="1" dirty="0"/>
              <a:t>: </a:t>
            </a:r>
            <a:r>
              <a:rPr lang="en-AU" dirty="0"/>
              <a:t>75mmHg</a:t>
            </a:r>
            <a:br>
              <a:rPr lang="en-AU" dirty="0"/>
            </a:br>
            <a:r>
              <a:rPr lang="en-AU" b="1" dirty="0"/>
              <a:t>PaCO</a:t>
            </a:r>
            <a:r>
              <a:rPr lang="en-AU" sz="2200" b="1" dirty="0"/>
              <a:t>2</a:t>
            </a:r>
            <a:r>
              <a:rPr lang="en-AU" b="1" dirty="0"/>
              <a:t>: </a:t>
            </a:r>
            <a:r>
              <a:rPr lang="en-AU" dirty="0"/>
              <a:t>65mmHg - </a:t>
            </a:r>
            <a:r>
              <a:rPr lang="en-AU" dirty="0">
                <a:solidFill>
                  <a:srgbClr val="FF0000"/>
                </a:solidFill>
              </a:rPr>
              <a:t>primary problem</a:t>
            </a:r>
            <a:br>
              <a:rPr lang="en-AU" b="1" dirty="0"/>
            </a:br>
            <a:r>
              <a:rPr lang="en-AU" b="1" dirty="0"/>
              <a:t>HCO</a:t>
            </a:r>
            <a:r>
              <a:rPr lang="en-AU" sz="2200" b="1" dirty="0"/>
              <a:t>3</a:t>
            </a:r>
            <a:r>
              <a:rPr lang="en-AU" b="1" dirty="0"/>
              <a:t>: </a:t>
            </a:r>
            <a:r>
              <a:rPr lang="en-AU" dirty="0"/>
              <a:t>22</a:t>
            </a:r>
            <a:r>
              <a:rPr lang="en-AU" b="1" dirty="0"/>
              <a:t> </a:t>
            </a:r>
            <a:r>
              <a:rPr lang="en-AU" dirty="0"/>
              <a:t>– </a:t>
            </a:r>
            <a:r>
              <a:rPr lang="en-AU" dirty="0">
                <a:solidFill>
                  <a:srgbClr val="FF0000"/>
                </a:solidFill>
              </a:rPr>
              <a:t>still within normal range</a:t>
            </a:r>
            <a:br>
              <a:rPr lang="en-AU" b="1" dirty="0"/>
            </a:br>
            <a:r>
              <a:rPr lang="en-AU" b="1" dirty="0"/>
              <a:t>BE: </a:t>
            </a:r>
            <a:r>
              <a:rPr lang="en-AU" dirty="0"/>
              <a:t>-2.5 – </a:t>
            </a:r>
            <a:r>
              <a:rPr lang="en-AU" dirty="0">
                <a:solidFill>
                  <a:srgbClr val="FF0000"/>
                </a:solidFill>
              </a:rPr>
              <a:t>relatively normal (moves with HCO</a:t>
            </a:r>
            <a:r>
              <a:rPr lang="en-AU" sz="2200" dirty="0">
                <a:solidFill>
                  <a:srgbClr val="FF0000"/>
                </a:solidFill>
              </a:rPr>
              <a:t>3</a:t>
            </a:r>
            <a:r>
              <a:rPr lang="en-AU" dirty="0">
                <a:solidFill>
                  <a:srgbClr val="FF0000"/>
                </a:solidFill>
              </a:rPr>
              <a:t>)</a:t>
            </a:r>
            <a:br>
              <a:rPr lang="en-AU" b="1" dirty="0"/>
            </a:br>
            <a:br>
              <a:rPr lang="en-AU" b="1" dirty="0"/>
            </a:br>
            <a:endParaRPr lang="en-AU" sz="2600" dirty="0"/>
          </a:p>
        </p:txBody>
      </p:sp>
    </p:spTree>
    <p:extLst>
      <p:ext uri="{BB962C8B-B14F-4D97-AF65-F5344CB8AC3E}">
        <p14:creationId xmlns:p14="http://schemas.microsoft.com/office/powerpoint/2010/main" val="193017825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620688"/>
            <a:ext cx="8229600" cy="5505475"/>
          </a:xfrm>
        </p:spPr>
        <p:txBody>
          <a:bodyPr>
            <a:normAutofit/>
          </a:bodyPr>
          <a:lstStyle/>
          <a:p>
            <a:pPr marL="0" indent="0">
              <a:buNone/>
            </a:pPr>
            <a:r>
              <a:rPr lang="en-AU" b="1" dirty="0"/>
              <a:t>Partial Compensation </a:t>
            </a:r>
            <a:r>
              <a:rPr lang="en-AU" dirty="0"/>
              <a:t>– The CO</a:t>
            </a:r>
            <a:r>
              <a:rPr lang="en-AU" sz="2000" dirty="0"/>
              <a:t>2</a:t>
            </a:r>
            <a:r>
              <a:rPr lang="en-AU" dirty="0"/>
              <a:t> or the HCO</a:t>
            </a:r>
            <a:r>
              <a:rPr lang="en-AU" sz="2000" dirty="0"/>
              <a:t>3</a:t>
            </a:r>
            <a:r>
              <a:rPr lang="en-AU" dirty="0"/>
              <a:t> has moved in the opposite direction to the pH, however the pH still remains deranged</a:t>
            </a:r>
          </a:p>
          <a:p>
            <a:pPr marL="0" indent="0">
              <a:buNone/>
            </a:pPr>
            <a:br>
              <a:rPr lang="en-AU" b="1" dirty="0"/>
            </a:br>
            <a:r>
              <a:rPr lang="en-AU" b="1" dirty="0"/>
              <a:t>pH: </a:t>
            </a:r>
            <a:r>
              <a:rPr lang="en-AU" dirty="0"/>
              <a:t>7.20</a:t>
            </a:r>
            <a:r>
              <a:rPr lang="en-AU" b="1" dirty="0"/>
              <a:t> </a:t>
            </a:r>
            <a:r>
              <a:rPr lang="en-AU" dirty="0"/>
              <a:t>– </a:t>
            </a:r>
            <a:r>
              <a:rPr lang="en-AU" dirty="0">
                <a:solidFill>
                  <a:srgbClr val="FF0000"/>
                </a:solidFill>
              </a:rPr>
              <a:t>still acidotic</a:t>
            </a:r>
            <a:br>
              <a:rPr lang="en-AU" dirty="0"/>
            </a:br>
            <a:r>
              <a:rPr lang="en-AU" b="1" dirty="0"/>
              <a:t>Pa0</a:t>
            </a:r>
            <a:r>
              <a:rPr lang="en-AU" sz="2000" b="1" dirty="0"/>
              <a:t>2</a:t>
            </a:r>
            <a:r>
              <a:rPr lang="en-AU" b="1" dirty="0"/>
              <a:t>: </a:t>
            </a:r>
            <a:r>
              <a:rPr lang="en-AU" dirty="0"/>
              <a:t>75mmHg</a:t>
            </a:r>
            <a:br>
              <a:rPr lang="en-AU" dirty="0"/>
            </a:br>
            <a:r>
              <a:rPr lang="en-AU" b="1" dirty="0"/>
              <a:t>PaCO</a:t>
            </a:r>
            <a:r>
              <a:rPr lang="en-AU" sz="2000" b="1" dirty="0"/>
              <a:t>2</a:t>
            </a:r>
            <a:r>
              <a:rPr lang="en-AU" b="1" dirty="0"/>
              <a:t>: </a:t>
            </a:r>
            <a:r>
              <a:rPr lang="en-AU" dirty="0"/>
              <a:t>65mmHg – </a:t>
            </a:r>
            <a:r>
              <a:rPr lang="en-AU" dirty="0">
                <a:solidFill>
                  <a:srgbClr val="FF0000"/>
                </a:solidFill>
              </a:rPr>
              <a:t>primary problem persists</a:t>
            </a:r>
            <a:br>
              <a:rPr lang="en-AU" dirty="0"/>
            </a:br>
            <a:r>
              <a:rPr lang="en-AU" b="1" dirty="0"/>
              <a:t>HCO</a:t>
            </a:r>
            <a:r>
              <a:rPr lang="en-AU" sz="2000" b="1" dirty="0"/>
              <a:t>3</a:t>
            </a:r>
            <a:r>
              <a:rPr lang="en-AU" b="1" dirty="0"/>
              <a:t>: </a:t>
            </a:r>
            <a:r>
              <a:rPr lang="en-AU" dirty="0"/>
              <a:t>30 – </a:t>
            </a:r>
            <a:r>
              <a:rPr lang="en-AU" dirty="0">
                <a:solidFill>
                  <a:srgbClr val="FF0000"/>
                </a:solidFill>
              </a:rPr>
              <a:t>body retaining HCO</a:t>
            </a:r>
            <a:r>
              <a:rPr lang="en-AU" sz="2000" dirty="0">
                <a:solidFill>
                  <a:srgbClr val="FF0000"/>
                </a:solidFill>
              </a:rPr>
              <a:t>3</a:t>
            </a:r>
            <a:br>
              <a:rPr lang="en-AU" dirty="0"/>
            </a:br>
            <a:r>
              <a:rPr lang="en-AU" b="1" dirty="0"/>
              <a:t>BE: </a:t>
            </a:r>
            <a:r>
              <a:rPr lang="en-AU" dirty="0"/>
              <a:t>+3 – </a:t>
            </a:r>
            <a:r>
              <a:rPr lang="en-AU" dirty="0">
                <a:solidFill>
                  <a:srgbClr val="FF0000"/>
                </a:solidFill>
              </a:rPr>
              <a:t>moving in same direction as HCO</a:t>
            </a:r>
            <a:r>
              <a:rPr lang="en-AU" sz="2000" dirty="0">
                <a:solidFill>
                  <a:srgbClr val="FF0000"/>
                </a:solidFill>
              </a:rPr>
              <a:t>3</a:t>
            </a:r>
          </a:p>
        </p:txBody>
      </p:sp>
    </p:spTree>
    <p:extLst>
      <p:ext uri="{BB962C8B-B14F-4D97-AF65-F5344CB8AC3E}">
        <p14:creationId xmlns:p14="http://schemas.microsoft.com/office/powerpoint/2010/main" val="137346954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548680"/>
            <a:ext cx="8229600" cy="5577483"/>
          </a:xfrm>
        </p:spPr>
        <p:txBody>
          <a:bodyPr/>
          <a:lstStyle/>
          <a:p>
            <a:pPr marL="0" indent="0">
              <a:buNone/>
            </a:pPr>
            <a:r>
              <a:rPr lang="en-AU" b="1" dirty="0"/>
              <a:t>Full Compensation </a:t>
            </a:r>
            <a:r>
              <a:rPr lang="en-AU" dirty="0"/>
              <a:t>– The CO</a:t>
            </a:r>
            <a:r>
              <a:rPr lang="en-AU" sz="2000" dirty="0"/>
              <a:t>2</a:t>
            </a:r>
            <a:r>
              <a:rPr lang="en-AU" dirty="0"/>
              <a:t> or HCO</a:t>
            </a:r>
            <a:r>
              <a:rPr lang="en-AU" sz="2000" dirty="0"/>
              <a:t>3</a:t>
            </a:r>
            <a:r>
              <a:rPr lang="en-AU" dirty="0"/>
              <a:t> has moved in the opposite direction and the pH is now within normal range</a:t>
            </a:r>
          </a:p>
          <a:p>
            <a:pPr marL="0" indent="0">
              <a:buNone/>
            </a:pPr>
            <a:endParaRPr lang="en-AU" dirty="0"/>
          </a:p>
          <a:p>
            <a:pPr marL="0" indent="0">
              <a:buNone/>
            </a:pPr>
            <a:r>
              <a:rPr lang="en-AU" b="1" dirty="0"/>
              <a:t>pH: </a:t>
            </a:r>
            <a:r>
              <a:rPr lang="en-AU" dirty="0"/>
              <a:t>7.36 – </a:t>
            </a:r>
            <a:r>
              <a:rPr lang="en-AU" dirty="0">
                <a:solidFill>
                  <a:srgbClr val="FF0000"/>
                </a:solidFill>
              </a:rPr>
              <a:t>pH returned to normal limits</a:t>
            </a:r>
            <a:br>
              <a:rPr lang="en-AU" b="1" dirty="0"/>
            </a:br>
            <a:r>
              <a:rPr lang="en-AU" b="1" dirty="0"/>
              <a:t>PaO</a:t>
            </a:r>
            <a:r>
              <a:rPr lang="en-AU" sz="2000" b="1" dirty="0"/>
              <a:t>2</a:t>
            </a:r>
            <a:r>
              <a:rPr lang="en-AU" b="1" dirty="0"/>
              <a:t>: </a:t>
            </a:r>
            <a:r>
              <a:rPr lang="en-AU" dirty="0"/>
              <a:t>75mmHg</a:t>
            </a:r>
            <a:br>
              <a:rPr lang="en-AU" b="1" dirty="0"/>
            </a:br>
            <a:r>
              <a:rPr lang="en-AU" b="1" dirty="0"/>
              <a:t>PaCO</a:t>
            </a:r>
            <a:r>
              <a:rPr lang="en-AU" sz="2000" b="1" dirty="0"/>
              <a:t>2</a:t>
            </a:r>
            <a:r>
              <a:rPr lang="en-AU" b="1" dirty="0"/>
              <a:t>: </a:t>
            </a:r>
            <a:r>
              <a:rPr lang="en-AU" dirty="0"/>
              <a:t>65mmHg – </a:t>
            </a:r>
            <a:r>
              <a:rPr lang="en-AU" dirty="0">
                <a:solidFill>
                  <a:srgbClr val="FF0000"/>
                </a:solidFill>
              </a:rPr>
              <a:t>primary problem persists</a:t>
            </a:r>
            <a:br>
              <a:rPr lang="en-AU" b="1" dirty="0"/>
            </a:br>
            <a:r>
              <a:rPr lang="en-AU" b="1" dirty="0"/>
              <a:t>HCO</a:t>
            </a:r>
            <a:r>
              <a:rPr lang="en-AU" sz="2000" b="1" dirty="0"/>
              <a:t>3</a:t>
            </a:r>
            <a:r>
              <a:rPr lang="en-AU" b="1" dirty="0"/>
              <a:t>: </a:t>
            </a:r>
            <a:r>
              <a:rPr lang="en-AU" dirty="0"/>
              <a:t>36 – </a:t>
            </a:r>
            <a:r>
              <a:rPr lang="en-AU" dirty="0">
                <a:solidFill>
                  <a:srgbClr val="FF0000"/>
                </a:solidFill>
              </a:rPr>
              <a:t>body continues to retain HCO</a:t>
            </a:r>
            <a:r>
              <a:rPr lang="en-AU" sz="2000" dirty="0">
                <a:solidFill>
                  <a:srgbClr val="FF0000"/>
                </a:solidFill>
              </a:rPr>
              <a:t>3</a:t>
            </a:r>
            <a:r>
              <a:rPr lang="en-AU" dirty="0">
                <a:solidFill>
                  <a:srgbClr val="FF0000"/>
                </a:solidFill>
              </a:rPr>
              <a:t> </a:t>
            </a:r>
            <a:br>
              <a:rPr lang="en-AU" b="1" dirty="0"/>
            </a:br>
            <a:r>
              <a:rPr lang="en-AU" b="1" dirty="0"/>
              <a:t>BE: </a:t>
            </a:r>
            <a:r>
              <a:rPr lang="en-AU" dirty="0"/>
              <a:t>+7 – </a:t>
            </a:r>
            <a:r>
              <a:rPr lang="en-AU" dirty="0">
                <a:solidFill>
                  <a:srgbClr val="FF0000"/>
                </a:solidFill>
              </a:rPr>
              <a:t>moving in same direction as HCO</a:t>
            </a:r>
            <a:r>
              <a:rPr lang="en-AU" sz="2000" dirty="0">
                <a:solidFill>
                  <a:srgbClr val="FF0000"/>
                </a:solidFill>
              </a:rPr>
              <a:t>3</a:t>
            </a:r>
          </a:p>
        </p:txBody>
      </p:sp>
    </p:spTree>
    <p:extLst>
      <p:ext uri="{BB962C8B-B14F-4D97-AF65-F5344CB8AC3E}">
        <p14:creationId xmlns:p14="http://schemas.microsoft.com/office/powerpoint/2010/main" val="301497941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922114"/>
          </a:xfrm>
        </p:spPr>
        <p:txBody>
          <a:bodyPr/>
          <a:lstStyle/>
          <a:p>
            <a:r>
              <a:rPr lang="en-AU" dirty="0">
                <a:solidFill>
                  <a:schemeClr val="accent3"/>
                </a:solidFill>
              </a:rPr>
              <a:t>Case Study 1</a:t>
            </a:r>
          </a:p>
        </p:txBody>
      </p:sp>
      <p:graphicFrame>
        <p:nvGraphicFramePr>
          <p:cNvPr id="4" name="Table 3"/>
          <p:cNvGraphicFramePr>
            <a:graphicFrameLocks noGrp="1"/>
          </p:cNvGraphicFramePr>
          <p:nvPr>
            <p:extLst>
              <p:ext uri="{D42A27DB-BD31-4B8C-83A1-F6EECF244321}">
                <p14:modId xmlns:p14="http://schemas.microsoft.com/office/powerpoint/2010/main" val="4189135259"/>
              </p:ext>
            </p:extLst>
          </p:nvPr>
        </p:nvGraphicFramePr>
        <p:xfrm>
          <a:off x="179512" y="1268760"/>
          <a:ext cx="8857041" cy="5379252"/>
        </p:xfrm>
        <a:graphic>
          <a:graphicData uri="http://schemas.openxmlformats.org/drawingml/2006/table">
            <a:tbl>
              <a:tblPr firstRow="1" bandRow="1">
                <a:tableStyleId>{5C22544A-7EE6-4342-B048-85BDC9FD1C3A}</a:tableStyleId>
              </a:tblPr>
              <a:tblGrid>
                <a:gridCol w="1073864">
                  <a:extLst>
                    <a:ext uri="{9D8B030D-6E8A-4147-A177-3AD203B41FA5}">
                      <a16:colId xmlns:a16="http://schemas.microsoft.com/office/drawing/2014/main" val="20000"/>
                    </a:ext>
                  </a:extLst>
                </a:gridCol>
                <a:gridCol w="7783177">
                  <a:extLst>
                    <a:ext uri="{9D8B030D-6E8A-4147-A177-3AD203B41FA5}">
                      <a16:colId xmlns:a16="http://schemas.microsoft.com/office/drawing/2014/main" val="20001"/>
                    </a:ext>
                  </a:extLst>
                </a:gridCol>
              </a:tblGrid>
              <a:tr h="384693">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0"/>
                  </a:ext>
                </a:extLst>
              </a:tr>
              <a:tr h="384693">
                <a:tc>
                  <a:txBody>
                    <a:bodyPr/>
                    <a:lstStyle/>
                    <a:p>
                      <a:r>
                        <a:rPr lang="en-US" dirty="0"/>
                        <a:t>I</a:t>
                      </a:r>
                    </a:p>
                  </a:txBody>
                  <a:tcPr/>
                </a:tc>
                <a:tc>
                  <a:txBody>
                    <a:bodyPr/>
                    <a:lstStyle/>
                    <a:p>
                      <a:r>
                        <a:rPr lang="en-US" dirty="0">
                          <a:latin typeface="Arial" panose="020B0604020202020204" pitchFamily="34" charset="0"/>
                          <a:cs typeface="Arial" panose="020B0604020202020204" pitchFamily="34" charset="0"/>
                        </a:rPr>
                        <a:t>You</a:t>
                      </a:r>
                      <a:r>
                        <a:rPr lang="en-US" baseline="0" dirty="0">
                          <a:latin typeface="Arial" panose="020B0604020202020204" pitchFamily="34" charset="0"/>
                          <a:cs typeface="Arial" panose="020B0604020202020204" pitchFamily="34" charset="0"/>
                        </a:rPr>
                        <a:t> have been asked to transfer a patient from ED to ICU</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595303">
                <a:tc>
                  <a:txBody>
                    <a:bodyPr/>
                    <a:lstStyle/>
                    <a:p>
                      <a:r>
                        <a:rPr lang="en-US" dirty="0"/>
                        <a:t>S</a:t>
                      </a:r>
                    </a:p>
                  </a:txBody>
                  <a:tcPr/>
                </a:tc>
                <a:tc>
                  <a:txBody>
                    <a:bodyPr/>
                    <a:lstStyle/>
                    <a:p>
                      <a:r>
                        <a:rPr lang="en-GB" sz="1800" dirty="0">
                          <a:latin typeface="Arial" panose="020B0604020202020204" pitchFamily="34" charset="0"/>
                          <a:cs typeface="Arial" panose="020B0604020202020204" pitchFamily="34" charset="0"/>
                        </a:rPr>
                        <a:t>21-year-old woman found</a:t>
                      </a:r>
                      <a:r>
                        <a:rPr lang="en-GB" sz="1800" baseline="0" dirty="0">
                          <a:latin typeface="Arial" panose="020B0604020202020204" pitchFamily="34" charset="0"/>
                          <a:cs typeface="Arial" panose="020B0604020202020204" pitchFamily="34" charset="0"/>
                        </a:rPr>
                        <a:t> unresponsive at home – last seen 30 minutes ago</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384693">
                <a:tc>
                  <a:txBody>
                    <a:bodyPr/>
                    <a:lstStyle/>
                    <a:p>
                      <a:r>
                        <a:rPr lang="en-US" dirty="0"/>
                        <a:t>B</a:t>
                      </a:r>
                    </a:p>
                  </a:txBody>
                  <a:tcPr/>
                </a:tc>
                <a:tc>
                  <a:txBody>
                    <a:bodyPr/>
                    <a:lstStyle/>
                    <a:p>
                      <a:r>
                        <a:rPr lang="en-GB" sz="1800" dirty="0">
                          <a:latin typeface="Arial" panose="020B0604020202020204" pitchFamily="34" charset="0"/>
                          <a:cs typeface="Arial" panose="020B0604020202020204" pitchFamily="34" charset="0"/>
                        </a:rPr>
                        <a:t>?polypharmacy overdose</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84693">
                <a:tc>
                  <a:txBody>
                    <a:bodyPr/>
                    <a:lstStyle/>
                    <a:p>
                      <a:r>
                        <a:rPr lang="en-US" dirty="0"/>
                        <a:t>A</a:t>
                      </a:r>
                    </a:p>
                  </a:txBody>
                  <a:tcPr/>
                </a:tc>
                <a:tc>
                  <a:txBody>
                    <a:bodyPr/>
                    <a:lstStyle/>
                    <a:p>
                      <a:pPr>
                        <a:buFontTx/>
                        <a:buNone/>
                      </a:pPr>
                      <a:r>
                        <a:rPr lang="en-GB" sz="1800" b="1" dirty="0">
                          <a:latin typeface="Arial" panose="020B0604020202020204" pitchFamily="34" charset="0"/>
                          <a:cs typeface="Arial" panose="020B0604020202020204" pitchFamily="34" charset="0"/>
                        </a:rPr>
                        <a:t>A</a:t>
                      </a:r>
                      <a:r>
                        <a:rPr lang="en-GB" sz="1800" dirty="0">
                          <a:latin typeface="Arial" panose="020B0604020202020204" pitchFamily="34" charset="0"/>
                          <a:cs typeface="Arial" panose="020B0604020202020204" pitchFamily="34" charset="0"/>
                        </a:rPr>
                        <a:t>: 	Clear, tolerating an </a:t>
                      </a:r>
                      <a:r>
                        <a:rPr lang="en-GB" sz="1800" dirty="0" err="1">
                          <a:latin typeface="Arial" panose="020B0604020202020204" pitchFamily="34" charset="0"/>
                          <a:cs typeface="Arial" panose="020B0604020202020204" pitchFamily="34" charset="0"/>
                        </a:rPr>
                        <a:t>oropharyngeal</a:t>
                      </a:r>
                      <a:r>
                        <a:rPr lang="en-GB" sz="1800" dirty="0">
                          <a:latin typeface="Arial" panose="020B0604020202020204" pitchFamily="34" charset="0"/>
                          <a:cs typeface="Arial" panose="020B0604020202020204" pitchFamily="34" charset="0"/>
                        </a:rPr>
                        <a:t> airway, on 40% oxygen via face mask</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595303">
                <a:tc>
                  <a:txBody>
                    <a:bodyPr/>
                    <a:lstStyle/>
                    <a:p>
                      <a:endParaRPr lang="en-US" dirty="0"/>
                    </a:p>
                  </a:txBody>
                  <a:tcPr/>
                </a:tc>
                <a:tc>
                  <a:txBody>
                    <a:bodyPr/>
                    <a:lstStyle/>
                    <a:p>
                      <a:pPr>
                        <a:buFontTx/>
                        <a:buNone/>
                      </a:pPr>
                      <a:r>
                        <a:rPr lang="en-GB" sz="1800" b="1" dirty="0">
                          <a:latin typeface="Arial" panose="020B0604020202020204" pitchFamily="34" charset="0"/>
                          <a:cs typeface="Arial" panose="020B0604020202020204" pitchFamily="34" charset="0"/>
                        </a:rPr>
                        <a:t>B</a:t>
                      </a:r>
                      <a:r>
                        <a:rPr lang="en-GB" sz="1800" dirty="0">
                          <a:latin typeface="Arial" panose="020B0604020202020204" pitchFamily="34" charset="0"/>
                          <a:cs typeface="Arial" panose="020B0604020202020204" pitchFamily="34" charset="0"/>
                        </a:rPr>
                        <a:t>: 	Respiratory rate 8 min, SpO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99%, reduced equal air entry both lungs, trachea central. </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595303">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C</a:t>
                      </a:r>
                      <a:r>
                        <a:rPr lang="en-GB" sz="1800" dirty="0">
                          <a:latin typeface="Arial" panose="020B0604020202020204" pitchFamily="34" charset="0"/>
                          <a:cs typeface="Arial" panose="020B0604020202020204" pitchFamily="34" charset="0"/>
                        </a:rPr>
                        <a:t>: 	Pulse 54 min regular, BP 115/75 mmHg. An arterial blood sample to check her blood gases and acid base status has been taken</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84693">
                <a:tc>
                  <a:txBody>
                    <a:bodyPr/>
                    <a:lstStyle/>
                    <a:p>
                      <a:endParaRPr lang="en-US" dirty="0"/>
                    </a:p>
                  </a:txBody>
                  <a:tcPr/>
                </a:tc>
                <a:tc>
                  <a:txBody>
                    <a:bodyPr/>
                    <a:lstStyle/>
                    <a:p>
                      <a:pPr>
                        <a:buFontTx/>
                        <a:buNone/>
                      </a:pPr>
                      <a:r>
                        <a:rPr lang="en-GB" sz="1800" b="1" dirty="0">
                          <a:latin typeface="Arial" panose="020B0604020202020204" pitchFamily="34" charset="0"/>
                          <a:cs typeface="Arial" panose="020B0604020202020204" pitchFamily="34" charset="0"/>
                        </a:rPr>
                        <a:t>D</a:t>
                      </a:r>
                      <a:r>
                        <a:rPr lang="en-GB" sz="1800" dirty="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AVP</a:t>
                      </a:r>
                      <a:r>
                        <a:rPr lang="en-GB" sz="1800" b="1" dirty="0">
                          <a:solidFill>
                            <a:srgbClr val="FF0000"/>
                          </a:solidFill>
                          <a:latin typeface="Arial" panose="020B0604020202020204" pitchFamily="34" charset="0"/>
                          <a:cs typeface="Arial" panose="020B0604020202020204" pitchFamily="34" charset="0"/>
                        </a:rPr>
                        <a:t>U, </a:t>
                      </a:r>
                      <a:r>
                        <a:rPr lang="en-GB" sz="1800" b="0" dirty="0">
                          <a:solidFill>
                            <a:schemeClr val="tx1"/>
                          </a:solidFill>
                          <a:latin typeface="Arial" panose="020B0604020202020204" pitchFamily="34" charset="0"/>
                          <a:cs typeface="Arial" panose="020B0604020202020204" pitchFamily="34" charset="0"/>
                        </a:rPr>
                        <a:t>Glucose</a:t>
                      </a:r>
                      <a:r>
                        <a:rPr lang="en-GB" sz="1800" b="0" baseline="0" dirty="0">
                          <a:solidFill>
                            <a:schemeClr val="tx1"/>
                          </a:solidFill>
                          <a:latin typeface="Arial" panose="020B0604020202020204" pitchFamily="34" charset="0"/>
                          <a:cs typeface="Arial" panose="020B0604020202020204" pitchFamily="34" charset="0"/>
                        </a:rPr>
                        <a:t> 5.3 </a:t>
                      </a:r>
                      <a:r>
                        <a:rPr lang="en-GB" sz="1800" dirty="0" err="1">
                          <a:latin typeface="Arial" panose="020B0604020202020204" pitchFamily="34" charset="0"/>
                          <a:ea typeface="ＭＳ Ｐゴシック" charset="0"/>
                          <a:cs typeface="Arial" panose="020B0604020202020204" pitchFamily="34" charset="0"/>
                        </a:rPr>
                        <a:t>mmol</a:t>
                      </a:r>
                      <a:r>
                        <a:rPr lang="en-GB" sz="1800" dirty="0">
                          <a:latin typeface="Arial" panose="020B0604020202020204" pitchFamily="34" charset="0"/>
                          <a:ea typeface="ＭＳ Ｐゴシック" charset="0"/>
                          <a:cs typeface="Arial" panose="020B0604020202020204" pitchFamily="34" charset="0"/>
                        </a:rPr>
                        <a:t>/L</a:t>
                      </a:r>
                      <a:r>
                        <a:rPr lang="en-GB" sz="1800" b="0" baseline="0" dirty="0">
                          <a:solidFill>
                            <a:schemeClr val="tx1"/>
                          </a:solidFill>
                          <a:latin typeface="Arial" panose="020B0604020202020204" pitchFamily="34" charset="0"/>
                          <a:cs typeface="Arial" panose="020B0604020202020204" pitchFamily="34" charset="0"/>
                        </a:rPr>
                        <a:t>, empty packets of diazepam, quetiapine, and </a:t>
                      </a:r>
                      <a:r>
                        <a:rPr lang="en-GB" sz="1800" b="0" baseline="0" dirty="0" err="1">
                          <a:solidFill>
                            <a:schemeClr val="tx1"/>
                          </a:solidFill>
                          <a:latin typeface="Arial" panose="020B0604020202020204" pitchFamily="34" charset="0"/>
                          <a:cs typeface="Arial" panose="020B0604020202020204" pitchFamily="34" charset="0"/>
                        </a:rPr>
                        <a:t>pregabalin</a:t>
                      </a:r>
                      <a:r>
                        <a:rPr lang="en-GB" sz="1800" b="0" baseline="0" dirty="0">
                          <a:solidFill>
                            <a:schemeClr val="tx1"/>
                          </a:solidFill>
                          <a:latin typeface="Arial" panose="020B0604020202020204" pitchFamily="34" charset="0"/>
                          <a:cs typeface="Arial" panose="020B0604020202020204" pitchFamily="34" charset="0"/>
                        </a:rPr>
                        <a:t> found beside patient</a:t>
                      </a:r>
                      <a:endParaRPr lang="en-GB" sz="1800" b="1" dirty="0">
                        <a:solidFill>
                          <a:srgbClr val="FF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384693">
                <a:tc>
                  <a:txBody>
                    <a:bodyPr/>
                    <a:lstStyle/>
                    <a:p>
                      <a:endParaRPr lang="en-US" dirty="0"/>
                    </a:p>
                  </a:txBody>
                  <a:tcPr/>
                </a:tc>
                <a:tc>
                  <a:txBody>
                    <a:bodyPr/>
                    <a:lstStyle/>
                    <a:p>
                      <a:pPr>
                        <a:buFontTx/>
                        <a:buNone/>
                      </a:pPr>
                      <a:r>
                        <a:rPr lang="en-GB" sz="1800" b="1" dirty="0">
                          <a:latin typeface="Arial" panose="020B0604020202020204" pitchFamily="34" charset="0"/>
                          <a:cs typeface="Arial" panose="020B0604020202020204" pitchFamily="34" charset="0"/>
                        </a:rPr>
                        <a:t>E</a:t>
                      </a:r>
                      <a:r>
                        <a:rPr lang="en-GB" sz="1800" dirty="0">
                          <a:latin typeface="Arial" panose="020B0604020202020204" pitchFamily="34" charset="0"/>
                          <a:cs typeface="Arial" panose="020B0604020202020204" pitchFamily="34" charset="0"/>
                        </a:rPr>
                        <a:t>: 	IV in right forearm, no</a:t>
                      </a:r>
                      <a:r>
                        <a:rPr lang="en-GB" sz="1800" baseline="0" dirty="0">
                          <a:latin typeface="Arial" panose="020B0604020202020204" pitchFamily="34" charset="0"/>
                          <a:cs typeface="Arial" panose="020B0604020202020204" pitchFamily="34" charset="0"/>
                        </a:rPr>
                        <a:t> external injuries</a:t>
                      </a:r>
                      <a:endParaRPr lang="en-GB"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8"/>
                  </a:ext>
                </a:extLst>
              </a:tr>
              <a:tr h="595303">
                <a:tc>
                  <a:txBody>
                    <a:bodyPr/>
                    <a:lstStyle/>
                    <a:p>
                      <a:r>
                        <a:rPr lang="en-US" dirty="0"/>
                        <a:t>R</a:t>
                      </a:r>
                    </a:p>
                  </a:txBody>
                  <a:tcPr/>
                </a:tc>
                <a:tc>
                  <a:txBody>
                    <a:bodyPr/>
                    <a:lstStyle/>
                    <a:p>
                      <a:pPr algn="l">
                        <a:buFontTx/>
                        <a:buNone/>
                      </a:pPr>
                      <a:r>
                        <a:rPr lang="en-GB" sz="1800" dirty="0">
                          <a:latin typeface="Arial" panose="020B0604020202020204" pitchFamily="34" charset="0"/>
                          <a:cs typeface="Arial" panose="020B0604020202020204" pitchFamily="34" charset="0"/>
                        </a:rPr>
                        <a:t>You take an arterial blood sample to check her blood gases and acid base</a:t>
                      </a:r>
                      <a:r>
                        <a:rPr lang="en-GB" sz="1800" baseline="0"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status.</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43732454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gn="ctr">
              <a:buFontTx/>
              <a:buNone/>
            </a:pPr>
            <a:r>
              <a:rPr lang="en-GB" dirty="0"/>
              <a:t>Step 1 – How is the patient?</a:t>
            </a:r>
          </a:p>
          <a:p>
            <a:pPr marL="0" indent="0" algn="ctr">
              <a:buFontTx/>
              <a:buNone/>
            </a:pPr>
            <a:r>
              <a:rPr lang="en-GB" dirty="0"/>
              <a:t> </a:t>
            </a:r>
            <a:endParaRPr lang="en-US" dirty="0"/>
          </a:p>
          <a:p>
            <a:pPr marL="0" indent="0" algn="ctr">
              <a:buFontTx/>
              <a:buNone/>
            </a:pPr>
            <a:r>
              <a:rPr lang="en-GB" dirty="0"/>
              <a:t>From your ABCDE assessment what might you expect?</a:t>
            </a:r>
            <a:endParaRPr lang="en-US" dirty="0"/>
          </a:p>
          <a:p>
            <a:pPr marL="0" indent="0">
              <a:buNone/>
            </a:pPr>
            <a:endParaRPr lang="en-AU" dirty="0"/>
          </a:p>
        </p:txBody>
      </p:sp>
      <p:sp>
        <p:nvSpPr>
          <p:cNvPr id="4" name="Rectangle 2"/>
          <p:cNvSpPr>
            <a:spLocks noGrp="1" noChangeArrowheads="1"/>
          </p:cNvSpPr>
          <p:nvPr>
            <p:ph type="title"/>
          </p:nvPr>
        </p:nvSpPr>
        <p:spPr/>
        <p:txBody>
          <a:bodyPr>
            <a:normAutofit/>
          </a:bodyPr>
          <a:lstStyle/>
          <a:p>
            <a:pPr eaLnBrk="1" hangingPunct="1"/>
            <a:r>
              <a:rPr lang="en-GB" dirty="0">
                <a:solidFill>
                  <a:schemeClr val="accent3"/>
                </a:solidFill>
              </a:rPr>
              <a:t>Case study 1 (continued)</a:t>
            </a:r>
          </a:p>
        </p:txBody>
      </p:sp>
    </p:spTree>
    <p:extLst>
      <p:ext uri="{BB962C8B-B14F-4D97-AF65-F5344CB8AC3E}">
        <p14:creationId xmlns:p14="http://schemas.microsoft.com/office/powerpoint/2010/main" val="350272640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normAutofit lnSpcReduction="10000"/>
          </a:bodyPr>
          <a:lstStyle/>
          <a:p>
            <a:pPr marL="0" indent="0">
              <a:buFontTx/>
              <a:buNone/>
            </a:pPr>
            <a:r>
              <a:rPr lang="en-GB" dirty="0"/>
              <a:t> </a:t>
            </a:r>
            <a:r>
              <a:rPr lang="en-AU" dirty="0"/>
              <a:t>Step 1 – How is the patient?</a:t>
            </a:r>
            <a:endParaRPr lang="en-US" dirty="0"/>
          </a:p>
          <a:p>
            <a:r>
              <a:rPr lang="en-GB" dirty="0"/>
              <a:t>her reduced level of consciousness may impair oxygenation and ventilation.</a:t>
            </a:r>
            <a:endParaRPr lang="en-US" dirty="0"/>
          </a:p>
          <a:p>
            <a:r>
              <a:rPr lang="en-GB" dirty="0"/>
              <a:t>as a result she may be hypoxic and have an increased PaCO</a:t>
            </a:r>
            <a:r>
              <a:rPr lang="en-GB" baseline="-25000" dirty="0"/>
              <a:t>2</a:t>
            </a:r>
            <a:r>
              <a:rPr lang="en-GB" dirty="0"/>
              <a:t> causing a respiratory acidosis and a low </a:t>
            </a:r>
            <a:r>
              <a:rPr lang="en-GB" dirty="0" err="1"/>
              <a:t>pH.</a:t>
            </a:r>
            <a:endParaRPr lang="en-US" dirty="0"/>
          </a:p>
          <a:p>
            <a:r>
              <a:rPr lang="en-GB" dirty="0"/>
              <a:t>compensation (change in bicarbonate) is unlikely because of the acuteness of the situation.</a:t>
            </a:r>
            <a:endParaRPr lang="en-US" dirty="0"/>
          </a:p>
          <a:p>
            <a:pPr marL="0" indent="0">
              <a:buNone/>
            </a:pPr>
            <a:endParaRPr lang="en-AU" dirty="0"/>
          </a:p>
        </p:txBody>
      </p:sp>
      <p:sp>
        <p:nvSpPr>
          <p:cNvPr id="5" name="Rectangle 2"/>
          <p:cNvSpPr>
            <a:spLocks noGrp="1" noChangeArrowheads="1"/>
          </p:cNvSpPr>
          <p:nvPr>
            <p:ph type="title"/>
          </p:nvPr>
        </p:nvSpPr>
        <p:spPr/>
        <p:txBody>
          <a:bodyPr>
            <a:normAutofit/>
          </a:bodyPr>
          <a:lstStyle/>
          <a:p>
            <a:pPr eaLnBrk="1" hangingPunct="1"/>
            <a:r>
              <a:rPr lang="en-GB" dirty="0">
                <a:solidFill>
                  <a:schemeClr val="accent3"/>
                </a:solidFill>
              </a:rPr>
              <a:t>Case study 1 (continued)</a:t>
            </a:r>
          </a:p>
        </p:txBody>
      </p:sp>
    </p:spTree>
    <p:extLst>
      <p:ext uri="{BB962C8B-B14F-4D97-AF65-F5344CB8AC3E}">
        <p14:creationId xmlns:p14="http://schemas.microsoft.com/office/powerpoint/2010/main" val="387572976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706090"/>
          </a:xfrm>
        </p:spPr>
        <p:txBody>
          <a:bodyPr>
            <a:noAutofit/>
          </a:bodyPr>
          <a:lstStyle/>
          <a:p>
            <a:r>
              <a:rPr lang="en-GB" dirty="0">
                <a:solidFill>
                  <a:schemeClr val="accent3"/>
                </a:solidFill>
                <a:latin typeface="Calibri" charset="0"/>
              </a:rPr>
              <a:t>Case study 1 (continued)</a:t>
            </a:r>
            <a:endParaRPr lang="en-AU" dirty="0">
              <a:solidFill>
                <a:schemeClr val="accent3"/>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640712789"/>
              </p:ext>
            </p:extLst>
          </p:nvPr>
        </p:nvGraphicFramePr>
        <p:xfrm>
          <a:off x="1691680" y="1124744"/>
          <a:ext cx="6096000" cy="2560320"/>
        </p:xfrm>
        <a:graphic>
          <a:graphicData uri="http://schemas.openxmlformats.org/drawingml/2006/table">
            <a:tbl>
              <a:tblPr firstRow="1" bandRow="1">
                <a:tableStyleId>{D27102A9-8310-4765-A935-A1911B00CA55}</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18893">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Inspired oxygen </a:t>
                      </a:r>
                      <a:r>
                        <a:rPr lang="en-GB" sz="1800" dirty="0">
                          <a:latin typeface="Arial" panose="020B0604020202020204" pitchFamily="34" charset="0"/>
                          <a:ea typeface="ＭＳ Ｐゴシック" charset="0"/>
                          <a:cs typeface="Arial" panose="020B0604020202020204" pitchFamily="34" charset="0"/>
                        </a:rPr>
                        <a:t>40% (FiO</a:t>
                      </a:r>
                      <a:r>
                        <a:rPr lang="en-GB" sz="1800" baseline="-25000" dirty="0">
                          <a:latin typeface="Arial" panose="020B0604020202020204" pitchFamily="34" charset="0"/>
                          <a:ea typeface="ＭＳ Ｐゴシック" charset="0"/>
                          <a:cs typeface="Arial" panose="020B0604020202020204" pitchFamily="34" charset="0"/>
                        </a:rPr>
                        <a:t>2</a:t>
                      </a:r>
                      <a:r>
                        <a:rPr lang="en-GB" sz="1800" dirty="0">
                          <a:latin typeface="Arial" panose="020B0604020202020204" pitchFamily="34" charset="0"/>
                          <a:ea typeface="ＭＳ Ｐゴシック" charset="0"/>
                          <a:cs typeface="Arial" panose="020B0604020202020204" pitchFamily="34" charset="0"/>
                        </a:rPr>
                        <a:t> 0.4)</a:t>
                      </a:r>
                      <a:endParaRPr lang="en-US" dirty="0">
                        <a:latin typeface="Arial" panose="020B0604020202020204" pitchFamily="34" charset="0"/>
                        <a:cs typeface="Arial" panose="020B0604020202020204" pitchFamily="34" charset="0"/>
                      </a:endParaRPr>
                    </a:p>
                  </a:txBody>
                  <a:tcPr/>
                </a:tc>
                <a:tc hMerge="1">
                  <a:txBody>
                    <a:bodyPr/>
                    <a:lstStyle/>
                    <a:p>
                      <a:endParaRPr lang="en-US" dirty="0"/>
                    </a:p>
                  </a:txBody>
                  <a:tcPr/>
                </a:tc>
                <a:tc>
                  <a:txBody>
                    <a:bodyPr/>
                    <a:lstStyle/>
                    <a:p>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18893">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u="sng" dirty="0">
                          <a:latin typeface="Arial" panose="020B0604020202020204" pitchFamily="34" charset="0"/>
                          <a:cs typeface="Arial" panose="020B0604020202020204" pitchFamily="34" charset="0"/>
                        </a:rPr>
                        <a:t>normal values</a:t>
                      </a:r>
                      <a:endParaRPr lang="en-GB" sz="1800" u="sng"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1"/>
                  </a:ext>
                </a:extLst>
              </a:tr>
              <a:tr h="318893">
                <a:tc>
                  <a:txBody>
                    <a:bodyPr/>
                    <a:lstStyle/>
                    <a:p>
                      <a:r>
                        <a:rPr lang="en-GB" sz="1800" dirty="0">
                          <a:latin typeface="Arial" panose="020B0604020202020204" pitchFamily="34" charset="0"/>
                          <a:cs typeface="Arial" panose="020B0604020202020204" pitchFamily="34" charset="0"/>
                        </a:rPr>
                        <a:t>PaO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110 mmHg</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&gt; 75 mmHg on air</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2"/>
                  </a:ext>
                </a:extLst>
              </a:tr>
              <a:tr h="318893">
                <a:tc>
                  <a:txBody>
                    <a:bodyPr/>
                    <a:lstStyle/>
                    <a:p>
                      <a:r>
                        <a:rPr lang="en-GB" sz="1800" dirty="0">
                          <a:latin typeface="Arial" panose="020B0604020202020204" pitchFamily="34" charset="0"/>
                          <a:cs typeface="Arial" panose="020B0604020202020204" pitchFamily="34" charset="0"/>
                        </a:rPr>
                        <a:t>pH</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7.19</a:t>
                      </a:r>
                    </a:p>
                  </a:txBody>
                  <a:tcPr/>
                </a:tc>
                <a:tc>
                  <a:txBody>
                    <a:bodyPr/>
                    <a:lstStyle/>
                    <a:p>
                      <a:r>
                        <a:rPr lang="en-GB" sz="1800" dirty="0">
                          <a:latin typeface="Arial" panose="020B0604020202020204" pitchFamily="34" charset="0"/>
                          <a:cs typeface="Arial" panose="020B0604020202020204" pitchFamily="34" charset="0"/>
                        </a:rPr>
                        <a:t>7.35 – 7.45</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18893">
                <a:tc>
                  <a:txBody>
                    <a:bodyPr/>
                    <a:lstStyle/>
                    <a:p>
                      <a:r>
                        <a:rPr lang="en-GB" sz="1800" dirty="0">
                          <a:latin typeface="Arial" panose="020B0604020202020204" pitchFamily="34" charset="0"/>
                          <a:cs typeface="Arial" panose="020B0604020202020204" pitchFamily="34" charset="0"/>
                        </a:rPr>
                        <a:t>PaCO</a:t>
                      </a:r>
                      <a:r>
                        <a:rPr lang="en-GB" sz="1800" baseline="-25000" dirty="0">
                          <a:latin typeface="Arial" panose="020B0604020202020204" pitchFamily="34" charset="0"/>
                          <a:cs typeface="Arial" panose="020B0604020202020204" pitchFamily="34" charset="0"/>
                        </a:rPr>
                        <a:t>2</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78 mmHg</a:t>
                      </a:r>
                    </a:p>
                  </a:txBody>
                  <a:tcPr/>
                </a:tc>
                <a:tc>
                  <a:txBody>
                    <a:bodyPr/>
                    <a:lstStyle/>
                    <a:p>
                      <a:r>
                        <a:rPr lang="en-GB" sz="1800" dirty="0">
                          <a:latin typeface="Arial" panose="020B0604020202020204" pitchFamily="34" charset="0"/>
                          <a:cs typeface="Arial" panose="020B0604020202020204" pitchFamily="34" charset="0"/>
                        </a:rPr>
                        <a:t>35  – 45 mmHg </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18893">
                <a:tc>
                  <a:txBody>
                    <a:bodyPr/>
                    <a:lstStyle/>
                    <a:p>
                      <a:r>
                        <a:rPr lang="en-GB" sz="1800" dirty="0">
                          <a:latin typeface="Arial" panose="020B0604020202020204" pitchFamily="34" charset="0"/>
                          <a:cs typeface="Arial" panose="020B0604020202020204" pitchFamily="34" charset="0"/>
                        </a:rPr>
                        <a:t>Bicarbonate</a:t>
                      </a:r>
                      <a:endParaRPr lang="en-US" dirty="0">
                        <a:latin typeface="Arial" panose="020B0604020202020204" pitchFamily="34" charset="0"/>
                        <a:cs typeface="Arial" panose="020B0604020202020204" pitchFamily="34" charset="0"/>
                      </a:endParaRPr>
                    </a:p>
                  </a:txBody>
                  <a:tcPr/>
                </a:tc>
                <a:tc>
                  <a:txBody>
                    <a:bodyPr/>
                    <a:lstStyle/>
                    <a:p>
                      <a:pPr eaLnBrk="1" hangingPunct="1">
                        <a:buFontTx/>
                        <a:buNone/>
                      </a:pPr>
                      <a:r>
                        <a:rPr lang="en-US" dirty="0">
                          <a:latin typeface="Arial" panose="020B0604020202020204" pitchFamily="34" charset="0"/>
                          <a:cs typeface="Arial" panose="020B0604020202020204" pitchFamily="34" charset="0"/>
                        </a:rPr>
                        <a:t>23.6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eaLnBrk="1" hangingPunct="1">
                        <a:buFontTx/>
                        <a:buNone/>
                      </a:pPr>
                      <a:r>
                        <a:rPr lang="en-GB" sz="1800" dirty="0">
                          <a:latin typeface="Arial" panose="020B0604020202020204" pitchFamily="34" charset="0"/>
                          <a:cs typeface="Arial" panose="020B0604020202020204" pitchFamily="34" charset="0"/>
                        </a:rPr>
                        <a:t>22 – 26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5"/>
                  </a:ext>
                </a:extLst>
              </a:tr>
              <a:tr h="318893">
                <a:tc>
                  <a:txBody>
                    <a:bodyPr/>
                    <a:lstStyle/>
                    <a:p>
                      <a:r>
                        <a:rPr lang="en-GB" sz="1800" dirty="0">
                          <a:latin typeface="Arial" panose="020B0604020202020204" pitchFamily="34" charset="0"/>
                          <a:cs typeface="Arial" panose="020B0604020202020204" pitchFamily="34" charset="0"/>
                        </a:rPr>
                        <a:t>Base excess</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-2.4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+/- 2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6"/>
                  </a:ext>
                </a:extLst>
              </a:tr>
            </a:tbl>
          </a:graphicData>
        </a:graphic>
      </p:graphicFrame>
      <p:sp>
        <p:nvSpPr>
          <p:cNvPr id="5" name="Rectangle 3"/>
          <p:cNvSpPr txBox="1">
            <a:spLocks noChangeArrowheads="1"/>
          </p:cNvSpPr>
          <p:nvPr/>
        </p:nvSpPr>
        <p:spPr>
          <a:xfrm>
            <a:off x="467544" y="3861048"/>
            <a:ext cx="8136904" cy="2289521"/>
          </a:xfrm>
          <a:prstGeom prst="rect">
            <a:avLst/>
          </a:prstGeom>
        </p:spPr>
        <p:txBody>
          <a:bodyPr vert="horz" lIns="91440" tIns="45720" rIns="91440" bIns="45720" rtlCol="0">
            <a:normAutofit fontScale="85000" lnSpcReduction="20000"/>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marL="0" indent="0">
              <a:buNone/>
            </a:pPr>
            <a:r>
              <a:rPr lang="en-GB" sz="1800" dirty="0">
                <a:latin typeface="Arial" panose="020B0604020202020204" pitchFamily="34" charset="0"/>
                <a:cs typeface="Arial" panose="020B0604020202020204" pitchFamily="34" charset="0"/>
              </a:rPr>
              <a:t>Step 2: assess oxygenation – is the patient </a:t>
            </a:r>
            <a:r>
              <a:rPr lang="en-GB" sz="1800" dirty="0" err="1">
                <a:latin typeface="Arial" panose="020B0604020202020204" pitchFamily="34" charset="0"/>
                <a:cs typeface="Arial" panose="020B0604020202020204" pitchFamily="34" charset="0"/>
              </a:rPr>
              <a:t>hypoxaemic</a:t>
            </a:r>
            <a:r>
              <a:rPr lang="en-GB" sz="1800" dirty="0">
                <a:latin typeface="Arial" panose="020B0604020202020204" pitchFamily="34" charset="0"/>
                <a:cs typeface="Arial" panose="020B0604020202020204" pitchFamily="34" charset="0"/>
              </a:rPr>
              <a:t>?</a:t>
            </a:r>
          </a:p>
          <a:p>
            <a:pPr marL="0" indent="0">
              <a:buNone/>
            </a:pPr>
            <a:r>
              <a:rPr lang="en-GB" sz="1800" dirty="0">
                <a:latin typeface="Arial" panose="020B0604020202020204" pitchFamily="34" charset="0"/>
                <a:cs typeface="Arial" panose="020B0604020202020204" pitchFamily="34" charset="0"/>
              </a:rPr>
              <a:t>Step 3: determine the pH – is the patient </a:t>
            </a:r>
            <a:r>
              <a:rPr lang="en-GB" sz="1800" dirty="0" err="1">
                <a:latin typeface="Arial" panose="020B0604020202020204" pitchFamily="34" charset="0"/>
                <a:cs typeface="Arial" panose="020B0604020202020204" pitchFamily="34" charset="0"/>
              </a:rPr>
              <a:t>acidaemic</a:t>
            </a:r>
            <a:r>
              <a:rPr lang="en-GB" sz="1800" dirty="0">
                <a:latin typeface="Arial" panose="020B0604020202020204" pitchFamily="34" charset="0"/>
                <a:cs typeface="Arial" panose="020B0604020202020204" pitchFamily="34" charset="0"/>
              </a:rPr>
              <a:t> or </a:t>
            </a:r>
            <a:r>
              <a:rPr lang="en-GB" sz="1800" dirty="0" err="1">
                <a:latin typeface="Arial" panose="020B0604020202020204" pitchFamily="34" charset="0"/>
                <a:cs typeface="Arial" panose="020B0604020202020204" pitchFamily="34" charset="0"/>
              </a:rPr>
              <a:t>alkalaemic</a:t>
            </a:r>
            <a:r>
              <a:rPr lang="en-GB" sz="1800" dirty="0">
                <a:latin typeface="Arial" panose="020B0604020202020204" pitchFamily="34" charset="0"/>
                <a:cs typeface="Arial" panose="020B0604020202020204" pitchFamily="34" charset="0"/>
              </a:rPr>
              <a:t>?</a:t>
            </a:r>
            <a:br>
              <a:rPr lang="en-GB" sz="1800" dirty="0">
                <a:latin typeface="Arial" panose="020B0604020202020204" pitchFamily="34" charset="0"/>
                <a:cs typeface="Arial" panose="020B0604020202020204" pitchFamily="34" charset="0"/>
              </a:rPr>
            </a:br>
            <a:r>
              <a:rPr lang="en-GB" sz="1800" dirty="0">
                <a:latin typeface="Arial" panose="020B0604020202020204" pitchFamily="34" charset="0"/>
                <a:cs typeface="Arial" panose="020B0604020202020204" pitchFamily="34" charset="0"/>
              </a:rPr>
              <a:t>Step 4: determine the respiratory component</a:t>
            </a:r>
          </a:p>
          <a:p>
            <a:pPr marL="0" indent="0">
              <a:buNone/>
            </a:pPr>
            <a:r>
              <a:rPr lang="en-GB" sz="2000" dirty="0">
                <a:latin typeface="Arial" panose="020B0604020202020204" pitchFamily="34" charset="0"/>
                <a:cs typeface="Arial" panose="020B0604020202020204" pitchFamily="34" charset="0"/>
              </a:rPr>
              <a:t>		</a:t>
            </a:r>
            <a:r>
              <a:rPr lang="en-GB" sz="1600" dirty="0">
                <a:latin typeface="Arial" panose="020B0604020202020204" pitchFamily="34" charset="0"/>
                <a:cs typeface="Arial" panose="020B0604020202020204" pitchFamily="34" charset="0"/>
              </a:rPr>
              <a:t>If the pH &lt; 7.35, is the PaCO</a:t>
            </a:r>
            <a:r>
              <a:rPr lang="en-GB" sz="1600" baseline="-25000" dirty="0">
                <a:latin typeface="Arial" panose="020B0604020202020204" pitchFamily="34" charset="0"/>
                <a:cs typeface="Arial" panose="020B0604020202020204" pitchFamily="34" charset="0"/>
              </a:rPr>
              <a:t>2 </a:t>
            </a:r>
            <a:r>
              <a:rPr lang="en-GB" sz="1600" dirty="0">
                <a:latin typeface="Arial" panose="020B0604020202020204" pitchFamily="34" charset="0"/>
                <a:cs typeface="Arial" panose="020B0604020202020204" pitchFamily="34" charset="0"/>
              </a:rPr>
              <a:t>&gt; 45 mmHg ? – respiratory acidosis</a:t>
            </a:r>
          </a:p>
          <a:p>
            <a:pPr marL="0" indent="0">
              <a:buNone/>
            </a:pPr>
            <a:r>
              <a:rPr lang="en-GB" sz="1600" dirty="0">
                <a:latin typeface="Arial" panose="020B0604020202020204" pitchFamily="34" charset="0"/>
                <a:cs typeface="Arial" panose="020B0604020202020204" pitchFamily="34" charset="0"/>
              </a:rPr>
              <a:t>		If the pH &gt; 7.45, is the PaCO</a:t>
            </a:r>
            <a:r>
              <a:rPr lang="en-GB" sz="1600" baseline="-25000" dirty="0">
                <a:latin typeface="Arial" panose="020B0604020202020204" pitchFamily="34" charset="0"/>
                <a:cs typeface="Arial" panose="020B0604020202020204" pitchFamily="34" charset="0"/>
              </a:rPr>
              <a:t>2</a:t>
            </a:r>
            <a:r>
              <a:rPr lang="en-GB" sz="1600" dirty="0">
                <a:latin typeface="Arial" panose="020B0604020202020204" pitchFamily="34" charset="0"/>
                <a:cs typeface="Arial" panose="020B0604020202020204" pitchFamily="34" charset="0"/>
              </a:rPr>
              <a:t> &lt; 35 mmHg ? – respiratory alkalosis</a:t>
            </a:r>
          </a:p>
          <a:p>
            <a:pPr marL="0" indent="0">
              <a:buNone/>
            </a:pPr>
            <a:r>
              <a:rPr lang="en-GB" sz="1800" dirty="0">
                <a:latin typeface="Arial" panose="020B0604020202020204" pitchFamily="34" charset="0"/>
                <a:cs typeface="Arial" panose="020B0604020202020204" pitchFamily="34" charset="0"/>
              </a:rPr>
              <a:t>Step 5: Determine the metabolic component</a:t>
            </a:r>
            <a:br>
              <a:rPr lang="en-GB" sz="1800" dirty="0">
                <a:latin typeface="Arial" panose="020B0604020202020204" pitchFamily="34" charset="0"/>
                <a:cs typeface="Arial" panose="020B0604020202020204" pitchFamily="34" charset="0"/>
              </a:rPr>
            </a:br>
            <a:r>
              <a:rPr lang="en-GB" sz="1800" dirty="0">
                <a:latin typeface="Arial" panose="020B0604020202020204" pitchFamily="34" charset="0"/>
                <a:cs typeface="Arial" panose="020B0604020202020204" pitchFamily="34" charset="0"/>
              </a:rPr>
              <a:t>		If the pH &lt; 7.35, is the HCO</a:t>
            </a:r>
            <a:r>
              <a:rPr lang="en-GB" sz="1800" baseline="-25000" dirty="0">
                <a:latin typeface="Arial" panose="020B0604020202020204" pitchFamily="34" charset="0"/>
                <a:cs typeface="Arial" panose="020B0604020202020204" pitchFamily="34" charset="0"/>
              </a:rPr>
              <a:t>3</a:t>
            </a:r>
            <a:r>
              <a:rPr lang="en-GB" sz="1800" dirty="0">
                <a:latin typeface="Arial" panose="020B0604020202020204" pitchFamily="34" charset="0"/>
                <a:cs typeface="Arial" panose="020B0604020202020204" pitchFamily="34" charset="0"/>
              </a:rPr>
              <a:t> &lt; 22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 (base excess &lt; -2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 – metabolic acidosis.</a:t>
            </a:r>
          </a:p>
          <a:p>
            <a:pPr marL="0" indent="0">
              <a:buNone/>
            </a:pPr>
            <a:r>
              <a:rPr lang="en-GB" sz="1800" dirty="0">
                <a:latin typeface="Arial" panose="020B0604020202020204" pitchFamily="34" charset="0"/>
                <a:cs typeface="Arial" panose="020B0604020202020204" pitchFamily="34" charset="0"/>
              </a:rPr>
              <a:t>		If the pH &gt; 7.45, is the HCO</a:t>
            </a:r>
            <a:r>
              <a:rPr lang="en-GB" sz="1800" baseline="-25000" dirty="0">
                <a:latin typeface="Arial" panose="020B0604020202020204" pitchFamily="34" charset="0"/>
                <a:cs typeface="Arial" panose="020B0604020202020204" pitchFamily="34" charset="0"/>
              </a:rPr>
              <a:t>3</a:t>
            </a:r>
            <a:r>
              <a:rPr lang="en-GB" sz="1800" dirty="0">
                <a:latin typeface="Arial" panose="020B0604020202020204" pitchFamily="34" charset="0"/>
                <a:cs typeface="Arial" panose="020B0604020202020204" pitchFamily="34" charset="0"/>
              </a:rPr>
              <a:t> &gt; 26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 (base excess &gt; +2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 – metabolic alkalosis. </a:t>
            </a:r>
          </a:p>
          <a:p>
            <a:pPr marL="0" indent="0">
              <a:buNone/>
            </a:pPr>
            <a:endParaRPr lang="en-GB" sz="1800" dirty="0">
              <a:latin typeface="Calibri" charset="0"/>
            </a:endParaRPr>
          </a:p>
        </p:txBody>
      </p:sp>
    </p:spTree>
    <p:extLst>
      <p:ext uri="{BB962C8B-B14F-4D97-AF65-F5344CB8AC3E}">
        <p14:creationId xmlns:p14="http://schemas.microsoft.com/office/powerpoint/2010/main" val="350933485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Grp="1" noChangeArrowheads="1"/>
          </p:cNvSpPr>
          <p:nvPr>
            <p:ph type="title"/>
          </p:nvPr>
        </p:nvSpPr>
        <p:spPr/>
        <p:txBody>
          <a:bodyPr>
            <a:normAutofit/>
          </a:bodyPr>
          <a:lstStyle/>
          <a:p>
            <a:pPr eaLnBrk="1" hangingPunct="1"/>
            <a:r>
              <a:rPr lang="en-GB" dirty="0">
                <a:solidFill>
                  <a:schemeClr val="accent3"/>
                </a:solidFill>
                <a:latin typeface="Calibri" charset="0"/>
              </a:rPr>
              <a:t>Case study 1 (continued)</a:t>
            </a:r>
          </a:p>
        </p:txBody>
      </p:sp>
      <p:graphicFrame>
        <p:nvGraphicFramePr>
          <p:cNvPr id="3" name="Table 2"/>
          <p:cNvGraphicFramePr>
            <a:graphicFrameLocks noGrp="1"/>
          </p:cNvGraphicFramePr>
          <p:nvPr>
            <p:extLst>
              <p:ext uri="{D42A27DB-BD31-4B8C-83A1-F6EECF244321}">
                <p14:modId xmlns:p14="http://schemas.microsoft.com/office/powerpoint/2010/main" val="4060678318"/>
              </p:ext>
            </p:extLst>
          </p:nvPr>
        </p:nvGraphicFramePr>
        <p:xfrm>
          <a:off x="1547664" y="1628800"/>
          <a:ext cx="6096000" cy="2595880"/>
        </p:xfrm>
        <a:graphic>
          <a:graphicData uri="http://schemas.openxmlformats.org/drawingml/2006/table">
            <a:tbl>
              <a:tblPr firstRow="1" bandRow="1">
                <a:tableStyleId>{D27102A9-8310-4765-A935-A1911B00CA55}</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gridSpan="2">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Inspired oxygen </a:t>
                      </a:r>
                      <a:r>
                        <a:rPr lang="en-GB" sz="1800" dirty="0">
                          <a:latin typeface="Arial" panose="020B0604020202020204" pitchFamily="34" charset="0"/>
                          <a:ea typeface="ＭＳ Ｐゴシック" charset="0"/>
                          <a:cs typeface="Arial" panose="020B0604020202020204" pitchFamily="34" charset="0"/>
                        </a:rPr>
                        <a:t>40% (FiO</a:t>
                      </a:r>
                      <a:r>
                        <a:rPr lang="en-GB" sz="1800" baseline="-25000" dirty="0">
                          <a:latin typeface="Arial" panose="020B0604020202020204" pitchFamily="34" charset="0"/>
                          <a:ea typeface="ＭＳ Ｐゴシック" charset="0"/>
                          <a:cs typeface="Arial" panose="020B0604020202020204" pitchFamily="34" charset="0"/>
                        </a:rPr>
                        <a:t>2</a:t>
                      </a:r>
                      <a:r>
                        <a:rPr lang="en-GB" sz="1800" dirty="0">
                          <a:latin typeface="Arial" panose="020B0604020202020204" pitchFamily="34" charset="0"/>
                          <a:ea typeface="ＭＳ Ｐゴシック" charset="0"/>
                          <a:cs typeface="Arial" panose="020B0604020202020204" pitchFamily="34" charset="0"/>
                        </a:rPr>
                        <a:t> 0.4)</a:t>
                      </a:r>
                      <a:endParaRPr lang="en-US" dirty="0">
                        <a:latin typeface="Arial" panose="020B0604020202020204" pitchFamily="34" charset="0"/>
                        <a:cs typeface="Arial" panose="020B0604020202020204" pitchFamily="34" charset="0"/>
                      </a:endParaRPr>
                    </a:p>
                  </a:txBody>
                  <a:tcPr/>
                </a:tc>
                <a:tc hMerge="1">
                  <a:txBody>
                    <a:bodyPr/>
                    <a:lstStyle/>
                    <a:p>
                      <a:endParaRPr lang="en-US" dirty="0"/>
                    </a:p>
                  </a:txBody>
                  <a:tcPr/>
                </a:tc>
                <a:tc>
                  <a:txBody>
                    <a:bodyPr/>
                    <a:lstStyle/>
                    <a:p>
                      <a:endParaRPr lang="en-US">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u="sng" dirty="0">
                          <a:latin typeface="Arial" panose="020B0604020202020204" pitchFamily="34" charset="0"/>
                          <a:cs typeface="Arial" panose="020B0604020202020204" pitchFamily="34" charset="0"/>
                        </a:rPr>
                        <a:t>normal values</a:t>
                      </a:r>
                      <a:endParaRPr lang="en-GB" sz="1800" u="sng"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r>
                        <a:rPr lang="en-GB" sz="1800" dirty="0">
                          <a:latin typeface="Arial" panose="020B0604020202020204" pitchFamily="34" charset="0"/>
                          <a:cs typeface="Arial" panose="020B0604020202020204" pitchFamily="34" charset="0"/>
                        </a:rPr>
                        <a:t>PaO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110 mmHg</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&gt; 75 mmHg on air</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GB" sz="1800" dirty="0">
                          <a:latin typeface="Arial" panose="020B0604020202020204" pitchFamily="34" charset="0"/>
                          <a:cs typeface="Arial" panose="020B0604020202020204" pitchFamily="34" charset="0"/>
                        </a:rPr>
                        <a:t>pH</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7.19</a:t>
                      </a:r>
                    </a:p>
                  </a:txBody>
                  <a:tcPr/>
                </a:tc>
                <a:tc>
                  <a:txBody>
                    <a:bodyPr/>
                    <a:lstStyle/>
                    <a:p>
                      <a:r>
                        <a:rPr lang="en-GB" sz="1800" dirty="0">
                          <a:latin typeface="Arial" panose="020B0604020202020204" pitchFamily="34" charset="0"/>
                          <a:cs typeface="Arial" panose="020B0604020202020204" pitchFamily="34" charset="0"/>
                        </a:rPr>
                        <a:t>7.35 – 7.45</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GB" sz="1800" dirty="0">
                          <a:latin typeface="Arial" panose="020B0604020202020204" pitchFamily="34" charset="0"/>
                          <a:cs typeface="Arial" panose="020B0604020202020204" pitchFamily="34" charset="0"/>
                        </a:rPr>
                        <a:t>PaCO</a:t>
                      </a:r>
                      <a:r>
                        <a:rPr lang="en-GB" sz="1800" baseline="-25000" dirty="0">
                          <a:latin typeface="Arial" panose="020B0604020202020204" pitchFamily="34" charset="0"/>
                          <a:cs typeface="Arial" panose="020B0604020202020204" pitchFamily="34" charset="0"/>
                        </a:rPr>
                        <a:t>2</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78 mmHg</a:t>
                      </a:r>
                    </a:p>
                  </a:txBody>
                  <a:tcPr/>
                </a:tc>
                <a:tc>
                  <a:txBody>
                    <a:bodyPr/>
                    <a:lstStyle/>
                    <a:p>
                      <a:r>
                        <a:rPr lang="en-GB" sz="1800" dirty="0">
                          <a:latin typeface="Arial" panose="020B0604020202020204" pitchFamily="34" charset="0"/>
                          <a:cs typeface="Arial" panose="020B0604020202020204" pitchFamily="34" charset="0"/>
                        </a:rPr>
                        <a:t>35  – 45 mmHg </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r>
                        <a:rPr lang="en-GB" sz="1800" dirty="0">
                          <a:latin typeface="Arial" panose="020B0604020202020204" pitchFamily="34" charset="0"/>
                          <a:cs typeface="Arial" panose="020B0604020202020204" pitchFamily="34" charset="0"/>
                        </a:rPr>
                        <a:t>Bicarbonate</a:t>
                      </a:r>
                      <a:endParaRPr lang="en-US" dirty="0">
                        <a:latin typeface="Arial" panose="020B0604020202020204" pitchFamily="34" charset="0"/>
                        <a:cs typeface="Arial" panose="020B0604020202020204" pitchFamily="34" charset="0"/>
                      </a:endParaRPr>
                    </a:p>
                  </a:txBody>
                  <a:tcPr/>
                </a:tc>
                <a:tc>
                  <a:txBody>
                    <a:bodyPr/>
                    <a:lstStyle/>
                    <a:p>
                      <a:pPr eaLnBrk="1" hangingPunct="1">
                        <a:buFontTx/>
                        <a:buNone/>
                      </a:pPr>
                      <a:r>
                        <a:rPr lang="en-US" dirty="0">
                          <a:latin typeface="Arial" panose="020B0604020202020204" pitchFamily="34" charset="0"/>
                          <a:cs typeface="Arial" panose="020B0604020202020204" pitchFamily="34" charset="0"/>
                        </a:rPr>
                        <a:t>23.6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eaLnBrk="1" hangingPunct="1">
                        <a:buFontTx/>
                        <a:buNone/>
                      </a:pPr>
                      <a:r>
                        <a:rPr lang="en-GB" sz="1800" dirty="0">
                          <a:latin typeface="Arial" panose="020B0604020202020204" pitchFamily="34" charset="0"/>
                          <a:cs typeface="Arial" panose="020B0604020202020204" pitchFamily="34" charset="0"/>
                        </a:rPr>
                        <a:t>22 – 26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r>
                        <a:rPr lang="en-GB" sz="1800" dirty="0">
                          <a:latin typeface="Arial" panose="020B0604020202020204" pitchFamily="34" charset="0"/>
                          <a:cs typeface="Arial" panose="020B0604020202020204" pitchFamily="34" charset="0"/>
                        </a:rPr>
                        <a:t>Base excess</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-2.4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+/- 2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6"/>
                  </a:ext>
                </a:extLst>
              </a:tr>
            </a:tbl>
          </a:graphicData>
        </a:graphic>
      </p:graphicFrame>
      <p:sp>
        <p:nvSpPr>
          <p:cNvPr id="5" name="Rectangle 3"/>
          <p:cNvSpPr txBox="1">
            <a:spLocks noChangeArrowheads="1"/>
          </p:cNvSpPr>
          <p:nvPr/>
        </p:nvSpPr>
        <p:spPr>
          <a:xfrm>
            <a:off x="685800" y="4365104"/>
            <a:ext cx="7989888" cy="2027175"/>
          </a:xfrm>
          <a:prstGeom prst="rect">
            <a:avLst/>
          </a:prstGeom>
        </p:spPr>
        <p:txBody>
          <a:bodyPr vert="horz" lIns="91440" tIns="45720" rIns="91440" bIns="45720" rtlCol="0">
            <a:normAutofit/>
          </a:bodyPr>
          <a:lst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a:lnSpc>
                <a:spcPct val="80000"/>
              </a:lnSpc>
              <a:buNone/>
            </a:pPr>
            <a:r>
              <a:rPr lang="en-GB" sz="1800" b="1" dirty="0">
                <a:latin typeface="Arial" panose="020B0604020202020204" pitchFamily="34" charset="0"/>
                <a:cs typeface="Arial" panose="020B0604020202020204" pitchFamily="34" charset="0"/>
              </a:rPr>
              <a:t>Conclusion:</a:t>
            </a:r>
          </a:p>
          <a:p>
            <a:pPr marL="457200" lvl="1" indent="0">
              <a:lnSpc>
                <a:spcPct val="80000"/>
              </a:lnSpc>
              <a:spcBef>
                <a:spcPts val="1075"/>
              </a:spcBef>
              <a:buNone/>
            </a:pPr>
            <a:r>
              <a:rPr lang="en-GB" sz="1800" b="1" dirty="0">
                <a:latin typeface="Arial" panose="020B0604020202020204" pitchFamily="34" charset="0"/>
                <a:cs typeface="Arial" panose="020B0604020202020204" pitchFamily="34" charset="0"/>
              </a:rPr>
              <a:t>The patient has an acute respiratory acidosis with impaired ventilation.</a:t>
            </a:r>
          </a:p>
          <a:p>
            <a:pPr marL="457200" lvl="1" indent="0">
              <a:lnSpc>
                <a:spcPct val="80000"/>
              </a:lnSpc>
              <a:spcBef>
                <a:spcPts val="1075"/>
              </a:spcBef>
              <a:buNone/>
            </a:pPr>
            <a:r>
              <a:rPr lang="en-GB" sz="1800" b="1" dirty="0">
                <a:latin typeface="Arial" panose="020B0604020202020204" pitchFamily="34" charset="0"/>
                <a:cs typeface="Arial" panose="020B0604020202020204" pitchFamily="34" charset="0"/>
              </a:rPr>
              <a:t>Because of the acuteness of the situation, there is no compensation.</a:t>
            </a:r>
          </a:p>
          <a:p>
            <a:pPr>
              <a:buFontTx/>
              <a:buNone/>
            </a:pPr>
            <a:endParaRPr lang="en-GB" sz="2000" dirty="0">
              <a:latin typeface="Calibri" charset="0"/>
            </a:endParaRPr>
          </a:p>
        </p:txBody>
      </p:sp>
    </p:spTree>
    <p:extLst>
      <p:ext uri="{BB962C8B-B14F-4D97-AF65-F5344CB8AC3E}">
        <p14:creationId xmlns:p14="http://schemas.microsoft.com/office/powerpoint/2010/main" val="5298002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dpi="0" rotWithShape="1">
          <a:blip r:embed="rId2">
            <a:lum/>
          </a:blip>
          <a:srcRect/>
          <a:stretch>
            <a:fillRect/>
          </a:stretch>
        </a:blip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24281882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9552" y="2276872"/>
            <a:ext cx="8229600" cy="1143000"/>
          </a:xfrm>
        </p:spPr>
        <p:txBody>
          <a:bodyPr>
            <a:normAutofit fontScale="90000"/>
          </a:bodyPr>
          <a:lstStyle/>
          <a:p>
            <a:r>
              <a:rPr lang="en-AU" dirty="0"/>
              <a:t>So what are you going to do about it?</a:t>
            </a:r>
          </a:p>
        </p:txBody>
      </p:sp>
    </p:spTree>
    <p:extLst>
      <p:ext uri="{BB962C8B-B14F-4D97-AF65-F5344CB8AC3E}">
        <p14:creationId xmlns:p14="http://schemas.microsoft.com/office/powerpoint/2010/main" val="137873772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dirty="0">
                <a:solidFill>
                  <a:schemeClr val="accent3"/>
                </a:solidFill>
              </a:rPr>
              <a:t>So what are you going to do about it?</a:t>
            </a:r>
          </a:p>
        </p:txBody>
      </p:sp>
      <p:sp>
        <p:nvSpPr>
          <p:cNvPr id="3" name="Content Placeholder 2"/>
          <p:cNvSpPr>
            <a:spLocks noGrp="1"/>
          </p:cNvSpPr>
          <p:nvPr>
            <p:ph idx="1"/>
          </p:nvPr>
        </p:nvSpPr>
        <p:spPr/>
        <p:txBody>
          <a:bodyPr/>
          <a:lstStyle/>
          <a:p>
            <a:r>
              <a:rPr lang="en-AU" dirty="0"/>
              <a:t>Protect Airway – head tilt/chin lift, +/-Oropharyngeal airway. Prepare to intubate</a:t>
            </a:r>
          </a:p>
          <a:p>
            <a:r>
              <a:rPr lang="en-AU" dirty="0"/>
              <a:t>Assist Breathing – ventilate, BVM then Invasive Ventilation when intubated</a:t>
            </a:r>
          </a:p>
        </p:txBody>
      </p:sp>
    </p:spTree>
    <p:extLst>
      <p:ext uri="{BB962C8B-B14F-4D97-AF65-F5344CB8AC3E}">
        <p14:creationId xmlns:p14="http://schemas.microsoft.com/office/powerpoint/2010/main" val="246447910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chemeClr val="accent3"/>
                </a:solidFill>
              </a:rPr>
              <a:t>What kind of Ventilation?</a:t>
            </a:r>
          </a:p>
        </p:txBody>
      </p:sp>
      <p:sp>
        <p:nvSpPr>
          <p:cNvPr id="3" name="Content Placeholder 2"/>
          <p:cNvSpPr>
            <a:spLocks noGrp="1"/>
          </p:cNvSpPr>
          <p:nvPr>
            <p:ph idx="1"/>
          </p:nvPr>
        </p:nvSpPr>
        <p:spPr/>
        <p:txBody>
          <a:bodyPr/>
          <a:lstStyle/>
          <a:p>
            <a:r>
              <a:rPr lang="en-AU" b="1" dirty="0"/>
              <a:t>SIMV – Volume Controlled</a:t>
            </a:r>
          </a:p>
          <a:p>
            <a:pPr lvl="1"/>
            <a:r>
              <a:rPr lang="en-AU" dirty="0"/>
              <a:t>Tidal Volume - 6-8mls/kg ideal body weight</a:t>
            </a:r>
          </a:p>
          <a:p>
            <a:pPr lvl="1"/>
            <a:r>
              <a:rPr lang="en-AU" dirty="0"/>
              <a:t>Respiratory Rate – 12-14 breaths per minute (what effect would increasing the RR have on her ABG?)</a:t>
            </a:r>
          </a:p>
          <a:p>
            <a:pPr lvl="1"/>
            <a:r>
              <a:rPr lang="en-AU" dirty="0"/>
              <a:t>Pressure Support – 5-10cmH</a:t>
            </a:r>
            <a:r>
              <a:rPr lang="en-AU" sz="2000" dirty="0"/>
              <a:t>2</a:t>
            </a:r>
            <a:r>
              <a:rPr lang="en-AU" dirty="0"/>
              <a:t>0 (what effect would increasing her PS have on her ABG?)</a:t>
            </a:r>
          </a:p>
          <a:p>
            <a:pPr lvl="1"/>
            <a:r>
              <a:rPr lang="en-AU" dirty="0"/>
              <a:t>PEEP – 5cmH</a:t>
            </a:r>
            <a:r>
              <a:rPr lang="en-AU" sz="1800" dirty="0"/>
              <a:t>2</a:t>
            </a:r>
            <a:r>
              <a:rPr lang="en-AU" dirty="0"/>
              <a:t>0</a:t>
            </a:r>
          </a:p>
          <a:p>
            <a:pPr lvl="1"/>
            <a:r>
              <a:rPr lang="en-AU" dirty="0"/>
              <a:t>FiO2 – 30-40% (PaO2 75mmHg on RA)</a:t>
            </a:r>
          </a:p>
        </p:txBody>
      </p:sp>
    </p:spTree>
    <p:extLst>
      <p:ext uri="{BB962C8B-B14F-4D97-AF65-F5344CB8AC3E}">
        <p14:creationId xmlns:p14="http://schemas.microsoft.com/office/powerpoint/2010/main" val="289345724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76238" y="0"/>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pPr algn="l"/>
            <a:r>
              <a:rPr lang="en-GB" sz="4400" b="0" dirty="0">
                <a:solidFill>
                  <a:schemeClr val="accent3"/>
                </a:solidFill>
                <a:latin typeface="Arial" panose="020B0604020202020204" pitchFamily="34" charset="0"/>
                <a:cs typeface="Arial" panose="020B0604020202020204" pitchFamily="34" charset="0"/>
              </a:rPr>
              <a:t>Case Study 2</a:t>
            </a:r>
          </a:p>
        </p:txBody>
      </p:sp>
      <p:graphicFrame>
        <p:nvGraphicFramePr>
          <p:cNvPr id="5" name="Table 4"/>
          <p:cNvGraphicFramePr>
            <a:graphicFrameLocks noGrp="1"/>
          </p:cNvGraphicFramePr>
          <p:nvPr>
            <p:extLst>
              <p:ext uri="{D42A27DB-BD31-4B8C-83A1-F6EECF244321}">
                <p14:modId xmlns:p14="http://schemas.microsoft.com/office/powerpoint/2010/main" val="2151138580"/>
              </p:ext>
            </p:extLst>
          </p:nvPr>
        </p:nvGraphicFramePr>
        <p:xfrm>
          <a:off x="179512" y="908720"/>
          <a:ext cx="8857041" cy="5244480"/>
        </p:xfrm>
        <a:graphic>
          <a:graphicData uri="http://schemas.openxmlformats.org/drawingml/2006/table">
            <a:tbl>
              <a:tblPr firstRow="1" bandRow="1">
                <a:tableStyleId>{5C22544A-7EE6-4342-B048-85BDC9FD1C3A}</a:tableStyleId>
              </a:tblPr>
              <a:tblGrid>
                <a:gridCol w="1073864">
                  <a:extLst>
                    <a:ext uri="{9D8B030D-6E8A-4147-A177-3AD203B41FA5}">
                      <a16:colId xmlns:a16="http://schemas.microsoft.com/office/drawing/2014/main" val="20000"/>
                    </a:ext>
                  </a:extLst>
                </a:gridCol>
                <a:gridCol w="7783177">
                  <a:extLst>
                    <a:ext uri="{9D8B030D-6E8A-4147-A177-3AD203B41FA5}">
                      <a16:colId xmlns:a16="http://schemas.microsoft.com/office/drawing/2014/main" val="20001"/>
                    </a:ext>
                  </a:extLst>
                </a:gridCol>
              </a:tblGrid>
              <a:tr h="350208">
                <a:tc>
                  <a:txBody>
                    <a:bodyPr/>
                    <a:lstStyle/>
                    <a:p>
                      <a:endParaRPr lang="en-US" dirty="0"/>
                    </a:p>
                  </a:txBody>
                  <a:tcPr/>
                </a:tc>
                <a:tc>
                  <a:txBody>
                    <a:bodyPr/>
                    <a:lstStyle/>
                    <a:p>
                      <a:r>
                        <a:rPr lang="en-GB" sz="1800" dirty="0">
                          <a:latin typeface="Arial" panose="020B0604020202020204" pitchFamily="34" charset="0"/>
                          <a:cs typeface="Arial" panose="020B0604020202020204" pitchFamily="34" charset="0"/>
                        </a:rPr>
                        <a:t>Use the 5-step approach to analyse the results of the arterial blood sample</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50208">
                <a:tc>
                  <a:txBody>
                    <a:bodyPr/>
                    <a:lstStyle/>
                    <a:p>
                      <a:r>
                        <a:rPr lang="en-US" dirty="0"/>
                        <a:t>I</a:t>
                      </a:r>
                    </a:p>
                  </a:txBody>
                  <a:tcPr/>
                </a:tc>
                <a:tc>
                  <a:txBody>
                    <a:bodyPr/>
                    <a:lstStyle/>
                    <a:p>
                      <a:r>
                        <a:rPr lang="en-US" dirty="0">
                          <a:latin typeface="Arial" panose="020B0604020202020204" pitchFamily="34" charset="0"/>
                          <a:cs typeface="Arial" panose="020B0604020202020204" pitchFamily="34" charset="0"/>
                        </a:rPr>
                        <a:t>The arrest bell goes off in the adjacent </a:t>
                      </a:r>
                      <a:r>
                        <a:rPr lang="en-US" dirty="0" err="1">
                          <a:latin typeface="Arial" panose="020B0604020202020204" pitchFamily="34" charset="0"/>
                          <a:cs typeface="Arial" panose="020B0604020202020204" pitchFamily="34" charset="0"/>
                        </a:rPr>
                        <a:t>bedspace</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427680">
                <a:tc>
                  <a:txBody>
                    <a:bodyPr/>
                    <a:lstStyle/>
                    <a:p>
                      <a:r>
                        <a:rPr lang="en-US" dirty="0"/>
                        <a:t>S</a:t>
                      </a:r>
                    </a:p>
                  </a:txBody>
                  <a:tcPr/>
                </a:tc>
                <a:tc>
                  <a:txBody>
                    <a:bodyPr/>
                    <a:lstStyle/>
                    <a:p>
                      <a:r>
                        <a:rPr lang="en-GB" sz="1800" dirty="0">
                          <a:latin typeface="Arial" panose="020B0604020202020204" pitchFamily="34" charset="0"/>
                          <a:cs typeface="Arial" panose="020B0604020202020204" pitchFamily="34" charset="0"/>
                        </a:rPr>
                        <a:t>“A patient is currently in respiratory arrest”</a:t>
                      </a:r>
                      <a:r>
                        <a:rPr lang="en-US" sz="18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612865">
                <a:tc>
                  <a:txBody>
                    <a:bodyPr/>
                    <a:lstStyle/>
                    <a:p>
                      <a:r>
                        <a:rPr lang="en-US" dirty="0"/>
                        <a:t>B</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kumimoji="0" lang="en-GB" sz="1800" b="0" i="0" u="none" strike="noStrike" kern="0" cap="none" spc="0" normalizeH="0" baseline="0" noProof="0" dirty="0">
                          <a:ln>
                            <a:noFill/>
                          </a:ln>
                          <a:solidFill>
                            <a:srgbClr val="000000"/>
                          </a:solidFill>
                          <a:effectLst/>
                          <a:uLnTx/>
                          <a:uFillTx/>
                          <a:latin typeface="Arial" panose="020B0604020202020204" pitchFamily="34" charset="0"/>
                          <a:ea typeface="ＭＳ Ｐゴシック" charset="0"/>
                          <a:cs typeface="Arial" panose="020B0604020202020204" pitchFamily="34" charset="0"/>
                        </a:rPr>
                        <a:t>Patient admitted with infective exacerbation of </a:t>
                      </a:r>
                      <a:r>
                        <a:rPr kumimoji="0" lang="en-GB" sz="1800" b="0" i="0" u="none" strike="noStrike" kern="0" cap="none" spc="0" normalizeH="0" baseline="0" noProof="0" dirty="0">
                          <a:ln>
                            <a:noFill/>
                          </a:ln>
                          <a:solidFill>
                            <a:srgbClr val="1C1C1C"/>
                          </a:solidFill>
                          <a:effectLst/>
                          <a:uLnTx/>
                          <a:uFillTx/>
                          <a:latin typeface="Arial" panose="020B0604020202020204" pitchFamily="34" charset="0"/>
                          <a:ea typeface="ＭＳ Ｐゴシック" charset="0"/>
                          <a:cs typeface="Arial" panose="020B0604020202020204" pitchFamily="34" charset="0"/>
                        </a:rPr>
                        <a:t>COPD – initial assessment finds the patient to be </a:t>
                      </a:r>
                      <a:r>
                        <a:rPr kumimoji="0" lang="en-GB" sz="1800" b="0" i="0" u="none" strike="noStrike" kern="0" cap="none" spc="0" normalizeH="0" baseline="0" noProof="0" dirty="0" err="1">
                          <a:ln>
                            <a:noFill/>
                          </a:ln>
                          <a:solidFill>
                            <a:srgbClr val="1C1C1C"/>
                          </a:solidFill>
                          <a:effectLst/>
                          <a:uLnTx/>
                          <a:uFillTx/>
                          <a:latin typeface="Arial" panose="020B0604020202020204" pitchFamily="34" charset="0"/>
                          <a:ea typeface="ＭＳ Ｐゴシック" charset="0"/>
                          <a:cs typeface="Arial" panose="020B0604020202020204" pitchFamily="34" charset="0"/>
                        </a:rPr>
                        <a:t>apneoic</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3"/>
                  </a:ext>
                </a:extLst>
              </a:tr>
              <a:tr h="350208">
                <a:tc>
                  <a:txBody>
                    <a:bodyPr/>
                    <a:lstStyle/>
                    <a:p>
                      <a:r>
                        <a:rPr lang="en-US" dirty="0"/>
                        <a:t>A</a:t>
                      </a:r>
                    </a:p>
                  </a:txBody>
                  <a:tcPr/>
                </a:tc>
                <a:tc>
                  <a:txBody>
                    <a:bodyPr/>
                    <a:lstStyle/>
                    <a:p>
                      <a:pPr>
                        <a:buFontTx/>
                        <a:buNone/>
                      </a:pPr>
                      <a:r>
                        <a:rPr lang="en-GB" sz="1800" b="1" dirty="0">
                          <a:latin typeface="Arial" panose="020B0604020202020204" pitchFamily="34" charset="0"/>
                          <a:cs typeface="Arial" panose="020B0604020202020204" pitchFamily="34" charset="0"/>
                        </a:rPr>
                        <a:t>A</a:t>
                      </a:r>
                      <a:r>
                        <a:rPr lang="en-GB" sz="1800" dirty="0">
                          <a:latin typeface="Arial" panose="020B0604020202020204" pitchFamily="34" charset="0"/>
                          <a:cs typeface="Arial" panose="020B0604020202020204" pitchFamily="34" charset="0"/>
                        </a:rPr>
                        <a:t>: </a:t>
                      </a:r>
                      <a:r>
                        <a:rPr lang="en-GB" sz="1800" dirty="0">
                          <a:latin typeface="Arial" panose="020B0604020202020204" pitchFamily="34" charset="0"/>
                          <a:ea typeface="ＭＳ Ｐゴシック" charset="0"/>
                          <a:cs typeface="Arial" panose="020B0604020202020204" pitchFamily="34" charset="0"/>
                        </a:rPr>
                        <a:t>Apnoeic  - head tilt chin lift opening manoeuvre in situ</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875521">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B</a:t>
                      </a:r>
                      <a:r>
                        <a:rPr lang="en-GB" sz="1800" dirty="0">
                          <a:latin typeface="Arial" panose="020B0604020202020204" pitchFamily="34" charset="0"/>
                          <a:cs typeface="Arial" panose="020B0604020202020204" pitchFamily="34" charset="0"/>
                        </a:rPr>
                        <a:t>: </a:t>
                      </a:r>
                      <a:r>
                        <a:rPr lang="en-GB" sz="1800" dirty="0">
                          <a:latin typeface="Arial" panose="020B0604020202020204" pitchFamily="34" charset="0"/>
                          <a:ea typeface="ＭＳ Ｐゴシック" charset="0"/>
                          <a:cs typeface="Arial" panose="020B0604020202020204" pitchFamily="34" charset="0"/>
                        </a:rPr>
                        <a:t>attempts being</a:t>
                      </a:r>
                      <a:r>
                        <a:rPr lang="en-GB" sz="1800" baseline="0" dirty="0">
                          <a:latin typeface="Arial" panose="020B0604020202020204" pitchFamily="34" charset="0"/>
                          <a:ea typeface="ＭＳ Ｐゴシック" charset="0"/>
                          <a:cs typeface="Arial" panose="020B0604020202020204" pitchFamily="34" charset="0"/>
                        </a:rPr>
                        <a:t> made</a:t>
                      </a:r>
                      <a:r>
                        <a:rPr lang="en-GB" sz="1800" dirty="0">
                          <a:latin typeface="Arial" panose="020B0604020202020204" pitchFamily="34" charset="0"/>
                          <a:ea typeface="ＭＳ Ｐゴシック" charset="0"/>
                          <a:cs typeface="Arial" panose="020B0604020202020204" pitchFamily="34" charset="0"/>
                        </a:rPr>
                        <a:t> to ventilate with BVM,</a:t>
                      </a:r>
                      <a:r>
                        <a:rPr lang="en-GB" sz="1800" baseline="0" dirty="0">
                          <a:latin typeface="Arial" panose="020B0604020202020204" pitchFamily="34" charset="0"/>
                          <a:ea typeface="ＭＳ Ｐゴシック" charset="0"/>
                          <a:cs typeface="Arial" panose="020B0604020202020204" pitchFamily="34" charset="0"/>
                        </a:rPr>
                        <a:t> </a:t>
                      </a:r>
                      <a:r>
                        <a:rPr lang="en-GB" sz="1800" dirty="0">
                          <a:latin typeface="Arial" panose="020B0604020202020204" pitchFamily="34" charset="0"/>
                          <a:ea typeface="ＭＳ Ｐゴシック" charset="0"/>
                          <a:cs typeface="Arial" panose="020B0604020202020204" pitchFamily="34" charset="0"/>
                        </a:rPr>
                        <a:t>oxygen at 15L/min, Oropharyngeal airway, SaO</a:t>
                      </a:r>
                      <a:r>
                        <a:rPr lang="en-GB" sz="1800" baseline="-25000" dirty="0">
                          <a:latin typeface="Arial" panose="020B0604020202020204" pitchFamily="34" charset="0"/>
                          <a:ea typeface="ＭＳ Ｐゴシック" charset="0"/>
                          <a:cs typeface="Arial" panose="020B0604020202020204" pitchFamily="34" charset="0"/>
                        </a:rPr>
                        <a:t>2</a:t>
                      </a:r>
                      <a:r>
                        <a:rPr lang="en-GB" sz="1800" dirty="0">
                          <a:latin typeface="Arial" panose="020B0604020202020204" pitchFamily="34" charset="0"/>
                          <a:ea typeface="ＭＳ Ｐゴシック" charset="0"/>
                          <a:cs typeface="Arial" panose="020B0604020202020204" pitchFamily="34" charset="0"/>
                        </a:rPr>
                        <a:t> 94%. </a:t>
                      </a:r>
                      <a:r>
                        <a:rPr lang="en-GB" sz="1800" dirty="0">
                          <a:latin typeface="Arial" panose="020B0604020202020204" pitchFamily="34" charset="0"/>
                          <a:cs typeface="Arial" panose="020B0604020202020204" pitchFamily="34" charset="0"/>
                        </a:rPr>
                        <a:t>Widespread wheeze in both lungs and coarse crackles at the left base</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5"/>
                  </a:ext>
                </a:extLst>
              </a:tr>
              <a:tr h="612865">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C</a:t>
                      </a:r>
                      <a:r>
                        <a:rPr lang="en-GB" sz="1800" dirty="0">
                          <a:latin typeface="Arial" panose="020B0604020202020204" pitchFamily="34" charset="0"/>
                          <a:cs typeface="Arial" panose="020B0604020202020204" pitchFamily="34" charset="0"/>
                        </a:rPr>
                        <a:t>: </a:t>
                      </a:r>
                      <a:r>
                        <a:rPr lang="en-GB" sz="1800" dirty="0">
                          <a:latin typeface="Arial" panose="020B0604020202020204" pitchFamily="34" charset="0"/>
                          <a:ea typeface="ＭＳ Ｐゴシック" charset="0"/>
                          <a:cs typeface="Arial" panose="020B0604020202020204" pitchFamily="34" charset="0"/>
                        </a:rPr>
                        <a:t>Cardiac</a:t>
                      </a:r>
                      <a:r>
                        <a:rPr lang="en-GB" sz="1800" baseline="0" dirty="0">
                          <a:latin typeface="Arial" panose="020B0604020202020204" pitchFamily="34" charset="0"/>
                          <a:ea typeface="ＭＳ Ｐゴシック" charset="0"/>
                          <a:cs typeface="Arial" panose="020B0604020202020204" pitchFamily="34" charset="0"/>
                        </a:rPr>
                        <a:t> monitored – SB </a:t>
                      </a:r>
                      <a:r>
                        <a:rPr lang="en-GB" sz="1800" dirty="0">
                          <a:latin typeface="Arial" panose="020B0604020202020204" pitchFamily="34" charset="0"/>
                          <a:ea typeface="ＭＳ Ｐゴシック" charset="0"/>
                          <a:cs typeface="Arial" panose="020B0604020202020204" pitchFamily="34" charset="0"/>
                        </a:rPr>
                        <a:t>56 bpm</a:t>
                      </a:r>
                      <a:br>
                        <a:rPr lang="en-GB" sz="1800" dirty="0">
                          <a:latin typeface="Arial" panose="020B0604020202020204" pitchFamily="34" charset="0"/>
                          <a:ea typeface="ＭＳ Ｐゴシック" charset="0"/>
                          <a:cs typeface="Arial" panose="020B0604020202020204" pitchFamily="34" charset="0"/>
                        </a:rPr>
                      </a:br>
                      <a:r>
                        <a:rPr lang="en-GB" sz="1800" dirty="0">
                          <a:latin typeface="Arial" panose="020B0604020202020204" pitchFamily="34" charset="0"/>
                          <a:ea typeface="ＭＳ Ｐゴシック" charset="0"/>
                          <a:cs typeface="Arial" panose="020B0604020202020204" pitchFamily="34" charset="0"/>
                        </a:rPr>
                        <a:t>Capillary refill &lt; 3 seconds, IV in</a:t>
                      </a:r>
                      <a:r>
                        <a:rPr lang="en-GB" sz="1800" baseline="0" dirty="0">
                          <a:latin typeface="Arial" panose="020B0604020202020204" pitchFamily="34" charset="0"/>
                          <a:ea typeface="ＭＳ Ｐゴシック" charset="0"/>
                          <a:cs typeface="Arial" panose="020B0604020202020204" pitchFamily="34" charset="0"/>
                        </a:rPr>
                        <a:t> situ</a:t>
                      </a:r>
                      <a:r>
                        <a:rPr lang="en-GB" sz="1800" dirty="0">
                          <a:latin typeface="Arial" panose="020B0604020202020204" pitchFamily="34" charset="0"/>
                          <a:ea typeface="ＭＳ Ｐゴシック" charset="0"/>
                          <a:cs typeface="Arial" panose="020B0604020202020204" pitchFamily="34" charset="0"/>
                        </a:rPr>
                        <a:t>, BP 90/50</a:t>
                      </a:r>
                    </a:p>
                  </a:txBody>
                  <a:tcPr/>
                </a:tc>
                <a:extLst>
                  <a:ext uri="{0D108BD9-81ED-4DB2-BD59-A6C34878D82A}">
                    <a16:rowId xmlns:a16="http://schemas.microsoft.com/office/drawing/2014/main" val="10006"/>
                  </a:ext>
                </a:extLst>
              </a:tr>
              <a:tr h="437761">
                <a:tc>
                  <a:txBody>
                    <a:bodyPr/>
                    <a:lstStyle/>
                    <a:p>
                      <a:endParaRPr lang="en-US" dirty="0"/>
                    </a:p>
                  </a:txBody>
                  <a:tcPr/>
                </a:tc>
                <a:tc>
                  <a:txBody>
                    <a:bodyPr/>
                    <a:lstStyle/>
                    <a:p>
                      <a:pPr>
                        <a:buFontTx/>
                        <a:buNone/>
                      </a:pPr>
                      <a:r>
                        <a:rPr lang="en-GB" sz="1800" b="1" dirty="0">
                          <a:latin typeface="Arial" panose="020B0604020202020204" pitchFamily="34" charset="0"/>
                          <a:cs typeface="Arial" panose="020B0604020202020204" pitchFamily="34" charset="0"/>
                        </a:rPr>
                        <a:t>D</a:t>
                      </a:r>
                      <a:r>
                        <a:rPr lang="en-GB" sz="1800" dirty="0">
                          <a:latin typeface="Arial" panose="020B0604020202020204" pitchFamily="34" charset="0"/>
                          <a:cs typeface="Arial" panose="020B0604020202020204" pitchFamily="34" charset="0"/>
                        </a:rPr>
                        <a:t>: </a:t>
                      </a:r>
                      <a:r>
                        <a:rPr lang="en-GB" sz="1600" dirty="0">
                          <a:latin typeface="Arial" panose="020B0604020202020204" pitchFamily="34" charset="0"/>
                          <a:ea typeface="ＭＳ Ｐゴシック" charset="0"/>
                          <a:cs typeface="Arial" panose="020B0604020202020204" pitchFamily="34" charset="0"/>
                        </a:rPr>
                        <a:t>AVP</a:t>
                      </a:r>
                      <a:r>
                        <a:rPr lang="en-GB" sz="2400" b="1" dirty="0">
                          <a:solidFill>
                            <a:srgbClr val="FF0000"/>
                          </a:solidFill>
                          <a:latin typeface="Arial" panose="020B0604020202020204" pitchFamily="34" charset="0"/>
                          <a:ea typeface="ＭＳ Ｐゴシック" charset="0"/>
                          <a:cs typeface="Arial" panose="020B0604020202020204" pitchFamily="34" charset="0"/>
                        </a:rPr>
                        <a:t>U</a:t>
                      </a:r>
                      <a:r>
                        <a:rPr lang="en-GB" sz="1800" dirty="0">
                          <a:latin typeface="Arial" panose="020B0604020202020204" pitchFamily="34" charset="0"/>
                          <a:ea typeface="ＭＳ Ｐゴシック" charset="0"/>
                          <a:cs typeface="Arial" panose="020B0604020202020204" pitchFamily="34" charset="0"/>
                        </a:rPr>
                        <a:t>, Glucose 6.2 </a:t>
                      </a:r>
                      <a:r>
                        <a:rPr lang="en-GB" sz="1800" dirty="0" err="1">
                          <a:latin typeface="Arial" panose="020B0604020202020204" pitchFamily="34" charset="0"/>
                          <a:ea typeface="ＭＳ Ｐゴシック" charset="0"/>
                          <a:cs typeface="Arial" panose="020B0604020202020204" pitchFamily="34" charset="0"/>
                        </a:rPr>
                        <a:t>mmol</a:t>
                      </a:r>
                      <a:r>
                        <a:rPr lang="en-GB" sz="1800" dirty="0">
                          <a:latin typeface="Arial" panose="020B0604020202020204" pitchFamily="34" charset="0"/>
                          <a:ea typeface="ＭＳ Ｐゴシック" charset="0"/>
                          <a:cs typeface="Arial" panose="020B0604020202020204" pitchFamily="34" charset="0"/>
                        </a:rPr>
                        <a:t>/L, no medications given recently</a:t>
                      </a:r>
                      <a:endParaRPr lang="en-GB" sz="1800" b="1" dirty="0">
                        <a:solidFill>
                          <a:srgbClr val="FF0000"/>
                        </a:solidFill>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350208">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E</a:t>
                      </a:r>
                      <a:r>
                        <a:rPr lang="en-GB" sz="1800" dirty="0">
                          <a:latin typeface="Arial" panose="020B0604020202020204" pitchFamily="34" charset="0"/>
                          <a:cs typeface="Arial" panose="020B0604020202020204" pitchFamily="34" charset="0"/>
                        </a:rPr>
                        <a:t>: Nil. IV in right forearm</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8"/>
                  </a:ext>
                </a:extLst>
              </a:tr>
              <a:tr h="427680">
                <a:tc>
                  <a:txBody>
                    <a:bodyPr/>
                    <a:lstStyle/>
                    <a:p>
                      <a:r>
                        <a:rPr lang="en-US" dirty="0"/>
                        <a:t>R</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ea typeface="ＭＳ Ｐゴシック" charset="0"/>
                          <a:cs typeface="Arial" panose="020B0604020202020204" pitchFamily="34" charset="0"/>
                        </a:rPr>
                        <a:t>Please review urgently and an arterial blood gas sample has been taken</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529800271"/>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376238" y="304919"/>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pPr algn="l"/>
            <a:r>
              <a:rPr lang="en-GB" sz="4400" b="0" dirty="0">
                <a:solidFill>
                  <a:schemeClr val="accent3"/>
                </a:solidFill>
                <a:latin typeface="Arial" panose="020B0604020202020204" pitchFamily="34" charset="0"/>
                <a:cs typeface="Arial" panose="020B0604020202020204" pitchFamily="34" charset="0"/>
              </a:rPr>
              <a:t>Case Study 2 (continued)</a:t>
            </a:r>
          </a:p>
        </p:txBody>
      </p:sp>
      <p:sp>
        <p:nvSpPr>
          <p:cNvPr id="5" name="Rectangle 3"/>
          <p:cNvSpPr txBox="1">
            <a:spLocks noChangeArrowheads="1"/>
          </p:cNvSpPr>
          <p:nvPr/>
        </p:nvSpPr>
        <p:spPr>
          <a:xfrm>
            <a:off x="457200" y="1458216"/>
            <a:ext cx="8229600" cy="4525963"/>
          </a:xfrm>
          <a:prstGeom prst="rect">
            <a:avLst/>
          </a:prstGeom>
        </p:spPr>
        <p:txBody>
          <a:bodyPr vert="horz" lIns="91440" tIns="45720" rIns="91440" bIns="45720" rtlCol="0">
            <a:normAutofit/>
          </a:bodyPr>
          <a:lst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AU" sz="2800" dirty="0">
                <a:latin typeface="Calibri" charset="0"/>
              </a:rPr>
              <a:t>Step 1 – How is the patient?</a:t>
            </a:r>
            <a:endParaRPr lang="en-US" sz="2800" dirty="0">
              <a:latin typeface="Calibri" charset="0"/>
            </a:endParaRPr>
          </a:p>
          <a:p>
            <a:pPr marL="0" indent="0">
              <a:buFontTx/>
              <a:buNone/>
            </a:pPr>
            <a:r>
              <a:rPr lang="en-GB" sz="2800" dirty="0">
                <a:latin typeface="Calibri" charset="0"/>
              </a:rPr>
              <a:t> </a:t>
            </a:r>
            <a:endParaRPr lang="en-US" sz="2800" dirty="0">
              <a:latin typeface="Calibri" charset="0"/>
            </a:endParaRPr>
          </a:p>
          <a:p>
            <a:pPr marL="0" indent="0">
              <a:buFontTx/>
              <a:buNone/>
            </a:pPr>
            <a:r>
              <a:rPr lang="en-GB" sz="2800" dirty="0">
                <a:latin typeface="Calibri" charset="0"/>
              </a:rPr>
              <a:t>From your ABCDE assessment what might you expect?</a:t>
            </a:r>
            <a:endParaRPr lang="en-US" sz="2800" dirty="0">
              <a:latin typeface="Calibri" charset="0"/>
            </a:endParaRPr>
          </a:p>
          <a:p>
            <a:pPr marL="0" indent="0">
              <a:buFontTx/>
              <a:buNone/>
            </a:pPr>
            <a:endParaRPr lang="en-US" sz="2000" dirty="0">
              <a:latin typeface="Calibri" charset="0"/>
            </a:endParaRPr>
          </a:p>
          <a:p>
            <a:pPr marL="0" indent="0">
              <a:buFontTx/>
              <a:buNone/>
            </a:pPr>
            <a:endParaRPr lang="en-US" sz="2000" dirty="0">
              <a:latin typeface="Calibri" charset="0"/>
            </a:endParaRPr>
          </a:p>
          <a:p>
            <a:pPr marL="0" indent="0">
              <a:buFontTx/>
              <a:buNone/>
            </a:pPr>
            <a:endParaRPr lang="en-GB" sz="2000" dirty="0">
              <a:latin typeface="Calibri" charset="0"/>
            </a:endParaRPr>
          </a:p>
        </p:txBody>
      </p:sp>
    </p:spTree>
    <p:extLst>
      <p:ext uri="{BB962C8B-B14F-4D97-AF65-F5344CB8AC3E}">
        <p14:creationId xmlns:p14="http://schemas.microsoft.com/office/powerpoint/2010/main" val="26707762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611560" y="188640"/>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pPr algn="l"/>
            <a:r>
              <a:rPr lang="en-GB" sz="4400" b="0" dirty="0">
                <a:solidFill>
                  <a:schemeClr val="accent3"/>
                </a:solidFill>
                <a:latin typeface="Arial" panose="020B0604020202020204" pitchFamily="34" charset="0"/>
                <a:cs typeface="Arial" panose="020B0604020202020204" pitchFamily="34" charset="0"/>
              </a:rPr>
              <a:t>Case Study 2 (continued)</a:t>
            </a:r>
          </a:p>
        </p:txBody>
      </p:sp>
      <p:sp>
        <p:nvSpPr>
          <p:cNvPr id="5" name="Rectangle 3"/>
          <p:cNvSpPr txBox="1">
            <a:spLocks noChangeArrowheads="1"/>
          </p:cNvSpPr>
          <p:nvPr/>
        </p:nvSpPr>
        <p:spPr>
          <a:xfrm>
            <a:off x="457200" y="1331640"/>
            <a:ext cx="8229600" cy="4525963"/>
          </a:xfrm>
          <a:prstGeom prst="rect">
            <a:avLst/>
          </a:prstGeom>
        </p:spPr>
        <p:txBody>
          <a:bodyPr vert="horz" lIns="91440" tIns="45720" rIns="91440" bIns="45720" rtlCol="0">
            <a:normAutofit/>
          </a:bodyPr>
          <a:lst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GB" sz="2400" dirty="0"/>
              <a:t>Step 1  - How is the patient?</a:t>
            </a:r>
            <a:endParaRPr lang="en-US" sz="2400" dirty="0"/>
          </a:p>
          <a:p>
            <a:r>
              <a:rPr lang="en-GB" sz="2400" dirty="0"/>
              <a:t>impaired oxygenation due to his underlying lung disease</a:t>
            </a:r>
            <a:endParaRPr lang="en-US" sz="2400" dirty="0"/>
          </a:p>
          <a:p>
            <a:r>
              <a:rPr lang="en-GB" sz="2400" dirty="0"/>
              <a:t>an increased PaCO</a:t>
            </a:r>
            <a:r>
              <a:rPr lang="en-GB" sz="2400" baseline="-25000" dirty="0"/>
              <a:t>2</a:t>
            </a:r>
            <a:r>
              <a:rPr lang="en-GB" sz="2400" dirty="0"/>
              <a:t> as a result of the period of apnoea </a:t>
            </a:r>
          </a:p>
          <a:p>
            <a:r>
              <a:rPr lang="en-GB" sz="2400" dirty="0"/>
              <a:t>A chronically high baseline PaC02 due to his COPD.</a:t>
            </a:r>
            <a:endParaRPr lang="en-US" sz="2400" dirty="0"/>
          </a:p>
          <a:p>
            <a:r>
              <a:rPr lang="en-GB" sz="2400" dirty="0"/>
              <a:t>a reduced pH</a:t>
            </a:r>
            <a:endParaRPr lang="en-US" sz="2400" dirty="0"/>
          </a:p>
          <a:p>
            <a:r>
              <a:rPr lang="en-GB" sz="2400" dirty="0"/>
              <a:t>signs of compensation for his chronic respiratory acidosis due to his COPD with an increased bicarbonate</a:t>
            </a:r>
            <a:endParaRPr lang="en-US" sz="2400" dirty="0"/>
          </a:p>
          <a:p>
            <a:pPr marL="0" indent="0">
              <a:buFontTx/>
              <a:buNone/>
            </a:pPr>
            <a:endParaRPr lang="en-US" sz="2000" dirty="0">
              <a:latin typeface="Calibri" charset="0"/>
            </a:endParaRPr>
          </a:p>
          <a:p>
            <a:pPr marL="0" indent="0">
              <a:buFontTx/>
              <a:buNone/>
            </a:pPr>
            <a:endParaRPr lang="en-GB" sz="2000" dirty="0">
              <a:latin typeface="Calibri" charset="0"/>
            </a:endParaRPr>
          </a:p>
        </p:txBody>
      </p:sp>
    </p:spTree>
    <p:extLst>
      <p:ext uri="{BB962C8B-B14F-4D97-AF65-F5344CB8AC3E}">
        <p14:creationId xmlns:p14="http://schemas.microsoft.com/office/powerpoint/2010/main" val="267077625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noChangeArrowheads="1"/>
          </p:cNvSpPr>
          <p:nvPr>
            <p:ph type="title"/>
          </p:nvPr>
        </p:nvSpPr>
        <p:spPr>
          <a:xfrm>
            <a:off x="467544" y="260648"/>
            <a:ext cx="8229600" cy="562074"/>
          </a:xfrm>
          <a:prstGeom prst="rect">
            <a:avLst/>
          </a:prstGeom>
        </p:spPr>
        <p:txBody>
          <a:bodyPr vert="horz" lIns="91440" tIns="45720" rIns="91440" bIns="45720" rtlCol="0" anchor="ctr">
            <a:no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r>
              <a:rPr lang="en-GB" sz="4400" b="0" dirty="0">
                <a:solidFill>
                  <a:schemeClr val="accent3"/>
                </a:solidFill>
                <a:latin typeface="Calibri" charset="0"/>
              </a:rPr>
              <a:t>Case Study 2 (continued)</a:t>
            </a:r>
          </a:p>
        </p:txBody>
      </p:sp>
      <p:graphicFrame>
        <p:nvGraphicFramePr>
          <p:cNvPr id="5" name="Table 4"/>
          <p:cNvGraphicFramePr>
            <a:graphicFrameLocks noGrp="1"/>
          </p:cNvGraphicFramePr>
          <p:nvPr>
            <p:extLst>
              <p:ext uri="{D42A27DB-BD31-4B8C-83A1-F6EECF244321}">
                <p14:modId xmlns:p14="http://schemas.microsoft.com/office/powerpoint/2010/main" val="2174740831"/>
              </p:ext>
            </p:extLst>
          </p:nvPr>
        </p:nvGraphicFramePr>
        <p:xfrm>
          <a:off x="1596008" y="1579005"/>
          <a:ext cx="6096000" cy="2560320"/>
        </p:xfrm>
        <a:graphic>
          <a:graphicData uri="http://schemas.openxmlformats.org/drawingml/2006/table">
            <a:tbl>
              <a:tblPr firstRow="1" bandRow="1">
                <a:tableStyleId>{D27102A9-8310-4765-A935-A1911B00CA55}</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49753">
                <a:tc gridSpan="2">
                  <a:txBody>
                    <a:bodyPr/>
                    <a:lstStyle/>
                    <a:p>
                      <a:r>
                        <a:rPr lang="en-GB" sz="1800" dirty="0">
                          <a:latin typeface="Arial" panose="020B0604020202020204" pitchFamily="34" charset="0"/>
                          <a:cs typeface="Arial" panose="020B0604020202020204" pitchFamily="34" charset="0"/>
                        </a:rPr>
                        <a:t>Inspired oxygen 85% (FiO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0.85)</a:t>
                      </a:r>
                      <a:endParaRPr lang="en-US" dirty="0">
                        <a:latin typeface="Arial" panose="020B0604020202020204" pitchFamily="34" charset="0"/>
                        <a:cs typeface="Arial" panose="020B0604020202020204" pitchFamily="34" charset="0"/>
                      </a:endParaRPr>
                    </a:p>
                  </a:txBody>
                  <a:tcPr/>
                </a:tc>
                <a:tc hMerge="1">
                  <a:txBody>
                    <a:bodyPr/>
                    <a:lstStyle/>
                    <a:p>
                      <a:endParaRPr lang="en-US" dirty="0"/>
                    </a:p>
                  </a:txBody>
                  <a:tcPr/>
                </a:tc>
                <a:tc>
                  <a:txBody>
                    <a:bodyPr/>
                    <a:lstStyle/>
                    <a:p>
                      <a:endParaRPr lang="en-US">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49753">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u="sng" dirty="0">
                          <a:latin typeface="Arial" panose="020B0604020202020204" pitchFamily="34" charset="0"/>
                          <a:cs typeface="Arial" panose="020B0604020202020204" pitchFamily="34" charset="0"/>
                        </a:rPr>
                        <a:t>normal values</a:t>
                      </a:r>
                      <a:endParaRPr lang="en-GB" sz="1800" u="sng"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1"/>
                  </a:ext>
                </a:extLst>
              </a:tr>
              <a:tr h="349753">
                <a:tc>
                  <a:txBody>
                    <a:bodyPr/>
                    <a:lstStyle/>
                    <a:p>
                      <a:r>
                        <a:rPr lang="en-GB" sz="1800" dirty="0">
                          <a:latin typeface="Arial" panose="020B0604020202020204" pitchFamily="34" charset="0"/>
                          <a:cs typeface="Arial" panose="020B0604020202020204" pitchFamily="34" charset="0"/>
                        </a:rPr>
                        <a:t>PaO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147 mmHg</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&gt; 75 mmHg on air</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2"/>
                  </a:ext>
                </a:extLst>
              </a:tr>
              <a:tr h="349753">
                <a:tc>
                  <a:txBody>
                    <a:bodyPr/>
                    <a:lstStyle/>
                    <a:p>
                      <a:r>
                        <a:rPr lang="en-GB" sz="1800" dirty="0">
                          <a:latin typeface="Arial" panose="020B0604020202020204" pitchFamily="34" charset="0"/>
                          <a:cs typeface="Arial" panose="020B0604020202020204" pitchFamily="34" charset="0"/>
                        </a:rPr>
                        <a:t>pH</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7.10</a:t>
                      </a:r>
                    </a:p>
                  </a:txBody>
                  <a:tcPr/>
                </a:tc>
                <a:tc>
                  <a:txBody>
                    <a:bodyPr/>
                    <a:lstStyle/>
                    <a:p>
                      <a:r>
                        <a:rPr lang="en-GB" sz="1800" dirty="0">
                          <a:latin typeface="Arial" panose="020B0604020202020204" pitchFamily="34" charset="0"/>
                          <a:cs typeface="Arial" panose="020B0604020202020204" pitchFamily="34" charset="0"/>
                        </a:rPr>
                        <a:t>7.35 – 7.45</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49753">
                <a:tc>
                  <a:txBody>
                    <a:bodyPr/>
                    <a:lstStyle/>
                    <a:p>
                      <a:r>
                        <a:rPr lang="en-GB" sz="1800" dirty="0">
                          <a:latin typeface="Arial" panose="020B0604020202020204" pitchFamily="34" charset="0"/>
                          <a:cs typeface="Arial" panose="020B0604020202020204" pitchFamily="34" charset="0"/>
                        </a:rPr>
                        <a:t>PaCO</a:t>
                      </a:r>
                      <a:r>
                        <a:rPr lang="en-GB" sz="1800" baseline="-25000" dirty="0">
                          <a:latin typeface="Arial" panose="020B0604020202020204" pitchFamily="34" charset="0"/>
                          <a:cs typeface="Arial" panose="020B0604020202020204" pitchFamily="34" charset="0"/>
                        </a:rPr>
                        <a:t>2</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135 mmHg</a:t>
                      </a:r>
                    </a:p>
                  </a:txBody>
                  <a:tcPr/>
                </a:tc>
                <a:tc>
                  <a:txBody>
                    <a:bodyPr/>
                    <a:lstStyle/>
                    <a:p>
                      <a:r>
                        <a:rPr lang="en-GB" sz="1800" dirty="0">
                          <a:latin typeface="Arial" panose="020B0604020202020204" pitchFamily="34" charset="0"/>
                          <a:cs typeface="Arial" panose="020B0604020202020204" pitchFamily="34" charset="0"/>
                        </a:rPr>
                        <a:t>35  – 45 mmHg </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49753">
                <a:tc>
                  <a:txBody>
                    <a:bodyPr/>
                    <a:lstStyle/>
                    <a:p>
                      <a:r>
                        <a:rPr lang="en-GB" sz="1800" dirty="0">
                          <a:latin typeface="Arial" panose="020B0604020202020204" pitchFamily="34" charset="0"/>
                          <a:cs typeface="Arial" panose="020B0604020202020204" pitchFamily="34" charset="0"/>
                        </a:rPr>
                        <a:t>Bicarbonate</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36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US" dirty="0">
                        <a:latin typeface="Arial" panose="020B0604020202020204" pitchFamily="34" charset="0"/>
                        <a:cs typeface="Arial" panose="020B0604020202020204" pitchFamily="34" charset="0"/>
                      </a:endParaRPr>
                    </a:p>
                  </a:txBody>
                  <a:tcPr/>
                </a:tc>
                <a:tc>
                  <a:txBody>
                    <a:bodyPr/>
                    <a:lstStyle/>
                    <a:p>
                      <a:pPr eaLnBrk="1" hangingPunct="1">
                        <a:buFontTx/>
                        <a:buNone/>
                      </a:pPr>
                      <a:r>
                        <a:rPr lang="en-GB" sz="1800" dirty="0">
                          <a:latin typeface="Arial" panose="020B0604020202020204" pitchFamily="34" charset="0"/>
                          <a:cs typeface="Arial" panose="020B0604020202020204" pitchFamily="34" charset="0"/>
                        </a:rPr>
                        <a:t>22 – 26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5"/>
                  </a:ext>
                </a:extLst>
              </a:tr>
              <a:tr h="349753">
                <a:tc>
                  <a:txBody>
                    <a:bodyPr/>
                    <a:lstStyle/>
                    <a:p>
                      <a:r>
                        <a:rPr lang="en-GB" sz="1800" dirty="0">
                          <a:latin typeface="Arial" panose="020B0604020202020204" pitchFamily="34" charset="0"/>
                          <a:cs typeface="Arial" panose="020B0604020202020204" pitchFamily="34" charset="0"/>
                        </a:rPr>
                        <a:t>Base excess</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+/- 2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6"/>
                  </a:ext>
                </a:extLst>
              </a:tr>
            </a:tbl>
          </a:graphicData>
        </a:graphic>
      </p:graphicFrame>
      <p:sp>
        <p:nvSpPr>
          <p:cNvPr id="6" name="Rectangle 5"/>
          <p:cNvSpPr/>
          <p:nvPr/>
        </p:nvSpPr>
        <p:spPr>
          <a:xfrm>
            <a:off x="323528" y="3573016"/>
            <a:ext cx="8640960" cy="566309"/>
          </a:xfrm>
          <a:prstGeom prst="rect">
            <a:avLst/>
          </a:prstGeom>
        </p:spPr>
        <p:txBody>
          <a:bodyPr wrap="square">
            <a:spAutoFit/>
          </a:bodyPr>
          <a:lstStyle/>
          <a:p>
            <a:pPr marL="438150" indent="-438150">
              <a:lnSpc>
                <a:spcPct val="90000"/>
              </a:lnSpc>
              <a:spcBef>
                <a:spcPct val="40000"/>
              </a:spcBef>
              <a:buClr>
                <a:srgbClr val="FF3300"/>
              </a:buClr>
            </a:pPr>
            <a:endParaRPr lang="en-GB" sz="1400" dirty="0">
              <a:solidFill>
                <a:srgbClr val="7F7F7F"/>
              </a:solidFill>
              <a:latin typeface="Calibri" charset="0"/>
            </a:endParaRPr>
          </a:p>
          <a:p>
            <a:pPr marL="438150" indent="-438150">
              <a:lnSpc>
                <a:spcPct val="90000"/>
              </a:lnSpc>
              <a:spcBef>
                <a:spcPct val="40000"/>
              </a:spcBef>
              <a:buClr>
                <a:srgbClr val="FF3300"/>
              </a:buClr>
            </a:pPr>
            <a:r>
              <a:rPr lang="en-GB" sz="1400" dirty="0">
                <a:solidFill>
                  <a:srgbClr val="7F7F7F"/>
                </a:solidFill>
                <a:latin typeface="Calibri" charset="0"/>
              </a:rPr>
              <a:t>	</a:t>
            </a:r>
          </a:p>
        </p:txBody>
      </p:sp>
    </p:spTree>
    <p:extLst>
      <p:ext uri="{BB962C8B-B14F-4D97-AF65-F5344CB8AC3E}">
        <p14:creationId xmlns:p14="http://schemas.microsoft.com/office/powerpoint/2010/main" val="267077625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noChangeArrowheads="1"/>
          </p:cNvSpPr>
          <p:nvPr>
            <p:ph type="title"/>
          </p:nvPr>
        </p:nvSpPr>
        <p:spPr>
          <a:xfrm>
            <a:off x="544460" y="116632"/>
            <a:ext cx="8229600" cy="1143000"/>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r>
              <a:rPr lang="en-GB" sz="4400" b="0" dirty="0">
                <a:solidFill>
                  <a:schemeClr val="accent3"/>
                </a:solidFill>
                <a:latin typeface="Arial" panose="020B0604020202020204" pitchFamily="34" charset="0"/>
                <a:cs typeface="Arial" panose="020B0604020202020204" pitchFamily="34" charset="0"/>
              </a:rPr>
              <a:t>Case Study 2 (continued)</a:t>
            </a:r>
          </a:p>
        </p:txBody>
      </p:sp>
      <p:graphicFrame>
        <p:nvGraphicFramePr>
          <p:cNvPr id="5" name="Table 4"/>
          <p:cNvGraphicFramePr>
            <a:graphicFrameLocks noGrp="1"/>
          </p:cNvGraphicFramePr>
          <p:nvPr>
            <p:extLst>
              <p:ext uri="{D42A27DB-BD31-4B8C-83A1-F6EECF244321}">
                <p14:modId xmlns:p14="http://schemas.microsoft.com/office/powerpoint/2010/main" val="786559623"/>
              </p:ext>
            </p:extLst>
          </p:nvPr>
        </p:nvGraphicFramePr>
        <p:xfrm>
          <a:off x="1691680" y="1196752"/>
          <a:ext cx="6096000" cy="2595880"/>
        </p:xfrm>
        <a:graphic>
          <a:graphicData uri="http://schemas.openxmlformats.org/drawingml/2006/table">
            <a:tbl>
              <a:tblPr firstRow="1" bandRow="1">
                <a:tableStyleId>{D27102A9-8310-4765-A935-A1911B00CA55}</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gridSpan="2">
                  <a:txBody>
                    <a:bodyPr/>
                    <a:lstStyle/>
                    <a:p>
                      <a:r>
                        <a:rPr lang="en-GB" sz="1800" dirty="0">
                          <a:latin typeface="Arial" panose="020B0604020202020204" pitchFamily="34" charset="0"/>
                          <a:cs typeface="Arial" panose="020B0604020202020204" pitchFamily="34" charset="0"/>
                        </a:rPr>
                        <a:t>Inspired oxygen 85% (FiO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0.85)</a:t>
                      </a:r>
                      <a:endParaRPr lang="en-US" dirty="0">
                        <a:latin typeface="Arial" panose="020B0604020202020204" pitchFamily="34" charset="0"/>
                        <a:cs typeface="Arial" panose="020B0604020202020204" pitchFamily="34" charset="0"/>
                      </a:endParaRPr>
                    </a:p>
                  </a:txBody>
                  <a:tcPr/>
                </a:tc>
                <a:tc hMerge="1">
                  <a:txBody>
                    <a:bodyPr/>
                    <a:lstStyle/>
                    <a:p>
                      <a:endParaRPr lang="en-US" dirty="0"/>
                    </a:p>
                  </a:txBody>
                  <a:tcPr/>
                </a:tc>
                <a:tc>
                  <a:txBody>
                    <a:bodyPr/>
                    <a:lstStyle/>
                    <a:p>
                      <a:endParaRPr lang="en-US">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u="sng" dirty="0">
                          <a:latin typeface="Arial" panose="020B0604020202020204" pitchFamily="34" charset="0"/>
                          <a:cs typeface="Arial" panose="020B0604020202020204" pitchFamily="34" charset="0"/>
                        </a:rPr>
                        <a:t>normal values</a:t>
                      </a:r>
                      <a:endParaRPr lang="en-GB" sz="1800" u="sng"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r>
                        <a:rPr lang="en-GB" sz="1800" dirty="0">
                          <a:latin typeface="Arial" panose="020B0604020202020204" pitchFamily="34" charset="0"/>
                          <a:cs typeface="Arial" panose="020B0604020202020204" pitchFamily="34" charset="0"/>
                        </a:rPr>
                        <a:t>PaO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147 mmHg</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&gt; 75 mmHg on air</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GB" sz="1800" dirty="0">
                          <a:latin typeface="Arial" panose="020B0604020202020204" pitchFamily="34" charset="0"/>
                          <a:cs typeface="Arial" panose="020B0604020202020204" pitchFamily="34" charset="0"/>
                        </a:rPr>
                        <a:t>pH</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7.10</a:t>
                      </a:r>
                    </a:p>
                  </a:txBody>
                  <a:tcPr/>
                </a:tc>
                <a:tc>
                  <a:txBody>
                    <a:bodyPr/>
                    <a:lstStyle/>
                    <a:p>
                      <a:r>
                        <a:rPr lang="en-GB" sz="1800" dirty="0">
                          <a:latin typeface="Arial" panose="020B0604020202020204" pitchFamily="34" charset="0"/>
                          <a:cs typeface="Arial" panose="020B0604020202020204" pitchFamily="34" charset="0"/>
                        </a:rPr>
                        <a:t>7.35 – 7.45</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GB" sz="1800" dirty="0">
                          <a:latin typeface="Arial" panose="020B0604020202020204" pitchFamily="34" charset="0"/>
                          <a:cs typeface="Arial" panose="020B0604020202020204" pitchFamily="34" charset="0"/>
                        </a:rPr>
                        <a:t>PaCO</a:t>
                      </a:r>
                      <a:r>
                        <a:rPr lang="en-GB" sz="1800" baseline="-25000" dirty="0">
                          <a:latin typeface="Arial" panose="020B0604020202020204" pitchFamily="34" charset="0"/>
                          <a:cs typeface="Arial" panose="020B0604020202020204" pitchFamily="34" charset="0"/>
                        </a:rPr>
                        <a:t>2</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135 mmHg</a:t>
                      </a:r>
                    </a:p>
                  </a:txBody>
                  <a:tcPr/>
                </a:tc>
                <a:tc>
                  <a:txBody>
                    <a:bodyPr/>
                    <a:lstStyle/>
                    <a:p>
                      <a:r>
                        <a:rPr lang="en-GB" sz="1800" dirty="0">
                          <a:latin typeface="Arial" panose="020B0604020202020204" pitchFamily="34" charset="0"/>
                          <a:cs typeface="Arial" panose="020B0604020202020204" pitchFamily="34" charset="0"/>
                        </a:rPr>
                        <a:t>35  – 45 mmHg </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r>
                        <a:rPr lang="en-GB" sz="1800" dirty="0">
                          <a:latin typeface="Arial" panose="020B0604020202020204" pitchFamily="34" charset="0"/>
                          <a:cs typeface="Arial" panose="020B0604020202020204" pitchFamily="34" charset="0"/>
                        </a:rPr>
                        <a:t>Bicarbonate</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36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US" dirty="0">
                        <a:latin typeface="Arial" panose="020B0604020202020204" pitchFamily="34" charset="0"/>
                        <a:cs typeface="Arial" panose="020B0604020202020204" pitchFamily="34" charset="0"/>
                      </a:endParaRPr>
                    </a:p>
                  </a:txBody>
                  <a:tcPr/>
                </a:tc>
                <a:tc>
                  <a:txBody>
                    <a:bodyPr/>
                    <a:lstStyle/>
                    <a:p>
                      <a:pPr eaLnBrk="1" hangingPunct="1">
                        <a:buFontTx/>
                        <a:buNone/>
                      </a:pPr>
                      <a:r>
                        <a:rPr lang="en-GB" sz="1800" dirty="0">
                          <a:latin typeface="Arial" panose="020B0604020202020204" pitchFamily="34" charset="0"/>
                          <a:cs typeface="Arial" panose="020B0604020202020204" pitchFamily="34" charset="0"/>
                        </a:rPr>
                        <a:t>22 – 26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r>
                        <a:rPr lang="en-GB" sz="1800" dirty="0">
                          <a:latin typeface="Arial" panose="020B0604020202020204" pitchFamily="34" charset="0"/>
                          <a:cs typeface="Arial" panose="020B0604020202020204" pitchFamily="34" charset="0"/>
                        </a:rPr>
                        <a:t>Base excess</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+/- 2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6"/>
                  </a:ext>
                </a:extLst>
              </a:tr>
            </a:tbl>
          </a:graphicData>
        </a:graphic>
      </p:graphicFrame>
      <p:sp>
        <p:nvSpPr>
          <p:cNvPr id="6" name="Rectangle 5"/>
          <p:cNvSpPr/>
          <p:nvPr/>
        </p:nvSpPr>
        <p:spPr>
          <a:xfrm>
            <a:off x="323528" y="3933056"/>
            <a:ext cx="8503992" cy="2575962"/>
          </a:xfrm>
          <a:prstGeom prst="rect">
            <a:avLst/>
          </a:prstGeom>
        </p:spPr>
        <p:txBody>
          <a:bodyPr wrap="square">
            <a:spAutoFit/>
          </a:bodyPr>
          <a:lstStyle/>
          <a:p>
            <a:pPr marL="438150" indent="-438150">
              <a:lnSpc>
                <a:spcPct val="80000"/>
              </a:lnSpc>
              <a:spcBef>
                <a:spcPts val="1075"/>
              </a:spcBef>
            </a:pPr>
            <a:r>
              <a:rPr lang="en-GB" b="1" dirty="0">
                <a:latin typeface="Arial" panose="020B0604020202020204" pitchFamily="34" charset="0"/>
                <a:cs typeface="Arial" panose="020B0604020202020204" pitchFamily="34" charset="0"/>
              </a:rPr>
              <a:t>In summary: </a:t>
            </a:r>
          </a:p>
          <a:p>
            <a:pPr marL="895350" lvl="1" indent="-438150">
              <a:lnSpc>
                <a:spcPct val="80000"/>
              </a:lnSpc>
              <a:spcBef>
                <a:spcPts val="1075"/>
              </a:spcBef>
            </a:pPr>
            <a:r>
              <a:rPr lang="en-GB" b="1" dirty="0">
                <a:latin typeface="Arial" panose="020B0604020202020204" pitchFamily="34" charset="0"/>
                <a:cs typeface="Arial" panose="020B0604020202020204" pitchFamily="34" charset="0"/>
              </a:rPr>
              <a:t>He has a significant acidaemia</a:t>
            </a:r>
          </a:p>
          <a:p>
            <a:pPr marL="895350" lvl="1" indent="-438150">
              <a:lnSpc>
                <a:spcPct val="80000"/>
              </a:lnSpc>
              <a:spcBef>
                <a:spcPts val="1075"/>
              </a:spcBef>
            </a:pPr>
            <a:r>
              <a:rPr lang="en-GB" b="1" dirty="0">
                <a:latin typeface="Arial" panose="020B0604020202020204" pitchFamily="34" charset="0"/>
                <a:cs typeface="Arial" panose="020B0604020202020204" pitchFamily="34" charset="0"/>
              </a:rPr>
              <a:t>There is an acute respiratory acidosis as a result of the respiratory arrest.</a:t>
            </a:r>
          </a:p>
          <a:p>
            <a:pPr marL="895350" lvl="1" indent="-438150">
              <a:lnSpc>
                <a:spcPct val="80000"/>
              </a:lnSpc>
              <a:spcBef>
                <a:spcPts val="1075"/>
              </a:spcBef>
            </a:pPr>
            <a:r>
              <a:rPr lang="en-GB" b="1" dirty="0">
                <a:latin typeface="Arial" panose="020B0604020202020204" pitchFamily="34" charset="0"/>
                <a:cs typeface="Arial" panose="020B0604020202020204" pitchFamily="34" charset="0"/>
              </a:rPr>
              <a:t>There is a metabolic alkalosis - from his pre-existing, compensated, chronic respiratory acidosis.</a:t>
            </a:r>
          </a:p>
          <a:p>
            <a:pPr marL="895350" lvl="1" indent="-438150">
              <a:lnSpc>
                <a:spcPct val="80000"/>
              </a:lnSpc>
              <a:spcBef>
                <a:spcPts val="1075"/>
              </a:spcBef>
            </a:pPr>
            <a:r>
              <a:rPr lang="en-GB" b="1" dirty="0">
                <a:latin typeface="Arial" panose="020B0604020202020204" pitchFamily="34" charset="0"/>
                <a:cs typeface="Arial" panose="020B0604020202020204" pitchFamily="34" charset="0"/>
              </a:rPr>
              <a:t>There is impairment in oxygenation.</a:t>
            </a:r>
          </a:p>
          <a:p>
            <a:pPr marL="895350" lvl="1" indent="-438150">
              <a:lnSpc>
                <a:spcPct val="80000"/>
              </a:lnSpc>
              <a:spcBef>
                <a:spcPts val="1075"/>
              </a:spcBef>
            </a:pPr>
            <a:endParaRPr lang="en-GB" b="1" dirty="0">
              <a:latin typeface="Calibri" charset="0"/>
              <a:cs typeface="Arial" charset="0"/>
            </a:endParaRPr>
          </a:p>
        </p:txBody>
      </p:sp>
    </p:spTree>
    <p:extLst>
      <p:ext uri="{BB962C8B-B14F-4D97-AF65-F5344CB8AC3E}">
        <p14:creationId xmlns:p14="http://schemas.microsoft.com/office/powerpoint/2010/main" val="198772177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dirty="0">
                <a:solidFill>
                  <a:schemeClr val="accent3"/>
                </a:solidFill>
              </a:rPr>
              <a:t>So what are you going to do about it?</a:t>
            </a:r>
          </a:p>
        </p:txBody>
      </p:sp>
      <p:sp>
        <p:nvSpPr>
          <p:cNvPr id="3" name="Content Placeholder 2"/>
          <p:cNvSpPr>
            <a:spLocks noGrp="1"/>
          </p:cNvSpPr>
          <p:nvPr>
            <p:ph idx="1"/>
          </p:nvPr>
        </p:nvSpPr>
        <p:spPr/>
        <p:txBody>
          <a:bodyPr/>
          <a:lstStyle/>
          <a:p>
            <a:r>
              <a:rPr lang="en-AU" dirty="0"/>
              <a:t>Protect Airway – Head tilt/chin lift +/- oropharyngeal airway. Prepare to Intubate</a:t>
            </a:r>
          </a:p>
          <a:p>
            <a:r>
              <a:rPr lang="en-AU" dirty="0"/>
              <a:t>Assist Breathing – Ventilate, BVM then Invasive Ventilation when intubated</a:t>
            </a:r>
          </a:p>
        </p:txBody>
      </p:sp>
    </p:spTree>
    <p:extLst>
      <p:ext uri="{BB962C8B-B14F-4D97-AF65-F5344CB8AC3E}">
        <p14:creationId xmlns:p14="http://schemas.microsoft.com/office/powerpoint/2010/main" val="3648037877"/>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634082"/>
          </a:xfrm>
        </p:spPr>
        <p:txBody>
          <a:bodyPr>
            <a:noAutofit/>
          </a:bodyPr>
          <a:lstStyle/>
          <a:p>
            <a:r>
              <a:rPr lang="en-AU" dirty="0">
                <a:solidFill>
                  <a:schemeClr val="accent3"/>
                </a:solidFill>
              </a:rPr>
              <a:t>What kind of Ventilation?</a:t>
            </a:r>
          </a:p>
        </p:txBody>
      </p:sp>
      <p:sp>
        <p:nvSpPr>
          <p:cNvPr id="3" name="Content Placeholder 2"/>
          <p:cNvSpPr>
            <a:spLocks noGrp="1"/>
          </p:cNvSpPr>
          <p:nvPr>
            <p:ph idx="1"/>
          </p:nvPr>
        </p:nvSpPr>
        <p:spPr>
          <a:xfrm>
            <a:off x="457200" y="1052736"/>
            <a:ext cx="8229600" cy="5073427"/>
          </a:xfrm>
        </p:spPr>
        <p:txBody>
          <a:bodyPr>
            <a:normAutofit fontScale="77500" lnSpcReduction="20000"/>
          </a:bodyPr>
          <a:lstStyle/>
          <a:p>
            <a:pPr marL="0" indent="0">
              <a:buNone/>
            </a:pPr>
            <a:r>
              <a:rPr lang="en-AU" sz="3300" b="1" dirty="0" err="1"/>
              <a:t>DuoPap</a:t>
            </a:r>
            <a:r>
              <a:rPr lang="en-AU" sz="3300" b="1" dirty="0"/>
              <a:t> – Pressure Controlled Ventilation</a:t>
            </a:r>
            <a:br>
              <a:rPr lang="en-AU" b="1" dirty="0"/>
            </a:br>
            <a:endParaRPr lang="en-AU" b="1" dirty="0"/>
          </a:p>
          <a:p>
            <a:pPr lvl="1"/>
            <a:r>
              <a:rPr lang="en-AU" sz="2400" b="1" dirty="0"/>
              <a:t>Respiratory Rate </a:t>
            </a:r>
            <a:r>
              <a:rPr lang="en-AU" sz="2400" dirty="0"/>
              <a:t>– 12-14bpm </a:t>
            </a:r>
          </a:p>
          <a:p>
            <a:pPr lvl="2"/>
            <a:r>
              <a:rPr lang="en-AU" dirty="0"/>
              <a:t>(what effect would increasing/decreasing the RR have on the ABG?)</a:t>
            </a:r>
          </a:p>
          <a:p>
            <a:pPr lvl="1"/>
            <a:r>
              <a:rPr lang="en-AU" sz="2400" b="1" dirty="0"/>
              <a:t>Fi02</a:t>
            </a:r>
            <a:r>
              <a:rPr lang="en-AU" sz="2400" dirty="0"/>
              <a:t> - minimum required to avoid hypoxaemia</a:t>
            </a:r>
          </a:p>
          <a:p>
            <a:pPr lvl="2"/>
            <a:r>
              <a:rPr lang="en-AU" dirty="0"/>
              <a:t>What Sp02 target might be appropriate?</a:t>
            </a:r>
          </a:p>
          <a:p>
            <a:pPr lvl="2"/>
            <a:r>
              <a:rPr lang="en-AU" dirty="0"/>
              <a:t>?what is the risk of high Fi02 in this patient?</a:t>
            </a:r>
          </a:p>
          <a:p>
            <a:pPr lvl="1"/>
            <a:r>
              <a:rPr lang="en-AU" sz="2400" b="1" dirty="0"/>
              <a:t>PEEP</a:t>
            </a:r>
            <a:r>
              <a:rPr lang="en-AU" sz="2400" dirty="0"/>
              <a:t> – 5cmH20</a:t>
            </a:r>
          </a:p>
          <a:p>
            <a:pPr lvl="2"/>
            <a:r>
              <a:rPr lang="en-AU" dirty="0"/>
              <a:t>Patient considerations?</a:t>
            </a:r>
          </a:p>
          <a:p>
            <a:pPr lvl="3"/>
            <a:r>
              <a:rPr lang="en-AU" sz="2400" dirty="0"/>
              <a:t>Why would you not increase the PEEP?</a:t>
            </a:r>
          </a:p>
          <a:p>
            <a:pPr lvl="1"/>
            <a:r>
              <a:rPr lang="en-AU" sz="2400" b="1" dirty="0" err="1"/>
              <a:t>Phigh</a:t>
            </a:r>
            <a:r>
              <a:rPr lang="en-AU" sz="2400" dirty="0"/>
              <a:t> – 20-26mmHg (what effect would increasing/decreasing the </a:t>
            </a:r>
            <a:r>
              <a:rPr lang="en-AU" sz="2400" dirty="0" err="1"/>
              <a:t>Phigh</a:t>
            </a:r>
            <a:r>
              <a:rPr lang="en-AU" sz="2400" dirty="0"/>
              <a:t> have on the ABG?)</a:t>
            </a:r>
          </a:p>
          <a:p>
            <a:pPr lvl="2"/>
            <a:r>
              <a:rPr lang="en-AU" dirty="0"/>
              <a:t>Patient Considerations?</a:t>
            </a:r>
          </a:p>
          <a:p>
            <a:pPr lvl="3"/>
            <a:r>
              <a:rPr lang="en-AU" sz="2400" dirty="0"/>
              <a:t>Lung compliance (what will happen to the VTE if lung compliance is poor?)</a:t>
            </a:r>
          </a:p>
          <a:p>
            <a:pPr lvl="3"/>
            <a:r>
              <a:rPr lang="en-AU" sz="2400" dirty="0"/>
              <a:t>What is the patient at risk of if the </a:t>
            </a:r>
            <a:r>
              <a:rPr lang="en-AU" sz="2400" dirty="0" err="1"/>
              <a:t>Phigh</a:t>
            </a:r>
            <a:r>
              <a:rPr lang="en-AU" sz="2400" dirty="0"/>
              <a:t> is set too high?</a:t>
            </a:r>
          </a:p>
          <a:p>
            <a:pPr marL="1371600" lvl="3" indent="0">
              <a:buNone/>
            </a:pPr>
            <a:endParaRPr lang="en-AU" dirty="0"/>
          </a:p>
          <a:p>
            <a:pPr lvl="3"/>
            <a:endParaRPr lang="en-AU" dirty="0"/>
          </a:p>
        </p:txBody>
      </p:sp>
    </p:spTree>
    <p:extLst>
      <p:ext uri="{BB962C8B-B14F-4D97-AF65-F5344CB8AC3E}">
        <p14:creationId xmlns:p14="http://schemas.microsoft.com/office/powerpoint/2010/main" val="11544539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chemeClr val="accent3"/>
                </a:solidFill>
              </a:rPr>
              <a:t>Learning Outcomes</a:t>
            </a:r>
          </a:p>
        </p:txBody>
      </p:sp>
      <p:sp>
        <p:nvSpPr>
          <p:cNvPr id="4" name="Rectangle 3"/>
          <p:cNvSpPr/>
          <p:nvPr/>
        </p:nvSpPr>
        <p:spPr>
          <a:xfrm>
            <a:off x="611560" y="1484784"/>
            <a:ext cx="7632848" cy="3970318"/>
          </a:xfrm>
          <a:prstGeom prst="rect">
            <a:avLst/>
          </a:prstGeom>
        </p:spPr>
        <p:txBody>
          <a:bodyPr wrap="square">
            <a:spAutoFit/>
          </a:bodyPr>
          <a:lstStyle/>
          <a:p>
            <a:pPr marL="285750" indent="-285750">
              <a:buFont typeface="Arial" panose="020B0604020202020204" pitchFamily="34" charset="0"/>
              <a:buChar char="•"/>
            </a:pPr>
            <a:r>
              <a:rPr lang="en-GB" sz="2800" dirty="0">
                <a:latin typeface="Arial" panose="020B0604020202020204" pitchFamily="34" charset="0"/>
                <a:cs typeface="Arial" panose="020B0604020202020204" pitchFamily="34" charset="0"/>
              </a:rPr>
              <a:t>understand the terms used to describe the results of arterial blood gas analysis</a:t>
            </a:r>
          </a:p>
          <a:p>
            <a:endParaRPr lang="en-GB" sz="2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800" dirty="0">
                <a:latin typeface="Arial" panose="020B0604020202020204" pitchFamily="34" charset="0"/>
                <a:cs typeface="Arial" panose="020B0604020202020204" pitchFamily="34" charset="0"/>
              </a:rPr>
              <a:t>use the 5-step approach to arterial blood gas interpretation</a:t>
            </a:r>
          </a:p>
          <a:p>
            <a:endParaRPr lang="en-GB" sz="28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GB" sz="2800" dirty="0">
                <a:latin typeface="Arial" panose="020B0604020202020204" pitchFamily="34" charset="0"/>
                <a:cs typeface="Arial" panose="020B0604020202020204" pitchFamily="34" charset="0"/>
              </a:rPr>
              <a:t>identify some of the common causes of arterial blood gas abnormalities and how they should be managed</a:t>
            </a:r>
          </a:p>
        </p:txBody>
      </p:sp>
    </p:spTree>
    <p:extLst>
      <p:ext uri="{BB962C8B-B14F-4D97-AF65-F5344CB8AC3E}">
        <p14:creationId xmlns:p14="http://schemas.microsoft.com/office/powerpoint/2010/main" val="236239743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ChangeArrowheads="1"/>
          </p:cNvSpPr>
          <p:nvPr/>
        </p:nvSpPr>
        <p:spPr>
          <a:xfrm>
            <a:off x="539552" y="116632"/>
            <a:ext cx="8229600" cy="8267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r>
              <a:rPr lang="en-GB" sz="4400" b="0" dirty="0">
                <a:solidFill>
                  <a:schemeClr val="accent3"/>
                </a:solidFill>
                <a:latin typeface="Arial" panose="020B0604020202020204" pitchFamily="34" charset="0"/>
                <a:cs typeface="Arial" panose="020B0604020202020204" pitchFamily="34" charset="0"/>
              </a:rPr>
              <a:t>Case Study 3</a:t>
            </a:r>
          </a:p>
        </p:txBody>
      </p:sp>
      <p:graphicFrame>
        <p:nvGraphicFramePr>
          <p:cNvPr id="5" name="Table 4"/>
          <p:cNvGraphicFramePr>
            <a:graphicFrameLocks noGrp="1"/>
          </p:cNvGraphicFramePr>
          <p:nvPr>
            <p:extLst>
              <p:ext uri="{D42A27DB-BD31-4B8C-83A1-F6EECF244321}">
                <p14:modId xmlns:p14="http://schemas.microsoft.com/office/powerpoint/2010/main" val="3652382107"/>
              </p:ext>
            </p:extLst>
          </p:nvPr>
        </p:nvGraphicFramePr>
        <p:xfrm>
          <a:off x="107504" y="836712"/>
          <a:ext cx="8857041" cy="4888651"/>
        </p:xfrm>
        <a:graphic>
          <a:graphicData uri="http://schemas.openxmlformats.org/drawingml/2006/table">
            <a:tbl>
              <a:tblPr firstRow="1" bandRow="1">
                <a:tableStyleId>{5C22544A-7EE6-4342-B048-85BDC9FD1C3A}</a:tableStyleId>
              </a:tblPr>
              <a:tblGrid>
                <a:gridCol w="1073864">
                  <a:extLst>
                    <a:ext uri="{9D8B030D-6E8A-4147-A177-3AD203B41FA5}">
                      <a16:colId xmlns:a16="http://schemas.microsoft.com/office/drawing/2014/main" val="20000"/>
                    </a:ext>
                  </a:extLst>
                </a:gridCol>
                <a:gridCol w="7783177">
                  <a:extLst>
                    <a:ext uri="{9D8B030D-6E8A-4147-A177-3AD203B41FA5}">
                      <a16:colId xmlns:a16="http://schemas.microsoft.com/office/drawing/2014/main" val="20001"/>
                    </a:ext>
                  </a:extLst>
                </a:gridCol>
              </a:tblGrid>
              <a:tr h="345302">
                <a:tc>
                  <a:txBody>
                    <a:bodyPr/>
                    <a:lstStyle/>
                    <a:p>
                      <a:endParaRPr lang="en-US" dirty="0"/>
                    </a:p>
                  </a:txBody>
                  <a:tcPr/>
                </a:tc>
                <a:tc>
                  <a:txBody>
                    <a:bodyPr/>
                    <a:lstStyle/>
                    <a:p>
                      <a:r>
                        <a:rPr lang="en-GB" sz="1400" dirty="0">
                          <a:latin typeface="Arial" panose="020B0604020202020204" pitchFamily="34" charset="0"/>
                          <a:cs typeface="Arial" panose="020B0604020202020204" pitchFamily="34" charset="0"/>
                        </a:rPr>
                        <a:t>Use the 5-step approach to analyse the results of the arterial blood sample</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45302">
                <a:tc>
                  <a:txBody>
                    <a:bodyPr/>
                    <a:lstStyle/>
                    <a:p>
                      <a:r>
                        <a:rPr lang="en-US" dirty="0"/>
                        <a:t>I</a:t>
                      </a:r>
                    </a:p>
                  </a:txBody>
                  <a:tcPr/>
                </a:tc>
                <a:tc>
                  <a:txBody>
                    <a:bodyPr/>
                    <a:lstStyle/>
                    <a:p>
                      <a:r>
                        <a:rPr lang="en-US" sz="1400" dirty="0">
                          <a:latin typeface="Arial" panose="020B0604020202020204" pitchFamily="34" charset="0"/>
                          <a:cs typeface="Arial" panose="020B0604020202020204" pitchFamily="34" charset="0"/>
                        </a:rPr>
                        <a:t>You are the</a:t>
                      </a:r>
                      <a:r>
                        <a:rPr lang="en-US" sz="1400" baseline="0" dirty="0">
                          <a:latin typeface="Arial" panose="020B0604020202020204" pitchFamily="34" charset="0"/>
                          <a:cs typeface="Arial" panose="020B0604020202020204" pitchFamily="34" charset="0"/>
                        </a:rPr>
                        <a:t> bedside nurse looking after </a:t>
                      </a:r>
                      <a:r>
                        <a:rPr lang="en-US" sz="1400" baseline="0" dirty="0" err="1">
                          <a:latin typeface="Arial" panose="020B0604020202020204" pitchFamily="34" charset="0"/>
                          <a:cs typeface="Arial" panose="020B0604020202020204" pitchFamily="34" charset="0"/>
                        </a:rPr>
                        <a:t>Mrs</a:t>
                      </a:r>
                      <a:r>
                        <a:rPr lang="en-US" sz="1400" baseline="0" dirty="0">
                          <a:latin typeface="Arial" panose="020B0604020202020204" pitchFamily="34" charset="0"/>
                          <a:cs typeface="Arial" panose="020B0604020202020204" pitchFamily="34" charset="0"/>
                        </a:rPr>
                        <a:t> Geoffrey</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863254">
                <a:tc>
                  <a:txBody>
                    <a:bodyPr/>
                    <a:lstStyle/>
                    <a:p>
                      <a:r>
                        <a:rPr lang="en-US" dirty="0"/>
                        <a:t>S</a:t>
                      </a:r>
                    </a:p>
                  </a:txBody>
                  <a:tcPr/>
                </a:tc>
                <a:tc>
                  <a:txBody>
                    <a:bodyPr/>
                    <a:lstStyle/>
                    <a:p>
                      <a:r>
                        <a:rPr lang="en-GB" sz="1400" dirty="0">
                          <a:latin typeface="Arial" panose="020B0604020202020204" pitchFamily="34" charset="0"/>
                          <a:cs typeface="Arial" panose="020B0604020202020204" pitchFamily="34" charset="0"/>
                        </a:rPr>
                        <a:t>Mrs Geoffrey, 66, has been successfully resuscitated after an</a:t>
                      </a:r>
                      <a:r>
                        <a:rPr lang="en-GB" sz="1400" baseline="0" dirty="0">
                          <a:latin typeface="Arial" panose="020B0604020202020204" pitchFamily="34" charset="0"/>
                          <a:cs typeface="Arial" panose="020B0604020202020204" pitchFamily="34" charset="0"/>
                        </a:rPr>
                        <a:t> in </a:t>
                      </a:r>
                      <a:r>
                        <a:rPr lang="en-GB" sz="1400" dirty="0">
                          <a:latin typeface="Arial" panose="020B0604020202020204" pitchFamily="34" charset="0"/>
                          <a:cs typeface="Arial" panose="020B0604020202020204" pitchFamily="34" charset="0"/>
                        </a:rPr>
                        <a:t>hospital cardiac arrest in Pod 2 during your</a:t>
                      </a:r>
                      <a:r>
                        <a:rPr lang="en-GB" sz="1400" baseline="0" dirty="0">
                          <a:latin typeface="Arial" panose="020B0604020202020204" pitchFamily="34" charset="0"/>
                          <a:cs typeface="Arial" panose="020B0604020202020204" pitchFamily="34" charset="0"/>
                        </a:rPr>
                        <a:t> shift</a:t>
                      </a:r>
                      <a:r>
                        <a:rPr lang="en-US" sz="1400" dirty="0">
                          <a:latin typeface="Arial" panose="020B0604020202020204" pitchFamily="34" charset="0"/>
                          <a:cs typeface="Arial" panose="020B0604020202020204" pitchFamily="34" charset="0"/>
                        </a:rPr>
                        <a:t>.</a:t>
                      </a:r>
                      <a:r>
                        <a:rPr lang="en-GB" sz="1400" dirty="0">
                          <a:latin typeface="Arial" panose="020B0604020202020204" pitchFamily="34" charset="0"/>
                          <a:cs typeface="Arial" panose="020B0604020202020204" pitchFamily="34" charset="0"/>
                        </a:rPr>
                        <a:t> ROSC was achieved after three shocks, but she didn’t regain consciousness so she was intubated. You are awaiting the arrival of a ventilator from Pod 4</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604278">
                <a:tc>
                  <a:txBody>
                    <a:bodyPr/>
                    <a:lstStyle/>
                    <a:p>
                      <a:r>
                        <a:rPr lang="en-US" dirty="0"/>
                        <a:t>B</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ea typeface="ＭＳ Ｐゴシック" charset="0"/>
                          <a:cs typeface="Arial" panose="020B0604020202020204" pitchFamily="34" charset="0"/>
                        </a:rPr>
                        <a:t>The arrest was witnessed by the</a:t>
                      </a:r>
                      <a:r>
                        <a:rPr lang="en-GB" sz="1400" baseline="0" dirty="0">
                          <a:latin typeface="Arial" panose="020B0604020202020204" pitchFamily="34" charset="0"/>
                          <a:ea typeface="ＭＳ Ｐゴシック" charset="0"/>
                          <a:cs typeface="Arial" panose="020B0604020202020204" pitchFamily="34" charset="0"/>
                        </a:rPr>
                        <a:t> bedside nurse</a:t>
                      </a:r>
                      <a:r>
                        <a:rPr lang="en-GB" sz="1400" dirty="0">
                          <a:latin typeface="Arial" panose="020B0604020202020204" pitchFamily="34" charset="0"/>
                          <a:ea typeface="ＭＳ Ｐゴシック" charset="0"/>
                          <a:cs typeface="Arial" panose="020B0604020202020204" pitchFamily="34" charset="0"/>
                        </a:rPr>
                        <a:t> and had been preceded by 30 min of severe central chest pain. She was originally</a:t>
                      </a:r>
                      <a:r>
                        <a:rPr lang="en-GB" sz="1400" baseline="0" dirty="0">
                          <a:latin typeface="Arial" panose="020B0604020202020204" pitchFamily="34" charset="0"/>
                          <a:ea typeface="ＭＳ Ｐゴシック" charset="0"/>
                          <a:cs typeface="Arial" panose="020B0604020202020204" pitchFamily="34" charset="0"/>
                        </a:rPr>
                        <a:t> admitted for CABG 3 days ago and was awaiting ward transfer</a:t>
                      </a:r>
                      <a:endParaRPr lang="en-GB" sz="14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3"/>
                  </a:ext>
                </a:extLst>
              </a:tr>
              <a:tr h="345302">
                <a:tc>
                  <a:txBody>
                    <a:bodyPr/>
                    <a:lstStyle/>
                    <a:p>
                      <a:r>
                        <a:rPr lang="en-US" dirty="0"/>
                        <a:t>A</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b="1" dirty="0">
                          <a:latin typeface="Arial" panose="020B0604020202020204" pitchFamily="34" charset="0"/>
                          <a:cs typeface="Arial" panose="020B0604020202020204" pitchFamily="34" charset="0"/>
                        </a:rPr>
                        <a:t>A</a:t>
                      </a:r>
                      <a:r>
                        <a:rPr lang="en-GB" sz="1400" dirty="0">
                          <a:latin typeface="Arial" panose="020B0604020202020204" pitchFamily="34" charset="0"/>
                          <a:cs typeface="Arial" panose="020B0604020202020204" pitchFamily="34" charset="0"/>
                        </a:rPr>
                        <a:t>: intubated, 7.5 mm diameter tube, 22 cm at lips</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604278">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b="1" dirty="0">
                          <a:latin typeface="Arial" panose="020B0604020202020204" pitchFamily="34" charset="0"/>
                          <a:cs typeface="Arial" panose="020B0604020202020204" pitchFamily="34" charset="0"/>
                        </a:rPr>
                        <a:t>B</a:t>
                      </a:r>
                      <a:r>
                        <a:rPr lang="en-GB" sz="1400" dirty="0">
                          <a:latin typeface="Arial" panose="020B0604020202020204" pitchFamily="34" charset="0"/>
                          <a:cs typeface="Arial" panose="020B0604020202020204" pitchFamily="34" charset="0"/>
                        </a:rPr>
                        <a:t>: manual ventilation, about 18</a:t>
                      </a:r>
                      <a:r>
                        <a:rPr lang="en-GB" sz="1400" baseline="0" dirty="0">
                          <a:latin typeface="Arial" panose="020B0604020202020204" pitchFamily="34" charset="0"/>
                          <a:cs typeface="Arial" panose="020B0604020202020204" pitchFamily="34" charset="0"/>
                        </a:rPr>
                        <a:t> to </a:t>
                      </a:r>
                      <a:r>
                        <a:rPr lang="en-GB" sz="1400" dirty="0">
                          <a:latin typeface="Arial" panose="020B0604020202020204" pitchFamily="34" charset="0"/>
                          <a:cs typeface="Arial" panose="020B0604020202020204" pitchFamily="34" charset="0"/>
                        </a:rPr>
                        <a:t>20 breaths min</a:t>
                      </a:r>
                      <a:r>
                        <a:rPr lang="en-GB" sz="1400" baseline="0" dirty="0">
                          <a:latin typeface="Arial" panose="020B0604020202020204" pitchFamily="34" charset="0"/>
                          <a:cs typeface="Arial" panose="020B0604020202020204" pitchFamily="34" charset="0"/>
                        </a:rPr>
                        <a:t>/emptying about 750 ml of bag each time</a:t>
                      </a:r>
                      <a:r>
                        <a:rPr lang="en-GB" sz="1400" dirty="0">
                          <a:latin typeface="Arial" panose="020B0604020202020204" pitchFamily="34" charset="0"/>
                          <a:cs typeface="Arial" panose="020B0604020202020204" pitchFamily="34" charset="0"/>
                        </a:rPr>
                        <a:t>, end-tidal CO</a:t>
                      </a:r>
                      <a:r>
                        <a:rPr lang="en-GB" sz="1400" baseline="-25000" dirty="0">
                          <a:latin typeface="Arial" panose="020B0604020202020204" pitchFamily="34" charset="0"/>
                          <a:cs typeface="Arial" panose="020B0604020202020204" pitchFamily="34" charset="0"/>
                        </a:rPr>
                        <a:t>2</a:t>
                      </a:r>
                      <a:r>
                        <a:rPr lang="en-GB" sz="1400" dirty="0">
                          <a:latin typeface="Arial" panose="020B0604020202020204" pitchFamily="34" charset="0"/>
                          <a:cs typeface="Arial" panose="020B0604020202020204" pitchFamily="34" charset="0"/>
                        </a:rPr>
                        <a:t> 23 mmHg, good air entry</a:t>
                      </a:r>
                      <a:r>
                        <a:rPr lang="en-GB" sz="1400" baseline="0" dirty="0">
                          <a:latin typeface="Arial" panose="020B0604020202020204" pitchFamily="34" charset="0"/>
                          <a:cs typeface="Arial" panose="020B0604020202020204" pitchFamily="34" charset="0"/>
                        </a:rPr>
                        <a:t> </a:t>
                      </a:r>
                      <a:r>
                        <a:rPr lang="en-GB" sz="1400" dirty="0">
                          <a:latin typeface="Arial" panose="020B0604020202020204" pitchFamily="34" charset="0"/>
                          <a:cs typeface="Arial" panose="020B0604020202020204" pitchFamily="34" charset="0"/>
                        </a:rPr>
                        <a:t>both lungs, SpO</a:t>
                      </a:r>
                      <a:r>
                        <a:rPr lang="en-GB" sz="1400" baseline="-25000" dirty="0">
                          <a:latin typeface="Arial" panose="020B0604020202020204" pitchFamily="34" charset="0"/>
                          <a:cs typeface="Arial" panose="020B0604020202020204" pitchFamily="34" charset="0"/>
                        </a:rPr>
                        <a:t>2</a:t>
                      </a:r>
                      <a:r>
                        <a:rPr lang="en-GB" sz="1400" dirty="0">
                          <a:latin typeface="Arial" panose="020B0604020202020204" pitchFamily="34" charset="0"/>
                          <a:cs typeface="Arial" panose="020B0604020202020204" pitchFamily="34" charset="0"/>
                        </a:rPr>
                        <a:t> 97%</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420574">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400" b="1" dirty="0">
                          <a:latin typeface="Arial" panose="020B0604020202020204" pitchFamily="34" charset="0"/>
                          <a:cs typeface="Arial" panose="020B0604020202020204" pitchFamily="34" charset="0"/>
                        </a:rPr>
                        <a:t>C</a:t>
                      </a:r>
                      <a:r>
                        <a:rPr lang="en-GB" sz="1400" dirty="0">
                          <a:latin typeface="Arial" panose="020B0604020202020204" pitchFamily="34" charset="0"/>
                          <a:cs typeface="Arial" panose="020B0604020202020204" pitchFamily="34" charset="0"/>
                        </a:rPr>
                        <a:t>: pulse 126 min, sinus tachycardia, blood pressure 94/68 mmHg, IV</a:t>
                      </a:r>
                      <a:r>
                        <a:rPr lang="en-GB" sz="1400" baseline="0" dirty="0">
                          <a:latin typeface="Arial" panose="020B0604020202020204" pitchFamily="34" charset="0"/>
                          <a:cs typeface="Arial" panose="020B0604020202020204" pitchFamily="34" charset="0"/>
                        </a:rPr>
                        <a:t> present</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45302">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b="1" dirty="0">
                          <a:latin typeface="Arial" panose="020B0604020202020204" pitchFamily="34" charset="0"/>
                          <a:cs typeface="Arial" panose="020B0604020202020204" pitchFamily="34" charset="0"/>
                        </a:rPr>
                        <a:t>D</a:t>
                      </a:r>
                      <a:r>
                        <a:rPr lang="en-GB" sz="1400"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a:t>
                      </a:r>
                      <a:r>
                        <a:rPr lang="en-US" sz="1400" dirty="0">
                          <a:latin typeface="Arial" panose="020B0604020202020204" pitchFamily="34" charset="0"/>
                          <a:cs typeface="Arial" panose="020B0604020202020204" pitchFamily="34" charset="0"/>
                        </a:rPr>
                        <a:t> </a:t>
                      </a:r>
                      <a:r>
                        <a:rPr lang="en-GB" sz="1400" dirty="0">
                          <a:solidFill>
                            <a:srgbClr val="000000"/>
                          </a:solidFill>
                          <a:latin typeface="Arial" panose="020B0604020202020204" pitchFamily="34" charset="0"/>
                          <a:ea typeface="ＭＳ Ｐゴシック" charset="0"/>
                          <a:cs typeface="Arial" panose="020B0604020202020204" pitchFamily="34" charset="0"/>
                        </a:rPr>
                        <a:t>AV</a:t>
                      </a:r>
                      <a:r>
                        <a:rPr lang="en-GB" sz="1400" b="1" dirty="0">
                          <a:solidFill>
                            <a:srgbClr val="FF0000"/>
                          </a:solidFill>
                          <a:latin typeface="Arial" panose="020B0604020202020204" pitchFamily="34" charset="0"/>
                          <a:ea typeface="ＭＳ Ｐゴシック" charset="0"/>
                          <a:cs typeface="Arial" panose="020B0604020202020204" pitchFamily="34" charset="0"/>
                        </a:rPr>
                        <a:t>P</a:t>
                      </a:r>
                      <a:r>
                        <a:rPr lang="en-GB" sz="1400" b="0" dirty="0">
                          <a:solidFill>
                            <a:srgbClr val="000000"/>
                          </a:solidFill>
                          <a:latin typeface="Arial" panose="020B0604020202020204" pitchFamily="34" charset="0"/>
                          <a:ea typeface="ＭＳ Ｐゴシック" charset="0"/>
                          <a:cs typeface="Arial" panose="020B0604020202020204" pitchFamily="34" charset="0"/>
                        </a:rPr>
                        <a:t>U</a:t>
                      </a:r>
                      <a:r>
                        <a:rPr lang="en-GB" sz="1400" b="1" dirty="0">
                          <a:solidFill>
                            <a:srgbClr val="000000"/>
                          </a:solidFill>
                          <a:latin typeface="Arial" panose="020B0604020202020204" pitchFamily="34" charset="0"/>
                          <a:ea typeface="ＭＳ Ｐゴシック" charset="0"/>
                          <a:cs typeface="Arial" panose="020B0604020202020204" pitchFamily="34" charset="0"/>
                        </a:rPr>
                        <a:t>, </a:t>
                      </a:r>
                      <a:r>
                        <a:rPr lang="en-GB" sz="1400" dirty="0">
                          <a:latin typeface="Arial" panose="020B0604020202020204" pitchFamily="34" charset="0"/>
                          <a:cs typeface="Arial" panose="020B0604020202020204" pitchFamily="34" charset="0"/>
                        </a:rPr>
                        <a:t>no eye opening (1), intubated (-), extending to pain (2) – GCS 4+</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7"/>
                  </a:ext>
                </a:extLst>
              </a:tr>
              <a:tr h="440225">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b="1" dirty="0">
                          <a:latin typeface="Arial" panose="020B0604020202020204" pitchFamily="34" charset="0"/>
                          <a:cs typeface="Arial" panose="020B0604020202020204" pitchFamily="34" charset="0"/>
                        </a:rPr>
                        <a:t>E</a:t>
                      </a:r>
                      <a:r>
                        <a:rPr lang="en-GB" sz="1400" dirty="0">
                          <a:latin typeface="Arial" panose="020B0604020202020204" pitchFamily="34" charset="0"/>
                          <a:cs typeface="Arial" panose="020B0604020202020204" pitchFamily="34" charset="0"/>
                        </a:rPr>
                        <a:t>: nothing gross. CVC in left IJ. Adrenaline and amiodarone given as per algorithm</a:t>
                      </a:r>
                      <a:endParaRPr lang="en-US" sz="14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8"/>
                  </a:ext>
                </a:extLst>
              </a:tr>
              <a:tr h="345302">
                <a:tc>
                  <a:txBody>
                    <a:bodyPr/>
                    <a:lstStyle/>
                    <a:p>
                      <a:r>
                        <a:rPr lang="en-US" dirty="0"/>
                        <a:t>R</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400" dirty="0">
                          <a:latin typeface="Arial" panose="020B0604020202020204" pitchFamily="34" charset="0"/>
                          <a:ea typeface="ＭＳ Ｐゴシック" charset="0"/>
                          <a:cs typeface="Arial" panose="020B0604020202020204" pitchFamily="34" charset="0"/>
                        </a:rPr>
                        <a:t>Please review urgently and an arterial blood gas sample has been taken</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198772177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ChangeArrowheads="1"/>
          </p:cNvSpPr>
          <p:nvPr/>
        </p:nvSpPr>
        <p:spPr>
          <a:xfrm>
            <a:off x="376238" y="304919"/>
            <a:ext cx="8229600" cy="8267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pPr algn="l"/>
            <a:r>
              <a:rPr lang="en-GB" sz="4400" b="0" dirty="0">
                <a:solidFill>
                  <a:schemeClr val="accent3"/>
                </a:solidFill>
                <a:latin typeface="Arial" panose="020B0604020202020204" pitchFamily="34" charset="0"/>
                <a:cs typeface="Arial" panose="020B0604020202020204" pitchFamily="34" charset="0"/>
              </a:rPr>
              <a:t>Case Study 3 (continued)</a:t>
            </a:r>
          </a:p>
        </p:txBody>
      </p:sp>
      <p:sp>
        <p:nvSpPr>
          <p:cNvPr id="6"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AU" sz="2800" dirty="0"/>
              <a:t>Step 1 – How is the patient?</a:t>
            </a:r>
            <a:endParaRPr lang="en-US" sz="2800" dirty="0"/>
          </a:p>
          <a:p>
            <a:pPr marL="0" indent="0">
              <a:buFontTx/>
              <a:buNone/>
            </a:pPr>
            <a:r>
              <a:rPr lang="en-GB" sz="2800" dirty="0"/>
              <a:t> </a:t>
            </a:r>
            <a:endParaRPr lang="en-US" sz="2800" dirty="0"/>
          </a:p>
          <a:p>
            <a:pPr marL="0" indent="0">
              <a:buFontTx/>
              <a:buNone/>
            </a:pPr>
            <a:r>
              <a:rPr lang="en-GB" sz="2800" dirty="0"/>
              <a:t>From your ABCDE assessment what might you expect?</a:t>
            </a:r>
            <a:endParaRPr lang="en-US" sz="2800" dirty="0"/>
          </a:p>
          <a:p>
            <a:pPr marL="0" indent="0">
              <a:buFontTx/>
              <a:buNone/>
            </a:pPr>
            <a:endParaRPr lang="en-US" sz="2000" dirty="0">
              <a:latin typeface="Calibri" charset="0"/>
            </a:endParaRPr>
          </a:p>
          <a:p>
            <a:pPr marL="0" indent="0">
              <a:buFontTx/>
              <a:buNone/>
            </a:pPr>
            <a:endParaRPr lang="en-US" sz="2000" dirty="0">
              <a:latin typeface="Calibri" charset="0"/>
            </a:endParaRPr>
          </a:p>
          <a:p>
            <a:pPr marL="0" indent="0">
              <a:buFontTx/>
              <a:buNone/>
            </a:pPr>
            <a:endParaRPr lang="en-GB" sz="2000" dirty="0">
              <a:latin typeface="Calibri" charset="0"/>
            </a:endParaRPr>
          </a:p>
        </p:txBody>
      </p:sp>
    </p:spTree>
    <p:extLst>
      <p:ext uri="{BB962C8B-B14F-4D97-AF65-F5344CB8AC3E}">
        <p14:creationId xmlns:p14="http://schemas.microsoft.com/office/powerpoint/2010/main" val="2372690349"/>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noChangeArrowheads="1"/>
          </p:cNvSpPr>
          <p:nvPr>
            <p:ph type="title"/>
          </p:nvPr>
        </p:nvSpPr>
        <p:spPr>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pPr algn="l"/>
            <a:r>
              <a:rPr lang="en-GB" sz="4400" b="0" dirty="0">
                <a:solidFill>
                  <a:schemeClr val="accent3"/>
                </a:solidFill>
                <a:latin typeface="Arial" panose="020B0604020202020204" pitchFamily="34" charset="0"/>
                <a:cs typeface="Arial" panose="020B0604020202020204" pitchFamily="34" charset="0"/>
              </a:rPr>
              <a:t>Case Study 3 (continued)</a:t>
            </a:r>
          </a:p>
        </p:txBody>
      </p:sp>
      <p:sp>
        <p:nvSpPr>
          <p:cNvPr id="5"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AU" sz="2400" dirty="0"/>
              <a:t>Step 1 – How is the patient?</a:t>
            </a:r>
            <a:endParaRPr lang="en-US" sz="2400" dirty="0"/>
          </a:p>
          <a:p>
            <a:r>
              <a:rPr lang="en-GB" sz="2400" dirty="0"/>
              <a:t>impaired oxygenation due to complications of the arrest (e.g. aspiration)</a:t>
            </a:r>
            <a:endParaRPr lang="en-US" sz="2400" dirty="0"/>
          </a:p>
          <a:p>
            <a:r>
              <a:rPr lang="en-GB" sz="2400" dirty="0"/>
              <a:t>a low PaCO</a:t>
            </a:r>
            <a:r>
              <a:rPr lang="en-GB" sz="2400" baseline="-25000" dirty="0"/>
              <a:t>2</a:t>
            </a:r>
            <a:r>
              <a:rPr lang="en-GB" sz="2400" dirty="0"/>
              <a:t> due to the excessive ventilation</a:t>
            </a:r>
            <a:endParaRPr lang="en-US" sz="2400" dirty="0"/>
          </a:p>
          <a:p>
            <a:r>
              <a:rPr lang="en-GB" sz="2400" dirty="0"/>
              <a:t>an </a:t>
            </a:r>
            <a:r>
              <a:rPr lang="en-GB" sz="2400" dirty="0" err="1"/>
              <a:t>alkalaemia</a:t>
            </a:r>
            <a:r>
              <a:rPr lang="en-GB" sz="2400" dirty="0"/>
              <a:t> and raised pH from the excessive ventilation</a:t>
            </a:r>
            <a:endParaRPr lang="en-US" sz="2400" dirty="0"/>
          </a:p>
          <a:p>
            <a:r>
              <a:rPr lang="en-GB" sz="2400" dirty="0"/>
              <a:t>a metabolic acidosis from anaerobic respiration during the cardiac arrest</a:t>
            </a:r>
            <a:endParaRPr lang="en-US" sz="2400" dirty="0"/>
          </a:p>
          <a:p>
            <a:r>
              <a:rPr lang="en-GB" sz="2400" dirty="0"/>
              <a:t>a low bicarbonate as it will have been consumed to try and buffer the acidosis</a:t>
            </a:r>
            <a:endParaRPr lang="en-US" sz="2400" dirty="0"/>
          </a:p>
          <a:p>
            <a:pPr marL="0" indent="0">
              <a:buFontTx/>
              <a:buNone/>
            </a:pPr>
            <a:endParaRPr lang="en-US" sz="2000" dirty="0">
              <a:latin typeface="Calibri" charset="0"/>
            </a:endParaRPr>
          </a:p>
          <a:p>
            <a:pPr marL="0" indent="0">
              <a:buFontTx/>
              <a:buNone/>
            </a:pPr>
            <a:endParaRPr lang="en-US" sz="2000" dirty="0">
              <a:latin typeface="Calibri" charset="0"/>
            </a:endParaRPr>
          </a:p>
          <a:p>
            <a:pPr marL="0" indent="0">
              <a:buFontTx/>
              <a:buNone/>
            </a:pPr>
            <a:endParaRPr lang="en-GB" sz="2000" dirty="0">
              <a:latin typeface="Calibri" charset="0"/>
            </a:endParaRPr>
          </a:p>
        </p:txBody>
      </p:sp>
    </p:spTree>
    <p:extLst>
      <p:ext uri="{BB962C8B-B14F-4D97-AF65-F5344CB8AC3E}">
        <p14:creationId xmlns:p14="http://schemas.microsoft.com/office/powerpoint/2010/main" val="2372690349"/>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noChangeArrowheads="1"/>
          </p:cNvSpPr>
          <p:nvPr>
            <p:ph type="title"/>
          </p:nvPr>
        </p:nvSpPr>
        <p:spPr>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r>
              <a:rPr lang="en-GB" sz="4400" b="0" dirty="0">
                <a:solidFill>
                  <a:schemeClr val="accent3"/>
                </a:solidFill>
                <a:latin typeface="Arial" panose="020B0604020202020204" pitchFamily="34" charset="0"/>
                <a:cs typeface="Arial" panose="020B0604020202020204" pitchFamily="34" charset="0"/>
              </a:rPr>
              <a:t>Case Study 3 (continued)</a:t>
            </a:r>
          </a:p>
        </p:txBody>
      </p:sp>
      <p:graphicFrame>
        <p:nvGraphicFramePr>
          <p:cNvPr id="5" name="Table 4"/>
          <p:cNvGraphicFramePr>
            <a:graphicFrameLocks noGrp="1"/>
          </p:cNvGraphicFramePr>
          <p:nvPr>
            <p:extLst>
              <p:ext uri="{D42A27DB-BD31-4B8C-83A1-F6EECF244321}">
                <p14:modId xmlns:p14="http://schemas.microsoft.com/office/powerpoint/2010/main" val="1938369424"/>
              </p:ext>
            </p:extLst>
          </p:nvPr>
        </p:nvGraphicFramePr>
        <p:xfrm>
          <a:off x="1835696" y="1628800"/>
          <a:ext cx="6096000" cy="2595880"/>
        </p:xfrm>
        <a:graphic>
          <a:graphicData uri="http://schemas.openxmlformats.org/drawingml/2006/table">
            <a:tbl>
              <a:tblPr firstRow="1" bandRow="1">
                <a:tableStyleId>{D27102A9-8310-4765-A935-A1911B00CA55}</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gridSpan="2">
                  <a:txBody>
                    <a:bodyPr/>
                    <a:lstStyle/>
                    <a:p>
                      <a:r>
                        <a:rPr lang="en-GB" sz="1800" dirty="0"/>
                        <a:t>Inspired oxygen 100% (FiO</a:t>
                      </a:r>
                      <a:r>
                        <a:rPr lang="en-GB" sz="1800" baseline="-25000" dirty="0"/>
                        <a:t>2</a:t>
                      </a:r>
                      <a:r>
                        <a:rPr lang="en-GB" sz="1800" dirty="0"/>
                        <a:t> 1.0)</a:t>
                      </a:r>
                      <a:endParaRPr lang="en-US" dirty="0"/>
                    </a:p>
                  </a:txBody>
                  <a:tcPr/>
                </a:tc>
                <a:tc hMerge="1">
                  <a:txBody>
                    <a:bodyPr/>
                    <a:lstStyle/>
                    <a:p>
                      <a:endParaRPr lang="en-US" dirty="0"/>
                    </a:p>
                  </a:txBody>
                  <a:tcPr/>
                </a:tc>
                <a:tc>
                  <a:txBody>
                    <a:bodyPr/>
                    <a:lstStyle/>
                    <a:p>
                      <a:endParaRPr lang="en-US"/>
                    </a:p>
                  </a:txBody>
                  <a:tcPr/>
                </a:tc>
                <a:extLst>
                  <a:ext uri="{0D108BD9-81ED-4DB2-BD59-A6C34878D82A}">
                    <a16:rowId xmlns:a16="http://schemas.microsoft.com/office/drawing/2014/main" val="10000"/>
                  </a:ext>
                </a:extLst>
              </a:tr>
              <a:tr h="370840">
                <a:tc>
                  <a:txBody>
                    <a:bodyPr/>
                    <a:lstStyle/>
                    <a:p>
                      <a:endParaRPr lang="en-US" dirty="0"/>
                    </a:p>
                  </a:txBody>
                  <a:tcPr/>
                </a:tc>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u="sng" dirty="0"/>
                        <a:t>normal values</a:t>
                      </a:r>
                      <a:endParaRPr lang="en-GB" sz="1800" u="sng" dirty="0">
                        <a:latin typeface="Calibri" charset="0"/>
                        <a:ea typeface="ＭＳ Ｐゴシック" charset="0"/>
                        <a:cs typeface="ＭＳ Ｐゴシック" charset="0"/>
                      </a:endParaRPr>
                    </a:p>
                  </a:txBody>
                  <a:tcPr/>
                </a:tc>
                <a:extLst>
                  <a:ext uri="{0D108BD9-81ED-4DB2-BD59-A6C34878D82A}">
                    <a16:rowId xmlns:a16="http://schemas.microsoft.com/office/drawing/2014/main" val="10001"/>
                  </a:ext>
                </a:extLst>
              </a:tr>
              <a:tr h="370840">
                <a:tc>
                  <a:txBody>
                    <a:bodyPr/>
                    <a:lstStyle/>
                    <a:p>
                      <a:r>
                        <a:rPr lang="en-GB" sz="1800" dirty="0"/>
                        <a:t>PaO</a:t>
                      </a:r>
                      <a:r>
                        <a:rPr lang="en-GB" sz="1800" baseline="-25000" dirty="0"/>
                        <a:t>2</a:t>
                      </a:r>
                      <a:r>
                        <a:rPr lang="en-GB" sz="1800" dirty="0"/>
                        <a:t>	</a:t>
                      </a:r>
                      <a:endParaRPr lang="en-US" dirty="0"/>
                    </a:p>
                  </a:txBody>
                  <a:tcPr/>
                </a:tc>
                <a:tc>
                  <a:txBody>
                    <a:bodyPr/>
                    <a:lstStyle/>
                    <a:p>
                      <a:r>
                        <a:rPr lang="en-US" dirty="0"/>
                        <a:t>192 mmHg</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t>&gt; 75 mmHg on air</a:t>
                      </a:r>
                      <a:endParaRPr lang="en-GB" sz="1800" dirty="0">
                        <a:latin typeface="Calibri" charset="0"/>
                        <a:ea typeface="ＭＳ Ｐゴシック" charset="0"/>
                        <a:cs typeface="ＭＳ Ｐゴシック" charset="0"/>
                      </a:endParaRPr>
                    </a:p>
                  </a:txBody>
                  <a:tcPr/>
                </a:tc>
                <a:extLst>
                  <a:ext uri="{0D108BD9-81ED-4DB2-BD59-A6C34878D82A}">
                    <a16:rowId xmlns:a16="http://schemas.microsoft.com/office/drawing/2014/main" val="10002"/>
                  </a:ext>
                </a:extLst>
              </a:tr>
              <a:tr h="370840">
                <a:tc>
                  <a:txBody>
                    <a:bodyPr/>
                    <a:lstStyle/>
                    <a:p>
                      <a:r>
                        <a:rPr lang="en-GB" sz="1800" dirty="0"/>
                        <a:t>pH</a:t>
                      </a:r>
                      <a:endParaRPr lang="en-US" dirty="0"/>
                    </a:p>
                  </a:txBody>
                  <a:tcPr/>
                </a:tc>
                <a:tc>
                  <a:txBody>
                    <a:bodyPr/>
                    <a:lstStyle/>
                    <a:p>
                      <a:r>
                        <a:rPr lang="en-US" dirty="0"/>
                        <a:t>7.62</a:t>
                      </a:r>
                    </a:p>
                  </a:txBody>
                  <a:tcPr/>
                </a:tc>
                <a:tc>
                  <a:txBody>
                    <a:bodyPr/>
                    <a:lstStyle/>
                    <a:p>
                      <a:r>
                        <a:rPr lang="en-GB" sz="1800" dirty="0"/>
                        <a:t>7.35 – 7.45</a:t>
                      </a:r>
                      <a:endParaRPr lang="en-US" dirty="0"/>
                    </a:p>
                  </a:txBody>
                  <a:tcPr/>
                </a:tc>
                <a:extLst>
                  <a:ext uri="{0D108BD9-81ED-4DB2-BD59-A6C34878D82A}">
                    <a16:rowId xmlns:a16="http://schemas.microsoft.com/office/drawing/2014/main" val="10003"/>
                  </a:ext>
                </a:extLst>
              </a:tr>
              <a:tr h="370840">
                <a:tc>
                  <a:txBody>
                    <a:bodyPr/>
                    <a:lstStyle/>
                    <a:p>
                      <a:r>
                        <a:rPr lang="en-GB" sz="1800" dirty="0"/>
                        <a:t>PaCO</a:t>
                      </a:r>
                      <a:r>
                        <a:rPr lang="en-GB" sz="1800" baseline="-25000" dirty="0"/>
                        <a:t>2</a:t>
                      </a:r>
                      <a:endParaRPr lang="en-US" dirty="0"/>
                    </a:p>
                  </a:txBody>
                  <a:tcPr/>
                </a:tc>
                <a:tc>
                  <a:txBody>
                    <a:bodyPr/>
                    <a:lstStyle/>
                    <a:p>
                      <a:r>
                        <a:rPr lang="en-US" dirty="0"/>
                        <a:t>20 mmHg</a:t>
                      </a:r>
                    </a:p>
                  </a:txBody>
                  <a:tcPr/>
                </a:tc>
                <a:tc>
                  <a:txBody>
                    <a:bodyPr/>
                    <a:lstStyle/>
                    <a:p>
                      <a:r>
                        <a:rPr lang="en-GB" sz="1800" dirty="0"/>
                        <a:t>35  – 45 mmHg </a:t>
                      </a:r>
                      <a:endParaRPr lang="en-US" dirty="0"/>
                    </a:p>
                  </a:txBody>
                  <a:tcPr/>
                </a:tc>
                <a:extLst>
                  <a:ext uri="{0D108BD9-81ED-4DB2-BD59-A6C34878D82A}">
                    <a16:rowId xmlns:a16="http://schemas.microsoft.com/office/drawing/2014/main" val="10004"/>
                  </a:ext>
                </a:extLst>
              </a:tr>
              <a:tr h="370840">
                <a:tc>
                  <a:txBody>
                    <a:bodyPr/>
                    <a:lstStyle/>
                    <a:p>
                      <a:r>
                        <a:rPr lang="en-GB" sz="1800" dirty="0"/>
                        <a:t>Bicarbonate</a:t>
                      </a:r>
                      <a:endParaRPr lang="en-US" dirty="0"/>
                    </a:p>
                  </a:txBody>
                  <a:tcPr/>
                </a:tc>
                <a:tc>
                  <a:txBody>
                    <a:bodyPr/>
                    <a:lstStyle/>
                    <a:p>
                      <a:r>
                        <a:rPr lang="en-US" dirty="0"/>
                        <a:t>19 </a:t>
                      </a:r>
                      <a:r>
                        <a:rPr lang="en-GB" sz="1800" dirty="0" err="1"/>
                        <a:t>mmol</a:t>
                      </a:r>
                      <a:r>
                        <a:rPr lang="en-GB" sz="1800" dirty="0"/>
                        <a:t>/L</a:t>
                      </a:r>
                      <a:endParaRPr lang="en-US" dirty="0"/>
                    </a:p>
                  </a:txBody>
                  <a:tcPr/>
                </a:tc>
                <a:tc>
                  <a:txBody>
                    <a:bodyPr/>
                    <a:lstStyle/>
                    <a:p>
                      <a:pPr eaLnBrk="1" hangingPunct="1">
                        <a:buFontTx/>
                        <a:buNone/>
                      </a:pPr>
                      <a:r>
                        <a:rPr lang="en-GB" sz="1800" dirty="0"/>
                        <a:t>22 – 26 </a:t>
                      </a:r>
                      <a:r>
                        <a:rPr lang="en-GB" sz="1800" dirty="0" err="1"/>
                        <a:t>mmol</a:t>
                      </a:r>
                      <a:r>
                        <a:rPr lang="en-GB" sz="1800" dirty="0"/>
                        <a:t>/L</a:t>
                      </a:r>
                      <a:endParaRPr lang="en-GB" sz="1800" dirty="0">
                        <a:latin typeface="Calibri" charset="0"/>
                        <a:ea typeface="ＭＳ Ｐゴシック" charset="0"/>
                        <a:cs typeface="ＭＳ Ｐゴシック" charset="0"/>
                      </a:endParaRPr>
                    </a:p>
                  </a:txBody>
                  <a:tcPr/>
                </a:tc>
                <a:extLst>
                  <a:ext uri="{0D108BD9-81ED-4DB2-BD59-A6C34878D82A}">
                    <a16:rowId xmlns:a16="http://schemas.microsoft.com/office/drawing/2014/main" val="10005"/>
                  </a:ext>
                </a:extLst>
              </a:tr>
              <a:tr h="370840">
                <a:tc>
                  <a:txBody>
                    <a:bodyPr/>
                    <a:lstStyle/>
                    <a:p>
                      <a:r>
                        <a:rPr lang="en-GB" sz="1800" dirty="0"/>
                        <a:t>Base excess</a:t>
                      </a:r>
                      <a:endParaRPr lang="en-US" dirty="0"/>
                    </a:p>
                  </a:txBody>
                  <a:tcPr/>
                </a:tc>
                <a:tc>
                  <a:txBody>
                    <a:bodyPr/>
                    <a:lstStyle/>
                    <a:p>
                      <a:r>
                        <a:rPr lang="en-US" dirty="0"/>
                        <a:t>-4 </a:t>
                      </a:r>
                      <a:r>
                        <a:rPr lang="en-GB" sz="1800" dirty="0" err="1"/>
                        <a:t>mmol</a:t>
                      </a:r>
                      <a:r>
                        <a:rPr lang="en-GB" sz="1800" dirty="0"/>
                        <a:t>/L</a:t>
                      </a:r>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t>+/- 2 </a:t>
                      </a:r>
                      <a:r>
                        <a:rPr lang="en-GB" sz="1800" dirty="0" err="1"/>
                        <a:t>mmol</a:t>
                      </a:r>
                      <a:r>
                        <a:rPr lang="en-GB" sz="1800" dirty="0"/>
                        <a:t>/L</a:t>
                      </a:r>
                      <a:endParaRPr lang="en-GB" sz="1800" dirty="0">
                        <a:latin typeface="Calibri" charset="0"/>
                        <a:ea typeface="ＭＳ Ｐゴシック" charset="0"/>
                        <a:cs typeface="ＭＳ Ｐゴシック" charset="0"/>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37269034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dirty="0">
                <a:solidFill>
                  <a:schemeClr val="accent3"/>
                </a:solidFill>
              </a:rPr>
              <a:t>So what are you going to do about it?</a:t>
            </a:r>
          </a:p>
        </p:txBody>
      </p:sp>
      <p:sp>
        <p:nvSpPr>
          <p:cNvPr id="3" name="Content Placeholder 2"/>
          <p:cNvSpPr>
            <a:spLocks noGrp="1"/>
          </p:cNvSpPr>
          <p:nvPr>
            <p:ph idx="1"/>
          </p:nvPr>
        </p:nvSpPr>
        <p:spPr/>
        <p:txBody>
          <a:bodyPr/>
          <a:lstStyle/>
          <a:p>
            <a:r>
              <a:rPr lang="en-AU" dirty="0"/>
              <a:t>Protect Airway – already intubated</a:t>
            </a:r>
          </a:p>
          <a:p>
            <a:r>
              <a:rPr lang="en-AU" dirty="0"/>
              <a:t>Assist Breathing – reduce frequency and volume of BVM assistance. Place onto invasive ventilation</a:t>
            </a:r>
          </a:p>
          <a:p>
            <a:r>
              <a:rPr lang="en-AU" dirty="0"/>
              <a:t>Look for cause of arrest</a:t>
            </a:r>
          </a:p>
        </p:txBody>
      </p:sp>
    </p:spTree>
    <p:extLst>
      <p:ext uri="{BB962C8B-B14F-4D97-AF65-F5344CB8AC3E}">
        <p14:creationId xmlns:p14="http://schemas.microsoft.com/office/powerpoint/2010/main" val="176409327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solidFill>
                  <a:schemeClr val="accent3"/>
                </a:solidFill>
              </a:rPr>
              <a:t>What kind of Ventilation?</a:t>
            </a:r>
          </a:p>
        </p:txBody>
      </p:sp>
      <p:sp>
        <p:nvSpPr>
          <p:cNvPr id="3" name="Content Placeholder 2"/>
          <p:cNvSpPr>
            <a:spLocks noGrp="1"/>
          </p:cNvSpPr>
          <p:nvPr>
            <p:ph idx="1"/>
          </p:nvPr>
        </p:nvSpPr>
        <p:spPr/>
        <p:txBody>
          <a:bodyPr>
            <a:normAutofit fontScale="92500"/>
          </a:bodyPr>
          <a:lstStyle/>
          <a:p>
            <a:pPr marL="0" indent="0">
              <a:buNone/>
            </a:pPr>
            <a:r>
              <a:rPr lang="en-AU" b="1" dirty="0"/>
              <a:t>SIMV – Volume Controlled</a:t>
            </a:r>
          </a:p>
          <a:p>
            <a:pPr lvl="1"/>
            <a:r>
              <a:rPr lang="en-AU" b="1" dirty="0"/>
              <a:t>Tidal Volume </a:t>
            </a:r>
            <a:r>
              <a:rPr lang="en-AU" dirty="0"/>
              <a:t>- 6-8mls/kg ideal body weight</a:t>
            </a:r>
          </a:p>
          <a:p>
            <a:pPr lvl="1"/>
            <a:r>
              <a:rPr lang="en-AU" b="1" dirty="0"/>
              <a:t>Respiratory Rate </a:t>
            </a:r>
            <a:r>
              <a:rPr lang="en-AU" dirty="0"/>
              <a:t>– 12-14 breaths per minute (what effect would reducing the RR have on her ABG?)</a:t>
            </a:r>
          </a:p>
          <a:p>
            <a:pPr lvl="1"/>
            <a:r>
              <a:rPr lang="en-AU" b="1" dirty="0"/>
              <a:t>Pressure Support </a:t>
            </a:r>
            <a:r>
              <a:rPr lang="en-AU" dirty="0"/>
              <a:t>– 5-10cmH</a:t>
            </a:r>
            <a:r>
              <a:rPr lang="en-AU" sz="2000" dirty="0"/>
              <a:t>2</a:t>
            </a:r>
            <a:r>
              <a:rPr lang="en-AU" dirty="0"/>
              <a:t>0 (what effect would increasing/decreasing her PS have on her ABG?)</a:t>
            </a:r>
          </a:p>
          <a:p>
            <a:pPr lvl="1"/>
            <a:r>
              <a:rPr lang="en-AU" b="1" dirty="0"/>
              <a:t>PEEP</a:t>
            </a:r>
            <a:r>
              <a:rPr lang="en-AU" dirty="0"/>
              <a:t> – 5cmH</a:t>
            </a:r>
            <a:r>
              <a:rPr lang="en-AU" sz="1800" dirty="0"/>
              <a:t>2</a:t>
            </a:r>
            <a:r>
              <a:rPr lang="en-AU" dirty="0"/>
              <a:t>0</a:t>
            </a:r>
          </a:p>
          <a:p>
            <a:pPr lvl="1"/>
            <a:r>
              <a:rPr lang="en-AU" b="1" dirty="0"/>
              <a:t>FiO2</a:t>
            </a:r>
            <a:r>
              <a:rPr lang="en-AU" dirty="0"/>
              <a:t> – minimum required to avoid hypoxaemia</a:t>
            </a:r>
          </a:p>
          <a:p>
            <a:endParaRPr lang="en-AU" dirty="0"/>
          </a:p>
        </p:txBody>
      </p:sp>
    </p:spTree>
    <p:extLst>
      <p:ext uri="{BB962C8B-B14F-4D97-AF65-F5344CB8AC3E}">
        <p14:creationId xmlns:p14="http://schemas.microsoft.com/office/powerpoint/2010/main" val="1887279918"/>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4059805082"/>
              </p:ext>
            </p:extLst>
          </p:nvPr>
        </p:nvGraphicFramePr>
        <p:xfrm>
          <a:off x="179512" y="1052736"/>
          <a:ext cx="8857041" cy="5536342"/>
        </p:xfrm>
        <a:graphic>
          <a:graphicData uri="http://schemas.openxmlformats.org/drawingml/2006/table">
            <a:tbl>
              <a:tblPr firstRow="1" bandRow="1">
                <a:tableStyleId>{5C22544A-7EE6-4342-B048-85BDC9FD1C3A}</a:tableStyleId>
              </a:tblPr>
              <a:tblGrid>
                <a:gridCol w="1073864">
                  <a:extLst>
                    <a:ext uri="{9D8B030D-6E8A-4147-A177-3AD203B41FA5}">
                      <a16:colId xmlns:a16="http://schemas.microsoft.com/office/drawing/2014/main" val="20000"/>
                    </a:ext>
                  </a:extLst>
                </a:gridCol>
                <a:gridCol w="7783177">
                  <a:extLst>
                    <a:ext uri="{9D8B030D-6E8A-4147-A177-3AD203B41FA5}">
                      <a16:colId xmlns:a16="http://schemas.microsoft.com/office/drawing/2014/main" val="20001"/>
                    </a:ext>
                  </a:extLst>
                </a:gridCol>
              </a:tblGrid>
              <a:tr h="345302">
                <a:tc>
                  <a:txBody>
                    <a:bodyPr/>
                    <a:lstStyle/>
                    <a:p>
                      <a:endParaRPr lang="en-US" dirty="0"/>
                    </a:p>
                  </a:txBody>
                  <a:tcPr/>
                </a:tc>
                <a:tc>
                  <a:txBody>
                    <a:bodyPr/>
                    <a:lstStyle/>
                    <a:p>
                      <a:r>
                        <a:rPr lang="en-GB" sz="1800" dirty="0">
                          <a:latin typeface="Arial" panose="020B0604020202020204" pitchFamily="34" charset="0"/>
                          <a:cs typeface="Arial" panose="020B0604020202020204" pitchFamily="34" charset="0"/>
                        </a:rPr>
                        <a:t>Use the 5-step approach to analyse the results of the arterial blood sample</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45302">
                <a:tc>
                  <a:txBody>
                    <a:bodyPr/>
                    <a:lstStyle/>
                    <a:p>
                      <a:r>
                        <a:rPr lang="en-US" dirty="0"/>
                        <a:t>I</a:t>
                      </a:r>
                    </a:p>
                  </a:txBody>
                  <a:tcPr/>
                </a:tc>
                <a:tc>
                  <a:txBody>
                    <a:bodyPr/>
                    <a:lstStyle/>
                    <a:p>
                      <a:r>
                        <a:rPr lang="en-US" dirty="0">
                          <a:latin typeface="Arial" panose="020B0604020202020204" pitchFamily="34" charset="0"/>
                          <a:cs typeface="Arial" panose="020B0604020202020204" pitchFamily="34" charset="0"/>
                        </a:rPr>
                        <a:t>You are</a:t>
                      </a:r>
                      <a:r>
                        <a:rPr lang="en-US" baseline="0" dirty="0">
                          <a:latin typeface="Arial" panose="020B0604020202020204" pitchFamily="34" charset="0"/>
                          <a:cs typeface="Arial" panose="020B0604020202020204" pitchFamily="34" charset="0"/>
                        </a:rPr>
                        <a:t> transferring a patient from ED to ICU</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432677">
                <a:tc>
                  <a:txBody>
                    <a:bodyPr/>
                    <a:lstStyle/>
                    <a:p>
                      <a:r>
                        <a:rPr lang="en-US" dirty="0"/>
                        <a:t>S</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A 21-year old insulin </a:t>
                      </a:r>
                      <a:r>
                        <a:rPr lang="en-GB" sz="1800" dirty="0">
                          <a:latin typeface="Arial" panose="020B0604020202020204" pitchFamily="34" charset="0"/>
                          <a:ea typeface="ＭＳ Ｐゴシック" charset="0"/>
                          <a:cs typeface="Arial" panose="020B0604020202020204" pitchFamily="34" charset="0"/>
                        </a:rPr>
                        <a:t>dependent diabetic is unwell</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604278">
                <a:tc>
                  <a:txBody>
                    <a:bodyPr/>
                    <a:lstStyle/>
                    <a:p>
                      <a:r>
                        <a:rPr lang="en-US" dirty="0"/>
                        <a:t>B</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altLang="en-US" sz="1800" dirty="0">
                          <a:latin typeface="Arial" panose="020B0604020202020204" pitchFamily="34" charset="0"/>
                          <a:ea typeface="+mn-ea"/>
                          <a:cs typeface="Arial" panose="020B0604020202020204" pitchFamily="34" charset="0"/>
                        </a:rPr>
                        <a:t>Mr George is an insulin dependant diabetic who has been vomiting  for 48 hours.</a:t>
                      </a:r>
                      <a:r>
                        <a:rPr lang="en-US" altLang="en-US" sz="1800" dirty="0">
                          <a:latin typeface="Arial" panose="020B0604020202020204" pitchFamily="34" charset="0"/>
                          <a:ea typeface="+mn-ea"/>
                          <a:cs typeface="Arial" panose="020B0604020202020204" pitchFamily="34" charset="0"/>
                        </a:rPr>
                        <a:t> </a:t>
                      </a:r>
                      <a:r>
                        <a:rPr lang="en-GB" altLang="en-US" sz="1800" dirty="0">
                          <a:latin typeface="Arial" panose="020B0604020202020204" pitchFamily="34" charset="0"/>
                          <a:ea typeface="+mn-ea"/>
                          <a:cs typeface="Arial" panose="020B0604020202020204" pitchFamily="34" charset="0"/>
                        </a:rPr>
                        <a:t>Because he was unable to eat, he has taken no insulin. </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45302">
                <a:tc>
                  <a:txBody>
                    <a:bodyPr/>
                    <a:lstStyle/>
                    <a:p>
                      <a:r>
                        <a:rPr lang="en-US" dirty="0"/>
                        <a:t>A</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A: </a:t>
                      </a:r>
                      <a:r>
                        <a:rPr lang="en-GB" sz="1800" dirty="0">
                          <a:latin typeface="Arial" panose="020B0604020202020204" pitchFamily="34" charset="0"/>
                          <a:ea typeface="ＭＳ Ｐゴシック" charset="0"/>
                          <a:cs typeface="Arial" panose="020B0604020202020204" pitchFamily="34" charset="0"/>
                        </a:rPr>
                        <a:t>airway clear/patent</a:t>
                      </a:r>
                    </a:p>
                  </a:txBody>
                  <a:tcPr/>
                </a:tc>
                <a:extLst>
                  <a:ext uri="{0D108BD9-81ED-4DB2-BD59-A6C34878D82A}">
                    <a16:rowId xmlns:a16="http://schemas.microsoft.com/office/drawing/2014/main" val="10004"/>
                  </a:ext>
                </a:extLst>
              </a:tr>
              <a:tr h="604278">
                <a:tc>
                  <a:txBody>
                    <a:bodyPr/>
                    <a:lstStyle/>
                    <a:p>
                      <a:endParaRPr lang="en-US"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B</a:t>
                      </a:r>
                      <a:r>
                        <a:rPr lang="en-GB" sz="1800" dirty="0">
                          <a:latin typeface="Arial" panose="020B0604020202020204" pitchFamily="34" charset="0"/>
                          <a:cs typeface="Arial" panose="020B0604020202020204" pitchFamily="34" charset="0"/>
                        </a:rPr>
                        <a:t>: </a:t>
                      </a:r>
                      <a:r>
                        <a:rPr lang="en-GB" sz="1800" dirty="0">
                          <a:latin typeface="Arial" panose="020B0604020202020204" pitchFamily="34" charset="0"/>
                          <a:ea typeface="ＭＳ Ｐゴシック" charset="0"/>
                          <a:cs typeface="Arial" panose="020B0604020202020204" pitchFamily="34" charset="0"/>
                        </a:rPr>
                        <a:t>breathing spontaneously RR  32 min, oxygen 6 l min via Hudson mask, SpO</a:t>
                      </a:r>
                      <a:r>
                        <a:rPr lang="en-GB" sz="1800" baseline="-25000" dirty="0">
                          <a:latin typeface="Arial" panose="020B0604020202020204" pitchFamily="34" charset="0"/>
                          <a:ea typeface="ＭＳ Ｐゴシック" charset="0"/>
                          <a:cs typeface="Arial" panose="020B0604020202020204" pitchFamily="34" charset="0"/>
                        </a:rPr>
                        <a:t>2 </a:t>
                      </a:r>
                      <a:r>
                        <a:rPr lang="en-GB" sz="1800" dirty="0">
                          <a:latin typeface="Arial" panose="020B0604020202020204" pitchFamily="34" charset="0"/>
                          <a:ea typeface="ＭＳ Ｐゴシック" charset="0"/>
                          <a:cs typeface="Arial" panose="020B0604020202020204" pitchFamily="34" charset="0"/>
                        </a:rPr>
                        <a:t>98% . </a:t>
                      </a:r>
                      <a:r>
                        <a:rPr lang="en-GB" sz="1800" dirty="0">
                          <a:latin typeface="Arial" panose="020B0604020202020204" pitchFamily="34" charset="0"/>
                          <a:ea typeface="+mn-ea"/>
                          <a:cs typeface="Arial" panose="020B0604020202020204" pitchFamily="34" charset="0"/>
                        </a:rPr>
                        <a:t>O</a:t>
                      </a:r>
                      <a:r>
                        <a:rPr lang="en-GB" altLang="en-US" sz="1800" dirty="0">
                          <a:latin typeface="Arial" panose="020B0604020202020204" pitchFamily="34" charset="0"/>
                          <a:ea typeface="+mn-ea"/>
                          <a:cs typeface="Arial" panose="020B0604020202020204" pitchFamily="34" charset="0"/>
                        </a:rPr>
                        <a:t>bvious smell of ketones on his breath</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5"/>
                  </a:ext>
                </a:extLst>
              </a:tr>
              <a:tr h="420574">
                <a:tc>
                  <a:txBody>
                    <a:bodyPr/>
                    <a:lstStyle/>
                    <a:p>
                      <a:endParaRPr lang="en-US" dirty="0"/>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C</a:t>
                      </a:r>
                      <a:r>
                        <a:rPr lang="en-GB" sz="1800" dirty="0">
                          <a:latin typeface="Arial" panose="020B0604020202020204" pitchFamily="34" charset="0"/>
                          <a:cs typeface="Arial" panose="020B0604020202020204" pitchFamily="34" charset="0"/>
                        </a:rPr>
                        <a:t>: </a:t>
                      </a:r>
                      <a:r>
                        <a:rPr lang="en-GB" altLang="en-US" sz="1800" dirty="0">
                          <a:latin typeface="Arial" panose="020B0604020202020204" pitchFamily="34" charset="0"/>
                          <a:ea typeface="+mn-ea"/>
                          <a:cs typeface="Arial" panose="020B0604020202020204" pitchFamily="34" charset="0"/>
                        </a:rPr>
                        <a:t>cold and clammy, pulse 120 min, BP 90/66 mmHg, IV in left hand</a:t>
                      </a:r>
                      <a:r>
                        <a:rPr lang="en-GB" altLang="en-US" sz="1800" baseline="0" dirty="0">
                          <a:latin typeface="Arial" panose="020B0604020202020204" pitchFamily="34" charset="0"/>
                          <a:ea typeface="+mn-ea"/>
                          <a:cs typeface="Arial" panose="020B0604020202020204" pitchFamily="34" charset="0"/>
                        </a:rPr>
                        <a:t> - </a:t>
                      </a:r>
                      <a:r>
                        <a:rPr lang="en-GB" altLang="en-US" sz="1800" dirty="0">
                          <a:latin typeface="Arial" panose="020B0604020202020204" pitchFamily="34" charset="0"/>
                          <a:ea typeface="+mn-ea"/>
                          <a:cs typeface="Arial" panose="020B0604020202020204" pitchFamily="34" charset="0"/>
                        </a:rPr>
                        <a:t>saline running at rate of 50</a:t>
                      </a:r>
                      <a:r>
                        <a:rPr lang="en-GB" altLang="en-US" sz="1800" baseline="0" dirty="0">
                          <a:latin typeface="Arial" panose="020B0604020202020204" pitchFamily="34" charset="0"/>
                          <a:ea typeface="+mn-ea"/>
                          <a:cs typeface="Arial" panose="020B0604020202020204" pitchFamily="34" charset="0"/>
                        </a:rPr>
                        <a:t> ml per hour</a:t>
                      </a:r>
                      <a:endParaRPr lang="en-US" altLang="en-US" sz="1800" dirty="0">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0006"/>
                  </a:ext>
                </a:extLst>
              </a:tr>
              <a:tr h="345302">
                <a:tc>
                  <a:txBody>
                    <a:bodyPr/>
                    <a:lstStyle/>
                    <a:p>
                      <a:endParaRPr lang="en-US" dirty="0"/>
                    </a:p>
                  </a:txBody>
                  <a:tcPr/>
                </a:tc>
                <a:tc>
                  <a:txBody>
                    <a:bodyPr/>
                    <a:lstStyle/>
                    <a:p>
                      <a:pPr marL="0" indent="0">
                        <a:buFontTx/>
                        <a:buNone/>
                        <a:defRPr/>
                      </a:pPr>
                      <a:r>
                        <a:rPr lang="en-GB" sz="1800" b="1" dirty="0">
                          <a:latin typeface="Arial" panose="020B0604020202020204" pitchFamily="34" charset="0"/>
                          <a:cs typeface="Arial" panose="020B0604020202020204" pitchFamily="34" charset="0"/>
                        </a:rPr>
                        <a:t>D</a:t>
                      </a:r>
                      <a:r>
                        <a:rPr lang="en-GB" sz="1800" dirty="0">
                          <a:latin typeface="Arial" panose="020B0604020202020204" pitchFamily="34" charset="0"/>
                          <a:cs typeface="Arial" panose="020B0604020202020204" pitchFamily="34" charset="0"/>
                        </a:rPr>
                        <a:t>: </a:t>
                      </a:r>
                      <a:r>
                        <a:rPr lang="en-GB" sz="1800" dirty="0">
                          <a:latin typeface="Arial" panose="020B0604020202020204" pitchFamily="34" charset="0"/>
                          <a:ea typeface="ＭＳ Ｐゴシック" charset="0"/>
                          <a:cs typeface="Arial" panose="020B0604020202020204" pitchFamily="34" charset="0"/>
                        </a:rPr>
                        <a:t>A</a:t>
                      </a:r>
                      <a:r>
                        <a:rPr lang="en-GB" sz="2400" b="1" dirty="0">
                          <a:solidFill>
                            <a:srgbClr val="FF0000"/>
                          </a:solidFill>
                          <a:latin typeface="Arial" panose="020B0604020202020204" pitchFamily="34" charset="0"/>
                          <a:ea typeface="ＭＳ Ｐゴシック" charset="0"/>
                          <a:cs typeface="Arial" panose="020B0604020202020204" pitchFamily="34" charset="0"/>
                        </a:rPr>
                        <a:t>V</a:t>
                      </a:r>
                      <a:r>
                        <a:rPr lang="en-GB" sz="1800" dirty="0">
                          <a:latin typeface="Arial" panose="020B0604020202020204" pitchFamily="34" charset="0"/>
                          <a:ea typeface="ＭＳ Ｐゴシック" charset="0"/>
                          <a:cs typeface="Arial" panose="020B0604020202020204" pitchFamily="34" charset="0"/>
                        </a:rPr>
                        <a:t>P</a:t>
                      </a:r>
                      <a:r>
                        <a:rPr lang="en-GB" sz="1800" b="0" dirty="0">
                          <a:solidFill>
                            <a:schemeClr val="tx1"/>
                          </a:solidFill>
                          <a:latin typeface="Arial" panose="020B0604020202020204" pitchFamily="34" charset="0"/>
                          <a:ea typeface="ＭＳ Ｐゴシック" charset="0"/>
                          <a:cs typeface="Arial" panose="020B0604020202020204" pitchFamily="34" charset="0"/>
                        </a:rPr>
                        <a:t>U (</a:t>
                      </a:r>
                      <a:r>
                        <a:rPr lang="en-GB" sz="1800" b="0" dirty="0">
                          <a:solidFill>
                            <a:srgbClr val="FF0000"/>
                          </a:solidFill>
                          <a:latin typeface="Arial" panose="020B0604020202020204" pitchFamily="34" charset="0"/>
                          <a:ea typeface="ＭＳ Ｐゴシック" charset="0"/>
                          <a:cs typeface="Arial" panose="020B0604020202020204" pitchFamily="34" charset="0"/>
                        </a:rPr>
                        <a:t>A</a:t>
                      </a:r>
                      <a:r>
                        <a:rPr lang="en-GB" sz="1800" b="0" dirty="0">
                          <a:solidFill>
                            <a:schemeClr val="tx1"/>
                          </a:solidFill>
                          <a:latin typeface="Arial" panose="020B0604020202020204" pitchFamily="34" charset="0"/>
                          <a:ea typeface="ＭＳ Ｐゴシック" charset="0"/>
                          <a:cs typeface="Arial" panose="020B0604020202020204" pitchFamily="34" charset="0"/>
                        </a:rPr>
                        <a:t>lert</a:t>
                      </a:r>
                      <a:r>
                        <a:rPr lang="en-GB" sz="1800" b="0" baseline="0" dirty="0">
                          <a:solidFill>
                            <a:schemeClr val="tx1"/>
                          </a:solidFill>
                          <a:latin typeface="Arial" panose="020B0604020202020204" pitchFamily="34" charset="0"/>
                          <a:ea typeface="ＭＳ Ｐゴシック" charset="0"/>
                          <a:cs typeface="Arial" panose="020B0604020202020204" pitchFamily="34" charset="0"/>
                        </a:rPr>
                        <a:t> earlier)</a:t>
                      </a:r>
                      <a:r>
                        <a:rPr lang="en-GB" sz="2000" dirty="0">
                          <a:latin typeface="Arial" panose="020B0604020202020204" pitchFamily="34" charset="0"/>
                          <a:ea typeface="ＭＳ Ｐゴシック" charset="0"/>
                          <a:cs typeface="Arial" panose="020B0604020202020204" pitchFamily="34" charset="0"/>
                        </a:rPr>
                        <a:t>, </a:t>
                      </a:r>
                      <a:r>
                        <a:rPr lang="en-GB" altLang="en-US" sz="1800" dirty="0">
                          <a:latin typeface="Arial" panose="020B0604020202020204" pitchFamily="34" charset="0"/>
                          <a:ea typeface="+mn-ea"/>
                          <a:cs typeface="Arial" panose="020B0604020202020204" pitchFamily="34" charset="0"/>
                        </a:rPr>
                        <a:t>Eye opening to speech (3), confused (4), obeys commands (6), GCS 13. “</a:t>
                      </a:r>
                      <a:r>
                        <a:rPr lang="en-GB" sz="1800" dirty="0">
                          <a:latin typeface="Arial" panose="020B0604020202020204" pitchFamily="34" charset="0"/>
                          <a:ea typeface="ＭＳ Ｐゴシック" charset="0"/>
                          <a:cs typeface="Arial" panose="020B0604020202020204" pitchFamily="34" charset="0"/>
                        </a:rPr>
                        <a:t>No insulin given” recorded, bedside Blood</a:t>
                      </a:r>
                      <a:r>
                        <a:rPr lang="en-GB" sz="1800" baseline="0" dirty="0">
                          <a:latin typeface="Arial" panose="020B0604020202020204" pitchFamily="34" charset="0"/>
                          <a:ea typeface="ＭＳ Ｐゴシック" charset="0"/>
                          <a:cs typeface="Arial" panose="020B0604020202020204" pitchFamily="34" charset="0"/>
                        </a:rPr>
                        <a:t> </a:t>
                      </a:r>
                      <a:r>
                        <a:rPr lang="en-GB" sz="1800" dirty="0">
                          <a:latin typeface="Arial" panose="020B0604020202020204" pitchFamily="34" charset="0"/>
                          <a:ea typeface="ＭＳ Ｐゴシック" charset="0"/>
                          <a:cs typeface="Arial" panose="020B0604020202020204" pitchFamily="34" charset="0"/>
                        </a:rPr>
                        <a:t> sugar “Hi”</a:t>
                      </a:r>
                      <a:endParaRPr lang="en-US" altLang="en-US" sz="1800" dirty="0">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0007"/>
                  </a:ext>
                </a:extLst>
              </a:tr>
              <a:tr h="440225">
                <a:tc>
                  <a:txBody>
                    <a:bodyPr/>
                    <a:lstStyle/>
                    <a:p>
                      <a:endParaRPr lang="en-US" dirty="0"/>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E</a:t>
                      </a:r>
                      <a:r>
                        <a:rPr lang="en-GB" sz="1800" dirty="0">
                          <a:latin typeface="Arial" panose="020B0604020202020204" pitchFamily="34" charset="0"/>
                          <a:cs typeface="Arial" panose="020B0604020202020204" pitchFamily="34" charset="0"/>
                        </a:rPr>
                        <a:t>: </a:t>
                      </a:r>
                      <a:r>
                        <a:rPr lang="en-GB" altLang="en-US" sz="1800" dirty="0">
                          <a:latin typeface="Arial" panose="020B0604020202020204" pitchFamily="34" charset="0"/>
                          <a:ea typeface="+mn-ea"/>
                          <a:cs typeface="Arial" panose="020B0604020202020204" pitchFamily="34" charset="0"/>
                        </a:rPr>
                        <a:t>slightly distended abdomen, tender on examination, no bowel sounds</a:t>
                      </a:r>
                      <a:endParaRPr lang="en-GB" altLang="en-US" sz="1600" dirty="0">
                        <a:latin typeface="Arial" panose="020B0604020202020204" pitchFamily="34" charset="0"/>
                        <a:ea typeface="+mn-ea"/>
                        <a:cs typeface="Arial" panose="020B0604020202020204" pitchFamily="34" charset="0"/>
                      </a:endParaRPr>
                    </a:p>
                  </a:txBody>
                  <a:tcPr/>
                </a:tc>
                <a:extLst>
                  <a:ext uri="{0D108BD9-81ED-4DB2-BD59-A6C34878D82A}">
                    <a16:rowId xmlns:a16="http://schemas.microsoft.com/office/drawing/2014/main" val="10008"/>
                  </a:ext>
                </a:extLst>
              </a:tr>
              <a:tr h="345302">
                <a:tc>
                  <a:txBody>
                    <a:bodyPr/>
                    <a:lstStyle/>
                    <a:p>
                      <a:r>
                        <a:rPr lang="en-US" dirty="0"/>
                        <a:t>R</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ea typeface="ＭＳ Ｐゴシック" charset="0"/>
                          <a:cs typeface="Arial" panose="020B0604020202020204" pitchFamily="34" charset="0"/>
                        </a:rPr>
                        <a:t>Please review urgently and an arterial blood gas sample has been taken</a:t>
                      </a:r>
                    </a:p>
                  </a:txBody>
                  <a:tcPr/>
                </a:tc>
                <a:extLst>
                  <a:ext uri="{0D108BD9-81ED-4DB2-BD59-A6C34878D82A}">
                    <a16:rowId xmlns:a16="http://schemas.microsoft.com/office/drawing/2014/main" val="10009"/>
                  </a:ext>
                </a:extLst>
              </a:tr>
            </a:tbl>
          </a:graphicData>
        </a:graphic>
      </p:graphicFrame>
      <p:sp>
        <p:nvSpPr>
          <p:cNvPr id="6" name="TextBox 5"/>
          <p:cNvSpPr txBox="1"/>
          <p:nvPr/>
        </p:nvSpPr>
        <p:spPr>
          <a:xfrm>
            <a:off x="323528" y="260648"/>
            <a:ext cx="8640960" cy="769441"/>
          </a:xfrm>
          <a:prstGeom prst="rect">
            <a:avLst/>
          </a:prstGeom>
          <a:noFill/>
        </p:spPr>
        <p:txBody>
          <a:bodyPr wrap="square" rtlCol="0">
            <a:spAutoFit/>
          </a:bodyPr>
          <a:lstStyle/>
          <a:p>
            <a:pPr algn="ctr"/>
            <a:r>
              <a:rPr lang="en-AU" sz="4400" dirty="0">
                <a:solidFill>
                  <a:schemeClr val="accent3"/>
                </a:solidFill>
                <a:latin typeface="Arial" panose="020B0604020202020204" pitchFamily="34" charset="0"/>
                <a:cs typeface="Arial" panose="020B0604020202020204" pitchFamily="34" charset="0"/>
              </a:rPr>
              <a:t>Case Study 4</a:t>
            </a:r>
          </a:p>
        </p:txBody>
      </p:sp>
    </p:spTree>
    <p:extLst>
      <p:ext uri="{BB962C8B-B14F-4D97-AF65-F5344CB8AC3E}">
        <p14:creationId xmlns:p14="http://schemas.microsoft.com/office/powerpoint/2010/main" val="3190605009"/>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2"/>
          <p:cNvSpPr txBox="1">
            <a:spLocks noChangeArrowheads="1"/>
          </p:cNvSpPr>
          <p:nvPr/>
        </p:nvSpPr>
        <p:spPr>
          <a:xfrm>
            <a:off x="376238" y="304919"/>
            <a:ext cx="8229600" cy="826717"/>
          </a:xfrm>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r>
              <a:rPr lang="en-GB" sz="4400" b="0" dirty="0">
                <a:solidFill>
                  <a:schemeClr val="accent3"/>
                </a:solidFill>
                <a:latin typeface="Arial" panose="020B0604020202020204" pitchFamily="34" charset="0"/>
                <a:cs typeface="Arial" panose="020B0604020202020204" pitchFamily="34" charset="0"/>
              </a:rPr>
              <a:t>Case Study 4 (continued)</a:t>
            </a:r>
          </a:p>
        </p:txBody>
      </p:sp>
      <p:sp>
        <p:nvSpPr>
          <p:cNvPr id="3"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AU" sz="2800" dirty="0">
                <a:latin typeface="Calibri" charset="0"/>
              </a:rPr>
              <a:t>Step 1  - How is the patient?</a:t>
            </a:r>
            <a:endParaRPr lang="en-US" sz="2800" dirty="0">
              <a:latin typeface="Calibri" charset="0"/>
            </a:endParaRPr>
          </a:p>
          <a:p>
            <a:pPr marL="0" indent="0">
              <a:buFontTx/>
              <a:buNone/>
            </a:pPr>
            <a:r>
              <a:rPr lang="en-GB" sz="2800" dirty="0">
                <a:latin typeface="Calibri" charset="0"/>
              </a:rPr>
              <a:t> </a:t>
            </a:r>
            <a:endParaRPr lang="en-US" sz="2800" dirty="0">
              <a:latin typeface="Calibri" charset="0"/>
            </a:endParaRPr>
          </a:p>
          <a:p>
            <a:pPr marL="0" indent="0">
              <a:buFontTx/>
              <a:buNone/>
            </a:pPr>
            <a:r>
              <a:rPr lang="en-GB" sz="2800" dirty="0">
                <a:latin typeface="Calibri" charset="0"/>
              </a:rPr>
              <a:t>From your ABCDE assessment what might you expect?</a:t>
            </a:r>
            <a:endParaRPr lang="en-US" sz="2800" dirty="0">
              <a:latin typeface="Calibri" charset="0"/>
            </a:endParaRPr>
          </a:p>
          <a:p>
            <a:pPr marL="0" indent="0">
              <a:buFontTx/>
              <a:buNone/>
            </a:pPr>
            <a:endParaRPr lang="en-US" sz="2000" dirty="0">
              <a:latin typeface="Calibri" charset="0"/>
            </a:endParaRPr>
          </a:p>
          <a:p>
            <a:pPr marL="0" indent="0">
              <a:buFontTx/>
              <a:buNone/>
            </a:pPr>
            <a:endParaRPr lang="en-US" sz="2000" dirty="0">
              <a:latin typeface="Calibri" charset="0"/>
            </a:endParaRPr>
          </a:p>
          <a:p>
            <a:pPr marL="0" indent="0">
              <a:buFontTx/>
              <a:buNone/>
            </a:pPr>
            <a:endParaRPr lang="en-GB" sz="2000" dirty="0">
              <a:latin typeface="Calibri" charset="0"/>
            </a:endParaRPr>
          </a:p>
        </p:txBody>
      </p:sp>
    </p:spTree>
    <p:extLst>
      <p:ext uri="{BB962C8B-B14F-4D97-AF65-F5344CB8AC3E}">
        <p14:creationId xmlns:p14="http://schemas.microsoft.com/office/powerpoint/2010/main" val="4294020685"/>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noChangeArrowheads="1"/>
          </p:cNvSpPr>
          <p:nvPr>
            <p:ph type="title"/>
          </p:nvPr>
        </p:nvSpPr>
        <p:spPr>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r>
              <a:rPr lang="en-GB" sz="4400" b="0" dirty="0">
                <a:solidFill>
                  <a:schemeClr val="accent3"/>
                </a:solidFill>
                <a:latin typeface="Arial" panose="020B0604020202020204" pitchFamily="34" charset="0"/>
                <a:cs typeface="Arial" panose="020B0604020202020204" pitchFamily="34" charset="0"/>
              </a:rPr>
              <a:t>Case Study 4 (continued)</a:t>
            </a:r>
          </a:p>
        </p:txBody>
      </p:sp>
      <p:sp>
        <p:nvSpPr>
          <p:cNvPr id="4"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AU" sz="2400" dirty="0"/>
              <a:t>Step 1 – How is the patient?</a:t>
            </a:r>
            <a:endParaRPr lang="en-US" sz="2400" dirty="0"/>
          </a:p>
          <a:p>
            <a:pPr marL="0" indent="0">
              <a:buFontTx/>
              <a:buNone/>
            </a:pPr>
            <a:endParaRPr lang="en-GB" sz="2400" dirty="0"/>
          </a:p>
          <a:p>
            <a:pPr marL="0" indent="0">
              <a:spcBef>
                <a:spcPct val="0"/>
              </a:spcBef>
              <a:buClrTx/>
              <a:buFontTx/>
              <a:buNone/>
            </a:pPr>
            <a:r>
              <a:rPr lang="en-GB" sz="2400" dirty="0">
                <a:solidFill>
                  <a:schemeClr val="tx1"/>
                </a:solidFill>
              </a:rPr>
              <a:t>Knowing that the patient has type 1 diabetes the following might be present: </a:t>
            </a:r>
          </a:p>
          <a:p>
            <a:pPr marL="0" indent="0">
              <a:spcBef>
                <a:spcPct val="0"/>
              </a:spcBef>
              <a:buClrTx/>
              <a:buFontTx/>
              <a:buNone/>
            </a:pPr>
            <a:endParaRPr lang="en-GB" sz="2400" dirty="0">
              <a:solidFill>
                <a:schemeClr val="tx1"/>
              </a:solidFill>
            </a:endParaRPr>
          </a:p>
          <a:p>
            <a:pPr>
              <a:spcBef>
                <a:spcPct val="0"/>
              </a:spcBef>
            </a:pPr>
            <a:r>
              <a:rPr lang="en-GB" sz="2400" dirty="0">
                <a:solidFill>
                  <a:schemeClr val="tx1"/>
                </a:solidFill>
                <a:ea typeface="Cambria" charset="0"/>
              </a:rPr>
              <a:t>He is likely to be </a:t>
            </a:r>
            <a:r>
              <a:rPr lang="en-GB" sz="2400" dirty="0" err="1">
                <a:solidFill>
                  <a:schemeClr val="tx1"/>
                </a:solidFill>
                <a:ea typeface="Cambria" charset="0"/>
              </a:rPr>
              <a:t>acidaemic</a:t>
            </a:r>
            <a:r>
              <a:rPr lang="en-GB" sz="2400" dirty="0">
                <a:solidFill>
                  <a:schemeClr val="tx1"/>
                </a:solidFill>
                <a:ea typeface="Cambria" charset="0"/>
              </a:rPr>
              <a:t> with a low </a:t>
            </a:r>
            <a:r>
              <a:rPr lang="en-GB" sz="2400" dirty="0" err="1">
                <a:solidFill>
                  <a:schemeClr val="tx1"/>
                </a:solidFill>
                <a:ea typeface="Cambria" charset="0"/>
              </a:rPr>
              <a:t>pH.</a:t>
            </a:r>
            <a:endParaRPr lang="en-GB" sz="2400" dirty="0">
              <a:solidFill>
                <a:schemeClr val="tx1"/>
              </a:solidFill>
              <a:ea typeface="Cambria" charset="0"/>
            </a:endParaRPr>
          </a:p>
          <a:p>
            <a:pPr>
              <a:spcBef>
                <a:spcPct val="0"/>
              </a:spcBef>
            </a:pPr>
            <a:r>
              <a:rPr lang="en-GB" sz="2400" dirty="0">
                <a:solidFill>
                  <a:schemeClr val="tx1"/>
                </a:solidFill>
                <a:ea typeface="Cambria" charset="0"/>
              </a:rPr>
              <a:t>He will be trying to compensate by hyperventilating and have a low PaCO</a:t>
            </a:r>
            <a:r>
              <a:rPr lang="en-GB" sz="2400" baseline="-30000" dirty="0">
                <a:solidFill>
                  <a:schemeClr val="tx1"/>
                </a:solidFill>
                <a:ea typeface="Cambria" charset="0"/>
              </a:rPr>
              <a:t>2</a:t>
            </a:r>
            <a:endParaRPr lang="en-GB" sz="2400" dirty="0">
              <a:solidFill>
                <a:schemeClr val="tx1"/>
              </a:solidFill>
              <a:ea typeface="Cambria" charset="0"/>
            </a:endParaRPr>
          </a:p>
          <a:p>
            <a:pPr>
              <a:spcBef>
                <a:spcPct val="0"/>
              </a:spcBef>
            </a:pPr>
            <a:r>
              <a:rPr lang="en-GB" sz="2400" dirty="0">
                <a:solidFill>
                  <a:schemeClr val="tx1"/>
                </a:solidFill>
                <a:ea typeface="Cambria" charset="0"/>
              </a:rPr>
              <a:t>He will have a reduced bicarbonate as a result of buffering the </a:t>
            </a:r>
            <a:r>
              <a:rPr lang="en-GB" sz="2400" dirty="0" err="1">
                <a:solidFill>
                  <a:schemeClr val="tx1"/>
                </a:solidFill>
                <a:ea typeface="Cambria" charset="0"/>
              </a:rPr>
              <a:t>ketoacids</a:t>
            </a:r>
            <a:r>
              <a:rPr lang="en-GB" sz="2400" dirty="0">
                <a:solidFill>
                  <a:schemeClr val="tx1"/>
                </a:solidFill>
                <a:ea typeface="Cambria" charset="0"/>
              </a:rPr>
              <a:t>.</a:t>
            </a:r>
            <a:endParaRPr lang="en-GB" sz="2400" dirty="0">
              <a:solidFill>
                <a:schemeClr val="tx1"/>
              </a:solidFill>
            </a:endParaRPr>
          </a:p>
          <a:p>
            <a:pPr>
              <a:spcBef>
                <a:spcPct val="0"/>
              </a:spcBef>
            </a:pPr>
            <a:r>
              <a:rPr lang="en-GB" sz="2400" dirty="0">
                <a:solidFill>
                  <a:schemeClr val="tx1"/>
                </a:solidFill>
              </a:rPr>
              <a:t>No significant impairment of oxygenation. </a:t>
            </a:r>
          </a:p>
          <a:p>
            <a:pPr marL="0" indent="0">
              <a:buFontTx/>
              <a:buNone/>
            </a:pPr>
            <a:endParaRPr lang="en-GB" sz="2000" dirty="0">
              <a:latin typeface="Calibri" charset="0"/>
            </a:endParaRPr>
          </a:p>
          <a:p>
            <a:pPr marL="0" indent="0">
              <a:buFontTx/>
              <a:buNone/>
            </a:pPr>
            <a:endParaRPr lang="en-GB" sz="2000" dirty="0">
              <a:latin typeface="Calibri" charset="0"/>
            </a:endParaRPr>
          </a:p>
          <a:p>
            <a:pPr marL="0" indent="0">
              <a:buFontTx/>
              <a:buNone/>
            </a:pPr>
            <a:endParaRPr lang="en-US" sz="2000" dirty="0">
              <a:latin typeface="Calibri" charset="0"/>
            </a:endParaRPr>
          </a:p>
          <a:p>
            <a:pPr marL="0" indent="0">
              <a:buFontTx/>
              <a:buNone/>
            </a:pPr>
            <a:endParaRPr lang="en-US" sz="2000" dirty="0">
              <a:latin typeface="Calibri" charset="0"/>
            </a:endParaRPr>
          </a:p>
          <a:p>
            <a:pPr marL="0" indent="0">
              <a:buFontTx/>
              <a:buNone/>
            </a:pPr>
            <a:endParaRPr lang="en-US" sz="2000" dirty="0">
              <a:latin typeface="Calibri" charset="0"/>
            </a:endParaRPr>
          </a:p>
          <a:p>
            <a:pPr marL="0" indent="0">
              <a:buFontTx/>
              <a:buNone/>
            </a:pPr>
            <a:endParaRPr lang="en-GB" sz="2000" dirty="0">
              <a:latin typeface="Calibri" charset="0"/>
            </a:endParaRPr>
          </a:p>
        </p:txBody>
      </p:sp>
    </p:spTree>
    <p:extLst>
      <p:ext uri="{BB962C8B-B14F-4D97-AF65-F5344CB8AC3E}">
        <p14:creationId xmlns:p14="http://schemas.microsoft.com/office/powerpoint/2010/main" val="108826573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noChangeArrowheads="1"/>
          </p:cNvSpPr>
          <p:nvPr>
            <p:ph type="title"/>
          </p:nvPr>
        </p:nvSpPr>
        <p:spPr>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r>
              <a:rPr lang="en-GB" sz="4400" b="0" dirty="0">
                <a:solidFill>
                  <a:schemeClr val="accent3"/>
                </a:solidFill>
                <a:latin typeface="Arial" panose="020B0604020202020204" pitchFamily="34" charset="0"/>
                <a:cs typeface="Arial" panose="020B0604020202020204" pitchFamily="34" charset="0"/>
              </a:rPr>
              <a:t>Case Study 4 (continued)</a:t>
            </a:r>
          </a:p>
        </p:txBody>
      </p:sp>
      <p:graphicFrame>
        <p:nvGraphicFramePr>
          <p:cNvPr id="4" name="Table 3"/>
          <p:cNvGraphicFramePr>
            <a:graphicFrameLocks noGrp="1"/>
          </p:cNvGraphicFramePr>
          <p:nvPr>
            <p:extLst>
              <p:ext uri="{D42A27DB-BD31-4B8C-83A1-F6EECF244321}">
                <p14:modId xmlns:p14="http://schemas.microsoft.com/office/powerpoint/2010/main" val="1867504573"/>
              </p:ext>
            </p:extLst>
          </p:nvPr>
        </p:nvGraphicFramePr>
        <p:xfrm>
          <a:off x="1662391" y="1569517"/>
          <a:ext cx="6096000" cy="2595880"/>
        </p:xfrm>
        <a:graphic>
          <a:graphicData uri="http://schemas.openxmlformats.org/drawingml/2006/table">
            <a:tbl>
              <a:tblPr firstRow="1" bandRow="1">
                <a:tableStyleId>{D27102A9-8310-4765-A935-A1911B00CA55}</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gridSpan="2">
                  <a:txBody>
                    <a:bodyPr/>
                    <a:lstStyle/>
                    <a:p>
                      <a:r>
                        <a:rPr lang="en-GB" sz="1800" dirty="0">
                          <a:latin typeface="Arial" panose="020B0604020202020204" pitchFamily="34" charset="0"/>
                          <a:cs typeface="Arial" panose="020B0604020202020204" pitchFamily="34" charset="0"/>
                        </a:rPr>
                        <a:t>Inspired oxygen 30% (FiO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0.3)</a:t>
                      </a:r>
                      <a:endParaRPr lang="en-US" dirty="0">
                        <a:latin typeface="Arial" panose="020B0604020202020204" pitchFamily="34" charset="0"/>
                        <a:cs typeface="Arial" panose="020B0604020202020204" pitchFamily="34" charset="0"/>
                      </a:endParaRPr>
                    </a:p>
                  </a:txBody>
                  <a:tcPr/>
                </a:tc>
                <a:tc hMerge="1">
                  <a:txBody>
                    <a:bodyPr/>
                    <a:lstStyle/>
                    <a:p>
                      <a:endParaRPr lang="en-US" dirty="0"/>
                    </a:p>
                  </a:txBody>
                  <a:tcPr/>
                </a:tc>
                <a:tc>
                  <a:txBody>
                    <a:bodyPr/>
                    <a:lstStyle/>
                    <a:p>
                      <a:endParaRPr lang="en-US">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u="sng" dirty="0">
                          <a:latin typeface="Arial" panose="020B0604020202020204" pitchFamily="34" charset="0"/>
                          <a:cs typeface="Arial" panose="020B0604020202020204" pitchFamily="34" charset="0"/>
                        </a:rPr>
                        <a:t>normal values</a:t>
                      </a:r>
                      <a:endParaRPr lang="en-GB" sz="1800" u="sng"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r>
                        <a:rPr lang="en-GB" sz="1800" dirty="0">
                          <a:latin typeface="Arial" panose="020B0604020202020204" pitchFamily="34" charset="0"/>
                          <a:cs typeface="Arial" panose="020B0604020202020204" pitchFamily="34" charset="0"/>
                        </a:rPr>
                        <a:t>PaO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129 mmHg</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&gt; 75 mmHg on air</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GB" sz="1800" dirty="0">
                          <a:latin typeface="Arial" panose="020B0604020202020204" pitchFamily="34" charset="0"/>
                          <a:cs typeface="Arial" panose="020B0604020202020204" pitchFamily="34" charset="0"/>
                        </a:rPr>
                        <a:t>pH</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6.89</a:t>
                      </a:r>
                    </a:p>
                  </a:txBody>
                  <a:tcPr/>
                </a:tc>
                <a:tc>
                  <a:txBody>
                    <a:bodyPr/>
                    <a:lstStyle/>
                    <a:p>
                      <a:r>
                        <a:rPr lang="en-GB" sz="1800" dirty="0">
                          <a:latin typeface="Arial" panose="020B0604020202020204" pitchFamily="34" charset="0"/>
                          <a:cs typeface="Arial" panose="020B0604020202020204" pitchFamily="34" charset="0"/>
                        </a:rPr>
                        <a:t>7.35 – 7.45</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GB" sz="1800" dirty="0">
                          <a:latin typeface="Arial" panose="020B0604020202020204" pitchFamily="34" charset="0"/>
                          <a:cs typeface="Arial" panose="020B0604020202020204" pitchFamily="34" charset="0"/>
                        </a:rPr>
                        <a:t>PaCO</a:t>
                      </a:r>
                      <a:r>
                        <a:rPr lang="en-GB" sz="1800" baseline="-25000" dirty="0">
                          <a:latin typeface="Arial" panose="020B0604020202020204" pitchFamily="34" charset="0"/>
                          <a:cs typeface="Arial" panose="020B0604020202020204" pitchFamily="34" charset="0"/>
                        </a:rPr>
                        <a:t>2</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15 mmHg</a:t>
                      </a:r>
                    </a:p>
                  </a:txBody>
                  <a:tcPr/>
                </a:tc>
                <a:tc>
                  <a:txBody>
                    <a:bodyPr/>
                    <a:lstStyle/>
                    <a:p>
                      <a:r>
                        <a:rPr lang="en-GB" sz="1800" dirty="0">
                          <a:latin typeface="Arial" panose="020B0604020202020204" pitchFamily="34" charset="0"/>
                          <a:cs typeface="Arial" panose="020B0604020202020204" pitchFamily="34" charset="0"/>
                        </a:rPr>
                        <a:t>35  – 45 mmHg </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r>
                        <a:rPr lang="en-GB" sz="1800" dirty="0">
                          <a:latin typeface="Arial" panose="020B0604020202020204" pitchFamily="34" charset="0"/>
                          <a:cs typeface="Arial" panose="020B0604020202020204" pitchFamily="34" charset="0"/>
                        </a:rPr>
                        <a:t>Bicarbonate</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4.2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 l</a:t>
                      </a:r>
                      <a:r>
                        <a:rPr lang="en-GB" sz="1800" baseline="30000" dirty="0">
                          <a:latin typeface="Arial" panose="020B0604020202020204" pitchFamily="34" charset="0"/>
                          <a:cs typeface="Arial" panose="020B0604020202020204" pitchFamily="34" charset="0"/>
                        </a:rPr>
                        <a:t>-1</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eaLnBrk="1" hangingPunct="1">
                        <a:buFontTx/>
                        <a:buNone/>
                      </a:pPr>
                      <a:r>
                        <a:rPr lang="en-GB" sz="1800" dirty="0">
                          <a:latin typeface="Arial" panose="020B0604020202020204" pitchFamily="34" charset="0"/>
                          <a:cs typeface="Arial" panose="020B0604020202020204" pitchFamily="34" charset="0"/>
                        </a:rPr>
                        <a:t>22 – 26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 l</a:t>
                      </a:r>
                      <a:r>
                        <a:rPr lang="en-GB" sz="1800" baseline="30000" dirty="0">
                          <a:latin typeface="Arial" panose="020B0604020202020204" pitchFamily="34" charset="0"/>
                          <a:cs typeface="Arial" panose="020B0604020202020204" pitchFamily="34" charset="0"/>
                        </a:rPr>
                        <a:t>-1</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r>
                        <a:rPr lang="en-GB" sz="1800" dirty="0">
                          <a:latin typeface="Arial" panose="020B0604020202020204" pitchFamily="34" charset="0"/>
                          <a:cs typeface="Arial" panose="020B0604020202020204" pitchFamily="34" charset="0"/>
                        </a:rPr>
                        <a:t>Base excess</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-29.8</a:t>
                      </a:r>
                      <a:r>
                        <a:rPr lang="en-US" baseline="0" dirty="0">
                          <a:latin typeface="Arial" panose="020B0604020202020204" pitchFamily="34" charset="0"/>
                          <a:cs typeface="Arial" panose="020B0604020202020204" pitchFamily="34" charset="0"/>
                        </a:rPr>
                        <a:t>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 l</a:t>
                      </a:r>
                      <a:r>
                        <a:rPr lang="en-GB" sz="1800" baseline="30000" dirty="0">
                          <a:latin typeface="Arial" panose="020B0604020202020204" pitchFamily="34" charset="0"/>
                          <a:cs typeface="Arial" panose="020B0604020202020204" pitchFamily="34" charset="0"/>
                        </a:rPr>
                        <a:t>-1</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+/- 2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 l</a:t>
                      </a:r>
                      <a:r>
                        <a:rPr lang="en-GB" sz="1800" baseline="30000" dirty="0">
                          <a:latin typeface="Arial" panose="020B0604020202020204" pitchFamily="34" charset="0"/>
                          <a:cs typeface="Arial" panose="020B0604020202020204" pitchFamily="34" charset="0"/>
                        </a:rPr>
                        <a:t>-1</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6"/>
                  </a:ext>
                </a:extLst>
              </a:tr>
            </a:tbl>
          </a:graphicData>
        </a:graphic>
      </p:graphicFrame>
      <p:sp>
        <p:nvSpPr>
          <p:cNvPr id="5" name="Rectangle 4"/>
          <p:cNvSpPr/>
          <p:nvPr/>
        </p:nvSpPr>
        <p:spPr>
          <a:xfrm>
            <a:off x="0" y="4581128"/>
            <a:ext cx="9144000" cy="646331"/>
          </a:xfrm>
          <a:prstGeom prst="rect">
            <a:avLst/>
          </a:prstGeom>
        </p:spPr>
        <p:txBody>
          <a:bodyPr wrap="square">
            <a:spAutoFit/>
          </a:bodyPr>
          <a:lstStyle/>
          <a:p>
            <a:pPr algn="ctr">
              <a:lnSpc>
                <a:spcPct val="80000"/>
              </a:lnSpc>
              <a:spcBef>
                <a:spcPct val="40000"/>
              </a:spcBef>
              <a:buClr>
                <a:srgbClr val="FF3300"/>
              </a:buClr>
            </a:pPr>
            <a:r>
              <a:rPr lang="en-GB" dirty="0">
                <a:latin typeface="Arial" panose="020B0604020202020204" pitchFamily="34" charset="0"/>
                <a:cs typeface="Arial" panose="020B0604020202020204" pitchFamily="34" charset="0"/>
              </a:rPr>
              <a:t>The blood glucose is 30 </a:t>
            </a:r>
            <a:r>
              <a:rPr lang="en-GB" dirty="0" err="1">
                <a:latin typeface="Arial" panose="020B0604020202020204" pitchFamily="34" charset="0"/>
                <a:cs typeface="Arial" panose="020B0604020202020204" pitchFamily="34" charset="0"/>
              </a:rPr>
              <a:t>mmol</a:t>
            </a:r>
            <a:r>
              <a:rPr lang="en-GB" dirty="0">
                <a:latin typeface="Arial" panose="020B0604020202020204" pitchFamily="34" charset="0"/>
                <a:cs typeface="Arial" panose="020B0604020202020204" pitchFamily="34" charset="0"/>
              </a:rPr>
              <a:t>/L and there are ketones +++  in the urine</a:t>
            </a:r>
          </a:p>
          <a:p>
            <a:pPr algn="ctr">
              <a:lnSpc>
                <a:spcPct val="80000"/>
              </a:lnSpc>
              <a:spcBef>
                <a:spcPct val="40000"/>
              </a:spcBef>
              <a:buClr>
                <a:srgbClr val="FF3300"/>
              </a:buClr>
            </a:pP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3987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dirty="0">
                <a:solidFill>
                  <a:schemeClr val="accent3"/>
                </a:solidFill>
              </a:rPr>
              <a:t>Revision of Terms</a:t>
            </a:r>
            <a:endParaRPr lang="en-AU" dirty="0">
              <a:solidFill>
                <a:schemeClr val="accent3"/>
              </a:solidFill>
            </a:endParaRPr>
          </a:p>
        </p:txBody>
      </p:sp>
      <p:sp>
        <p:nvSpPr>
          <p:cNvPr id="3" name="Content Placeholder 2"/>
          <p:cNvSpPr>
            <a:spLocks noGrp="1"/>
          </p:cNvSpPr>
          <p:nvPr>
            <p:ph idx="1"/>
          </p:nvPr>
        </p:nvSpPr>
        <p:spPr/>
        <p:txBody>
          <a:bodyPr>
            <a:normAutofit/>
          </a:bodyPr>
          <a:lstStyle/>
          <a:p>
            <a:r>
              <a:rPr lang="en-GB" sz="2200" b="1" dirty="0"/>
              <a:t>pH </a:t>
            </a:r>
            <a:r>
              <a:rPr lang="en-GB" sz="2200" dirty="0"/>
              <a:t>- </a:t>
            </a:r>
            <a:r>
              <a:rPr lang="en-GB" sz="1800" dirty="0"/>
              <a:t>the acidity or alkalinity of the blood, determined by the concentration of hydrogen ions [H</a:t>
            </a:r>
            <a:r>
              <a:rPr lang="en-GB" sz="1800" baseline="30000" dirty="0"/>
              <a:t>+</a:t>
            </a:r>
            <a:r>
              <a:rPr lang="en-GB" sz="1800" dirty="0"/>
              <a:t>]</a:t>
            </a:r>
          </a:p>
          <a:p>
            <a:pPr lvl="1"/>
            <a:r>
              <a:rPr lang="en-GB" sz="1800" dirty="0"/>
              <a:t>normal range 7.35-7.45</a:t>
            </a:r>
          </a:p>
          <a:p>
            <a:r>
              <a:rPr lang="en-GB" sz="2200" b="1" dirty="0"/>
              <a:t>PaO2</a:t>
            </a:r>
            <a:r>
              <a:rPr lang="en-GB" sz="1800" dirty="0"/>
              <a:t> - the partial pressure of oxygen in arterial blood </a:t>
            </a:r>
          </a:p>
          <a:p>
            <a:pPr lvl="1"/>
            <a:r>
              <a:rPr lang="en-GB" sz="1800" dirty="0"/>
              <a:t>normal range breathing air &gt; 75 mmHg on air (increases with FiO</a:t>
            </a:r>
            <a:r>
              <a:rPr lang="en-GB" sz="1800" baseline="-25000" dirty="0"/>
              <a:t>2</a:t>
            </a:r>
            <a:r>
              <a:rPr lang="en-GB" sz="1800" dirty="0"/>
              <a:t>)</a:t>
            </a:r>
          </a:p>
          <a:p>
            <a:r>
              <a:rPr lang="en-GB" sz="2200" b="1" dirty="0"/>
              <a:t>PaCO</a:t>
            </a:r>
            <a:r>
              <a:rPr lang="en-GB" sz="2200" b="1" baseline="-25000" dirty="0"/>
              <a:t>2</a:t>
            </a:r>
            <a:r>
              <a:rPr lang="en-GB" sz="2200" dirty="0"/>
              <a:t> - </a:t>
            </a:r>
            <a:r>
              <a:rPr lang="en-GB" sz="1800" dirty="0"/>
              <a:t>the partial pressure of carbon dioxide in arterial blood</a:t>
            </a:r>
          </a:p>
          <a:p>
            <a:pPr lvl="1"/>
            <a:r>
              <a:rPr lang="en-GB" sz="1800" dirty="0"/>
              <a:t>normal range 35 – 45 mmHg</a:t>
            </a:r>
            <a:endParaRPr lang="en-GB" sz="1800" baseline="-25000" dirty="0"/>
          </a:p>
          <a:p>
            <a:r>
              <a:rPr lang="en-GB" sz="2200" b="1" dirty="0"/>
              <a:t>Bicarbonate (HCO</a:t>
            </a:r>
            <a:r>
              <a:rPr lang="en-GB" sz="1600" b="1" dirty="0"/>
              <a:t>3</a:t>
            </a:r>
            <a:r>
              <a:rPr lang="en-GB" sz="2200" b="1" dirty="0"/>
              <a:t>)</a:t>
            </a:r>
            <a:r>
              <a:rPr lang="en-GB" sz="2200" dirty="0"/>
              <a:t> - </a:t>
            </a:r>
            <a:r>
              <a:rPr lang="en-GB" sz="1800" dirty="0"/>
              <a:t>a buffer, neutralises the effects of excess acid</a:t>
            </a:r>
          </a:p>
          <a:p>
            <a:pPr lvl="1"/>
            <a:r>
              <a:rPr lang="en-GB" sz="1800" dirty="0"/>
              <a:t>normal range 22 – 26 </a:t>
            </a:r>
            <a:r>
              <a:rPr lang="en-GB" sz="1800" dirty="0" err="1"/>
              <a:t>mmol</a:t>
            </a:r>
            <a:r>
              <a:rPr lang="en-GB" sz="1800" dirty="0"/>
              <a:t>/L</a:t>
            </a:r>
            <a:endParaRPr lang="en-GB" sz="1800" baseline="30000" dirty="0"/>
          </a:p>
          <a:p>
            <a:r>
              <a:rPr lang="en-GB" sz="2200" b="1" dirty="0"/>
              <a:t>Base excess </a:t>
            </a:r>
            <a:r>
              <a:rPr lang="en-GB" sz="2200" dirty="0"/>
              <a:t>- </a:t>
            </a:r>
            <a:r>
              <a:rPr lang="en-GB" sz="1800" dirty="0"/>
              <a:t>a measure of the degree of excess acid or alkali (base) in the blood</a:t>
            </a:r>
          </a:p>
          <a:p>
            <a:pPr lvl="1"/>
            <a:r>
              <a:rPr lang="en-GB" sz="1800" dirty="0"/>
              <a:t>normal range +2 to -2 </a:t>
            </a:r>
            <a:r>
              <a:rPr lang="en-GB" sz="1800" dirty="0" err="1"/>
              <a:t>mmol</a:t>
            </a:r>
            <a:r>
              <a:rPr lang="en-GB" sz="1800" dirty="0"/>
              <a:t>/L</a:t>
            </a:r>
            <a:endParaRPr lang="en-GB" sz="1800" baseline="30000" dirty="0"/>
          </a:p>
          <a:p>
            <a:endParaRPr lang="en-AU" dirty="0"/>
          </a:p>
        </p:txBody>
      </p:sp>
    </p:spTree>
    <p:extLst>
      <p:ext uri="{BB962C8B-B14F-4D97-AF65-F5344CB8AC3E}">
        <p14:creationId xmlns:p14="http://schemas.microsoft.com/office/powerpoint/2010/main" val="33885326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noChangeArrowheads="1"/>
          </p:cNvSpPr>
          <p:nvPr>
            <p:ph type="title"/>
          </p:nvPr>
        </p:nvSpPr>
        <p:spPr>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r>
              <a:rPr lang="en-GB" sz="4400" b="0" dirty="0">
                <a:solidFill>
                  <a:schemeClr val="accent3"/>
                </a:solidFill>
                <a:latin typeface="Arial" panose="020B0604020202020204" pitchFamily="34" charset="0"/>
                <a:cs typeface="Arial" panose="020B0604020202020204" pitchFamily="34" charset="0"/>
              </a:rPr>
              <a:t>Case Study 4 (continued)</a:t>
            </a:r>
          </a:p>
        </p:txBody>
      </p:sp>
      <p:graphicFrame>
        <p:nvGraphicFramePr>
          <p:cNvPr id="4" name="Table 3"/>
          <p:cNvGraphicFramePr>
            <a:graphicFrameLocks noGrp="1"/>
          </p:cNvGraphicFramePr>
          <p:nvPr>
            <p:extLst>
              <p:ext uri="{D42A27DB-BD31-4B8C-83A1-F6EECF244321}">
                <p14:modId xmlns:p14="http://schemas.microsoft.com/office/powerpoint/2010/main" val="3731696525"/>
              </p:ext>
            </p:extLst>
          </p:nvPr>
        </p:nvGraphicFramePr>
        <p:xfrm>
          <a:off x="1619672" y="1412776"/>
          <a:ext cx="6096000" cy="2595880"/>
        </p:xfrm>
        <a:graphic>
          <a:graphicData uri="http://schemas.openxmlformats.org/drawingml/2006/table">
            <a:tbl>
              <a:tblPr firstRow="1" bandRow="1">
                <a:tableStyleId>{D27102A9-8310-4765-A935-A1911B00CA55}</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gridSpan="2">
                  <a:txBody>
                    <a:bodyPr/>
                    <a:lstStyle/>
                    <a:p>
                      <a:r>
                        <a:rPr lang="en-GB" sz="1800" dirty="0">
                          <a:latin typeface="Arial" panose="020B0604020202020204" pitchFamily="34" charset="0"/>
                          <a:cs typeface="Arial" panose="020B0604020202020204" pitchFamily="34" charset="0"/>
                        </a:rPr>
                        <a:t>Inspired oxygen 30% (FiO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0.3)</a:t>
                      </a:r>
                      <a:endParaRPr lang="en-US" dirty="0">
                        <a:latin typeface="Arial" panose="020B0604020202020204" pitchFamily="34" charset="0"/>
                        <a:cs typeface="Arial" panose="020B0604020202020204" pitchFamily="34" charset="0"/>
                      </a:endParaRPr>
                    </a:p>
                  </a:txBody>
                  <a:tcPr/>
                </a:tc>
                <a:tc hMerge="1">
                  <a:txBody>
                    <a:bodyPr/>
                    <a:lstStyle/>
                    <a:p>
                      <a:endParaRPr lang="en-US" dirty="0"/>
                    </a:p>
                  </a:txBody>
                  <a:tcPr/>
                </a:tc>
                <a:tc>
                  <a:txBody>
                    <a:bodyPr/>
                    <a:lstStyle/>
                    <a:p>
                      <a:endParaRPr lang="en-US">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u="sng" dirty="0">
                          <a:latin typeface="Arial" panose="020B0604020202020204" pitchFamily="34" charset="0"/>
                          <a:cs typeface="Arial" panose="020B0604020202020204" pitchFamily="34" charset="0"/>
                        </a:rPr>
                        <a:t>normal values</a:t>
                      </a:r>
                      <a:endParaRPr lang="en-GB" sz="1800" u="sng"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r>
                        <a:rPr lang="en-GB" sz="1800" dirty="0">
                          <a:latin typeface="Arial" panose="020B0604020202020204" pitchFamily="34" charset="0"/>
                          <a:cs typeface="Arial" panose="020B0604020202020204" pitchFamily="34" charset="0"/>
                        </a:rPr>
                        <a:t>PaO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129 mmHg</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&gt; 75 mmHg on air</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GB" sz="1800" dirty="0">
                          <a:latin typeface="Arial" panose="020B0604020202020204" pitchFamily="34" charset="0"/>
                          <a:cs typeface="Arial" panose="020B0604020202020204" pitchFamily="34" charset="0"/>
                        </a:rPr>
                        <a:t>pH</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6.89</a:t>
                      </a:r>
                    </a:p>
                  </a:txBody>
                  <a:tcPr/>
                </a:tc>
                <a:tc>
                  <a:txBody>
                    <a:bodyPr/>
                    <a:lstStyle/>
                    <a:p>
                      <a:r>
                        <a:rPr lang="en-GB" sz="1800" dirty="0">
                          <a:latin typeface="Arial" panose="020B0604020202020204" pitchFamily="34" charset="0"/>
                          <a:cs typeface="Arial" panose="020B0604020202020204" pitchFamily="34" charset="0"/>
                        </a:rPr>
                        <a:t>7.35 – 7.45</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GB" sz="1800" dirty="0">
                          <a:latin typeface="Arial" panose="020B0604020202020204" pitchFamily="34" charset="0"/>
                          <a:cs typeface="Arial" panose="020B0604020202020204" pitchFamily="34" charset="0"/>
                        </a:rPr>
                        <a:t>PaCO</a:t>
                      </a:r>
                      <a:r>
                        <a:rPr lang="en-GB" sz="1800" baseline="-25000" dirty="0">
                          <a:latin typeface="Arial" panose="020B0604020202020204" pitchFamily="34" charset="0"/>
                          <a:cs typeface="Arial" panose="020B0604020202020204" pitchFamily="34" charset="0"/>
                        </a:rPr>
                        <a:t>2</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19 mmHg</a:t>
                      </a:r>
                    </a:p>
                  </a:txBody>
                  <a:tcPr/>
                </a:tc>
                <a:tc>
                  <a:txBody>
                    <a:bodyPr/>
                    <a:lstStyle/>
                    <a:p>
                      <a:r>
                        <a:rPr lang="en-GB" sz="1800" dirty="0">
                          <a:latin typeface="Arial" panose="020B0604020202020204" pitchFamily="34" charset="0"/>
                          <a:cs typeface="Arial" panose="020B0604020202020204" pitchFamily="34" charset="0"/>
                        </a:rPr>
                        <a:t>35  – 45 mmHg </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r>
                        <a:rPr lang="en-GB" sz="1800" dirty="0">
                          <a:latin typeface="Arial" panose="020B0604020202020204" pitchFamily="34" charset="0"/>
                          <a:cs typeface="Arial" panose="020B0604020202020204" pitchFamily="34" charset="0"/>
                        </a:rPr>
                        <a:t>Bicarbonate</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4.7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eaLnBrk="1" hangingPunct="1">
                        <a:buFontTx/>
                        <a:buNone/>
                      </a:pPr>
                      <a:r>
                        <a:rPr lang="en-GB" sz="1800" dirty="0">
                          <a:latin typeface="Arial" panose="020B0604020202020204" pitchFamily="34" charset="0"/>
                          <a:cs typeface="Arial" panose="020B0604020202020204" pitchFamily="34" charset="0"/>
                        </a:rPr>
                        <a:t>22 – 26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r>
                        <a:rPr lang="en-GB" sz="1800" dirty="0">
                          <a:latin typeface="Arial" panose="020B0604020202020204" pitchFamily="34" charset="0"/>
                          <a:cs typeface="Arial" panose="020B0604020202020204" pitchFamily="34" charset="0"/>
                        </a:rPr>
                        <a:t>Base excess</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-29.2</a:t>
                      </a:r>
                      <a:r>
                        <a:rPr lang="en-US" baseline="0" dirty="0">
                          <a:latin typeface="Arial" panose="020B0604020202020204" pitchFamily="34" charset="0"/>
                          <a:cs typeface="Arial" panose="020B0604020202020204" pitchFamily="34" charset="0"/>
                        </a:rPr>
                        <a:t>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+/- 2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6"/>
                  </a:ext>
                </a:extLst>
              </a:tr>
            </a:tbl>
          </a:graphicData>
        </a:graphic>
      </p:graphicFrame>
      <p:sp>
        <p:nvSpPr>
          <p:cNvPr id="5" name="Rectangle 4"/>
          <p:cNvSpPr/>
          <p:nvPr/>
        </p:nvSpPr>
        <p:spPr>
          <a:xfrm>
            <a:off x="683816" y="4077072"/>
            <a:ext cx="7823177" cy="2650982"/>
          </a:xfrm>
          <a:prstGeom prst="rect">
            <a:avLst/>
          </a:prstGeom>
        </p:spPr>
        <p:txBody>
          <a:bodyPr wrap="square">
            <a:spAutoFit/>
          </a:bodyPr>
          <a:lstStyle/>
          <a:p>
            <a:pPr>
              <a:lnSpc>
                <a:spcPct val="80000"/>
              </a:lnSpc>
              <a:spcBef>
                <a:spcPts val="1075"/>
              </a:spcBef>
            </a:pPr>
            <a:r>
              <a:rPr lang="en-GB" b="1" dirty="0">
                <a:latin typeface="Arial" panose="020B0604020202020204" pitchFamily="34" charset="0"/>
                <a:cs typeface="Arial" panose="020B0604020202020204" pitchFamily="34" charset="0"/>
              </a:rPr>
              <a:t>In summary: </a:t>
            </a:r>
          </a:p>
          <a:p>
            <a:pPr>
              <a:lnSpc>
                <a:spcPct val="80000"/>
              </a:lnSpc>
              <a:spcBef>
                <a:spcPts val="1075"/>
              </a:spcBef>
            </a:pPr>
            <a:r>
              <a:rPr lang="en-GB" b="1" dirty="0">
                <a:latin typeface="Arial" panose="020B0604020202020204" pitchFamily="34" charset="0"/>
                <a:cs typeface="Arial" panose="020B0604020202020204" pitchFamily="34" charset="0"/>
              </a:rPr>
              <a:t>There is no impairment in oxygenation.</a:t>
            </a:r>
          </a:p>
          <a:p>
            <a:pPr>
              <a:lnSpc>
                <a:spcPct val="80000"/>
              </a:lnSpc>
              <a:spcBef>
                <a:spcPts val="1075"/>
              </a:spcBef>
            </a:pPr>
            <a:r>
              <a:rPr lang="en-GB" b="1" dirty="0">
                <a:latin typeface="Arial" panose="020B0604020202020204" pitchFamily="34" charset="0"/>
                <a:cs typeface="Arial" panose="020B0604020202020204" pitchFamily="34" charset="0"/>
              </a:rPr>
              <a:t>He has a primary metabolic acidosis (with an element of compensation provided by the respiratory alkalosis) as his pH remains low.</a:t>
            </a:r>
          </a:p>
          <a:p>
            <a:pPr>
              <a:lnSpc>
                <a:spcPct val="80000"/>
              </a:lnSpc>
              <a:spcBef>
                <a:spcPts val="1075"/>
              </a:spcBef>
            </a:pPr>
            <a:r>
              <a:rPr lang="en-GB" b="1" dirty="0">
                <a:latin typeface="Arial" panose="020B0604020202020204" pitchFamily="34" charset="0"/>
                <a:cs typeface="Arial" panose="020B0604020202020204" pitchFamily="34" charset="0"/>
              </a:rPr>
              <a:t>These blood gas results are consistent with severe diabetic ketoacidosis.</a:t>
            </a:r>
          </a:p>
          <a:p>
            <a:pPr>
              <a:lnSpc>
                <a:spcPct val="80000"/>
              </a:lnSpc>
              <a:spcBef>
                <a:spcPts val="1075"/>
              </a:spcBef>
            </a:pPr>
            <a:r>
              <a:rPr lang="en-GB" b="1" dirty="0">
                <a:latin typeface="Arial" panose="020B0604020202020204" pitchFamily="34" charset="0"/>
                <a:cs typeface="Arial" panose="020B0604020202020204" pitchFamily="34" charset="0"/>
              </a:rPr>
              <a:t>Further evidence is the presence of ketones in his urine and the very high blood glucose. </a:t>
            </a:r>
            <a:endParaRPr lang="en-GB"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96398720"/>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So what are you going to do?</a:t>
            </a:r>
          </a:p>
        </p:txBody>
      </p:sp>
      <p:sp>
        <p:nvSpPr>
          <p:cNvPr id="3" name="TextBox 2"/>
          <p:cNvSpPr txBox="1"/>
          <p:nvPr/>
        </p:nvSpPr>
        <p:spPr>
          <a:xfrm>
            <a:off x="539552" y="1772816"/>
            <a:ext cx="8064896" cy="1200329"/>
          </a:xfrm>
          <a:prstGeom prst="rect">
            <a:avLst/>
          </a:prstGeom>
          <a:noFill/>
        </p:spPr>
        <p:txBody>
          <a:bodyPr wrap="square" rtlCol="0">
            <a:spAutoFit/>
          </a:bodyPr>
          <a:lstStyle/>
          <a:p>
            <a:pPr marL="285750" indent="-285750">
              <a:buFont typeface="Arial" panose="020B0604020202020204" pitchFamily="34" charset="0"/>
              <a:buChar char="•"/>
            </a:pPr>
            <a:r>
              <a:rPr lang="en-AU" sz="2400" dirty="0">
                <a:latin typeface="Arial" panose="020B0604020202020204" pitchFamily="34" charset="0"/>
                <a:cs typeface="Arial" panose="020B0604020202020204" pitchFamily="34" charset="0"/>
              </a:rPr>
              <a:t>Airway – speaking in sentences – protected</a:t>
            </a:r>
            <a:br>
              <a:rPr lang="en-AU" sz="2400" dirty="0">
                <a:latin typeface="Arial" panose="020B0604020202020204" pitchFamily="34" charset="0"/>
                <a:cs typeface="Arial" panose="020B0604020202020204" pitchFamily="34" charset="0"/>
              </a:rPr>
            </a:br>
            <a:endParaRPr lang="en-AU" sz="2400" dirty="0">
              <a:latin typeface="Arial" panose="020B0604020202020204" pitchFamily="34" charset="0"/>
              <a:cs typeface="Arial" panose="020B0604020202020204" pitchFamily="34" charset="0"/>
            </a:endParaRPr>
          </a:p>
          <a:p>
            <a:pPr marL="285750" indent="-285750">
              <a:buFont typeface="Arial" panose="020B0604020202020204" pitchFamily="34" charset="0"/>
              <a:buChar char="•"/>
            </a:pPr>
            <a:r>
              <a:rPr lang="en-AU" sz="2400" dirty="0">
                <a:latin typeface="Arial" panose="020B0604020202020204" pitchFamily="34" charset="0"/>
                <a:cs typeface="Arial" panose="020B0604020202020204" pitchFamily="34" charset="0"/>
              </a:rPr>
              <a:t>Breathing – do you want to intubate this patient?</a:t>
            </a:r>
          </a:p>
        </p:txBody>
      </p:sp>
    </p:spTree>
    <p:extLst>
      <p:ext uri="{BB962C8B-B14F-4D97-AF65-F5344CB8AC3E}">
        <p14:creationId xmlns:p14="http://schemas.microsoft.com/office/powerpoint/2010/main" val="2120369909"/>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a:spLocks noGrp="1" noChangeArrowheads="1"/>
          </p:cNvSpPr>
          <p:nvPr>
            <p:ph type="title"/>
          </p:nvPr>
        </p:nvSpPr>
        <p:spPr/>
        <p:txBody>
          <a:bodyPr/>
          <a:lstStyle/>
          <a:p>
            <a:pPr eaLnBrk="1" hangingPunct="1"/>
            <a:r>
              <a:rPr lang="en-GB" dirty="0"/>
              <a:t>Case Study 5</a:t>
            </a:r>
          </a:p>
        </p:txBody>
      </p:sp>
      <p:graphicFrame>
        <p:nvGraphicFramePr>
          <p:cNvPr id="4" name="Table 3"/>
          <p:cNvGraphicFramePr>
            <a:graphicFrameLocks noGrp="1"/>
          </p:cNvGraphicFramePr>
          <p:nvPr>
            <p:extLst>
              <p:ext uri="{D42A27DB-BD31-4B8C-83A1-F6EECF244321}">
                <p14:modId xmlns:p14="http://schemas.microsoft.com/office/powerpoint/2010/main" val="1031093249"/>
              </p:ext>
            </p:extLst>
          </p:nvPr>
        </p:nvGraphicFramePr>
        <p:xfrm>
          <a:off x="154673" y="1327029"/>
          <a:ext cx="8857041" cy="4906154"/>
        </p:xfrm>
        <a:graphic>
          <a:graphicData uri="http://schemas.openxmlformats.org/drawingml/2006/table">
            <a:tbl>
              <a:tblPr firstRow="1" bandRow="1">
                <a:tableStyleId>{5C22544A-7EE6-4342-B048-85BDC9FD1C3A}</a:tableStyleId>
              </a:tblPr>
              <a:tblGrid>
                <a:gridCol w="1073864">
                  <a:extLst>
                    <a:ext uri="{9D8B030D-6E8A-4147-A177-3AD203B41FA5}">
                      <a16:colId xmlns:a16="http://schemas.microsoft.com/office/drawing/2014/main" val="20000"/>
                    </a:ext>
                  </a:extLst>
                </a:gridCol>
                <a:gridCol w="7783177">
                  <a:extLst>
                    <a:ext uri="{9D8B030D-6E8A-4147-A177-3AD203B41FA5}">
                      <a16:colId xmlns:a16="http://schemas.microsoft.com/office/drawing/2014/main" val="20001"/>
                    </a:ext>
                  </a:extLst>
                </a:gridCol>
              </a:tblGrid>
              <a:tr h="354306">
                <a:tc>
                  <a:txBody>
                    <a:bodyPr/>
                    <a:lstStyle/>
                    <a:p>
                      <a:endParaRPr lang="en-US" dirty="0"/>
                    </a:p>
                  </a:txBody>
                  <a:tcPr/>
                </a:tc>
                <a:tc>
                  <a:txBody>
                    <a:bodyPr/>
                    <a:lstStyle/>
                    <a:p>
                      <a:endParaRPr lang="en-US" dirty="0"/>
                    </a:p>
                  </a:txBody>
                  <a:tcPr/>
                </a:tc>
                <a:extLst>
                  <a:ext uri="{0D108BD9-81ED-4DB2-BD59-A6C34878D82A}">
                    <a16:rowId xmlns:a16="http://schemas.microsoft.com/office/drawing/2014/main" val="10000"/>
                  </a:ext>
                </a:extLst>
              </a:tr>
              <a:tr h="417538">
                <a:tc>
                  <a:txBody>
                    <a:bodyPr/>
                    <a:lstStyle/>
                    <a:p>
                      <a:r>
                        <a:rPr lang="en-US" dirty="0">
                          <a:latin typeface="Arial" panose="020B0604020202020204" pitchFamily="34" charset="0"/>
                          <a:cs typeface="Arial" panose="020B0604020202020204" pitchFamily="34" charset="0"/>
                        </a:rPr>
                        <a:t>I</a:t>
                      </a:r>
                    </a:p>
                  </a:txBody>
                  <a:tcPr/>
                </a:tc>
                <a:tc>
                  <a:txBody>
                    <a:bodyPr/>
                    <a:lstStyle/>
                    <a:p>
                      <a:r>
                        <a:rPr lang="en-US" dirty="0">
                          <a:latin typeface="Arial" panose="020B0604020202020204" pitchFamily="34" charset="0"/>
                          <a:cs typeface="Arial" panose="020B0604020202020204" pitchFamily="34" charset="0"/>
                        </a:rPr>
                        <a:t>You</a:t>
                      </a:r>
                      <a:r>
                        <a:rPr lang="en-US" baseline="0" dirty="0">
                          <a:latin typeface="Arial" panose="020B0604020202020204" pitchFamily="34" charset="0"/>
                          <a:cs typeface="Arial" panose="020B0604020202020204" pitchFamily="34" charset="0"/>
                        </a:rPr>
                        <a:t> are taking over a new admission to ICU from the respiratory ward</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1"/>
                  </a:ext>
                </a:extLst>
              </a:tr>
              <a:tr h="620036">
                <a:tc>
                  <a:txBody>
                    <a:bodyPr/>
                    <a:lstStyle/>
                    <a:p>
                      <a:r>
                        <a:rPr lang="en-US" dirty="0">
                          <a:latin typeface="Arial" panose="020B0604020202020204" pitchFamily="34" charset="0"/>
                          <a:cs typeface="Arial" panose="020B0604020202020204" pitchFamily="34" charset="0"/>
                        </a:rPr>
                        <a:t>S</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This is Mr Gregson, 63, who</a:t>
                      </a:r>
                      <a:r>
                        <a:rPr lang="en-GB" sz="1800" baseline="0" dirty="0">
                          <a:latin typeface="Arial" panose="020B0604020202020204" pitchFamily="34" charset="0"/>
                          <a:cs typeface="Arial" panose="020B0604020202020204" pitchFamily="34" charset="0"/>
                        </a:rPr>
                        <a:t> was admitted to 5D three days ago with </a:t>
                      </a:r>
                      <a:r>
                        <a:rPr lang="en-GB" sz="1800" baseline="0" dirty="0" err="1">
                          <a:latin typeface="Arial" panose="020B0604020202020204" pitchFamily="34" charset="0"/>
                          <a:cs typeface="Arial" panose="020B0604020202020204" pitchFamily="34" charset="0"/>
                        </a:rPr>
                        <a:t>Guillain</a:t>
                      </a:r>
                      <a:r>
                        <a:rPr lang="en-GB" sz="1800" baseline="0" dirty="0">
                          <a:latin typeface="Arial" panose="020B0604020202020204" pitchFamily="34" charset="0"/>
                          <a:cs typeface="Arial" panose="020B0604020202020204" pitchFamily="34" charset="0"/>
                        </a:rPr>
                        <a:t> Barre Syndrome</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2"/>
                  </a:ext>
                </a:extLst>
              </a:tr>
              <a:tr h="620036">
                <a:tc>
                  <a:txBody>
                    <a:bodyPr/>
                    <a:lstStyle/>
                    <a:p>
                      <a:r>
                        <a:rPr lang="en-US" dirty="0">
                          <a:latin typeface="Arial" panose="020B0604020202020204" pitchFamily="34" charset="0"/>
                          <a:cs typeface="Arial" panose="020B0604020202020204" pitchFamily="34" charset="0"/>
                        </a:rPr>
                        <a:t>B</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800" dirty="0">
                          <a:latin typeface="Arial" panose="020B0604020202020204" pitchFamily="34" charset="0"/>
                          <a:cs typeface="Arial" panose="020B0604020202020204" pitchFamily="34" charset="0"/>
                        </a:rPr>
                        <a:t>Previously</a:t>
                      </a:r>
                      <a:r>
                        <a:rPr lang="en-US" sz="1800" baseline="0" dirty="0">
                          <a:latin typeface="Arial" panose="020B0604020202020204" pitchFamily="34" charset="0"/>
                          <a:cs typeface="Arial" panose="020B0604020202020204" pitchFamily="34" charset="0"/>
                        </a:rPr>
                        <a:t> fit and well, precipitated by gastroenteritis</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509180">
                <a:tc>
                  <a:txBody>
                    <a:bodyPr/>
                    <a:lstStyle/>
                    <a:p>
                      <a:r>
                        <a:rPr lang="en-US" dirty="0">
                          <a:latin typeface="Arial" panose="020B0604020202020204" pitchFamily="34" charset="0"/>
                          <a:cs typeface="Arial" panose="020B0604020202020204" pitchFamily="34" charset="0"/>
                        </a:rPr>
                        <a:t>A</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b="1" dirty="0">
                          <a:latin typeface="Arial" panose="020B0604020202020204" pitchFamily="34" charset="0"/>
                          <a:cs typeface="Arial" panose="020B0604020202020204" pitchFamily="34" charset="0"/>
                        </a:rPr>
                        <a:t>A:</a:t>
                      </a:r>
                      <a:r>
                        <a:rPr lang="en-GB" sz="1800" dirty="0">
                          <a:latin typeface="Arial" panose="020B0604020202020204" pitchFamily="34" charset="0"/>
                          <a:cs typeface="Arial" panose="020B0604020202020204" pitchFamily="34" charset="0"/>
                        </a:rPr>
                        <a:t> maintaining</a:t>
                      </a:r>
                      <a:r>
                        <a:rPr lang="en-GB" sz="1800" baseline="0" dirty="0">
                          <a:latin typeface="Arial" panose="020B0604020202020204" pitchFamily="34" charset="0"/>
                          <a:cs typeface="Arial" panose="020B0604020202020204" pitchFamily="34" charset="0"/>
                        </a:rPr>
                        <a:t> own, speaking in short sentences, tiring quickly</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458007">
                <a:tc>
                  <a:txBody>
                    <a:bodyPr/>
                    <a:lstStyle/>
                    <a:p>
                      <a:endParaRPr lang="en-US" dirty="0">
                        <a:latin typeface="Arial" panose="020B0604020202020204" pitchFamily="34" charset="0"/>
                        <a:cs typeface="Arial" panose="020B0604020202020204" pitchFamily="34" charset="0"/>
                      </a:endParaRPr>
                    </a:p>
                  </a:txBody>
                  <a:tcPr/>
                </a:tc>
                <a:tc>
                  <a:txBody>
                    <a:bodyPr/>
                    <a:lstStyle/>
                    <a:p>
                      <a:r>
                        <a:rPr lang="en-US" b="1" dirty="0">
                          <a:latin typeface="Arial" panose="020B0604020202020204" pitchFamily="34" charset="0"/>
                          <a:cs typeface="Arial" panose="020B0604020202020204" pitchFamily="34" charset="0"/>
                        </a:rPr>
                        <a:t>B:</a:t>
                      </a:r>
                      <a:r>
                        <a:rPr lang="en-US" dirty="0">
                          <a:latin typeface="Arial" panose="020B0604020202020204" pitchFamily="34" charset="0"/>
                          <a:cs typeface="Arial" panose="020B0604020202020204" pitchFamily="34" charset="0"/>
                        </a:rPr>
                        <a:t> RR = 34bpm, Reduced air entry in both bases, Trachea</a:t>
                      </a:r>
                      <a:r>
                        <a:rPr lang="en-US" baseline="0" dirty="0">
                          <a:latin typeface="Arial" panose="020B0604020202020204" pitchFamily="34" charset="0"/>
                          <a:cs typeface="Arial" panose="020B0604020202020204" pitchFamily="34" charset="0"/>
                        </a:rPr>
                        <a:t> central, using accessory muscles, </a:t>
                      </a:r>
                      <a:r>
                        <a:rPr lang="en-GB" sz="1800" dirty="0">
                          <a:latin typeface="Arial" panose="020B0604020202020204" pitchFamily="34" charset="0"/>
                          <a:cs typeface="Arial" panose="020B0604020202020204" pitchFamily="34" charset="0"/>
                        </a:rPr>
                        <a:t>saturation 93%, Vital</a:t>
                      </a:r>
                      <a:r>
                        <a:rPr lang="en-GB" sz="1800" baseline="0" dirty="0">
                          <a:latin typeface="Arial" panose="020B0604020202020204" pitchFamily="34" charset="0"/>
                          <a:cs typeface="Arial" panose="020B0604020202020204" pitchFamily="34" charset="0"/>
                        </a:rPr>
                        <a:t> Capacities decreasing</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5"/>
                  </a:ext>
                </a:extLst>
              </a:tr>
              <a:tr h="493473">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latin typeface="Arial" panose="020B0604020202020204" pitchFamily="34" charset="0"/>
                          <a:cs typeface="Arial" panose="020B0604020202020204" pitchFamily="34" charset="0"/>
                        </a:rPr>
                        <a:t>C:</a:t>
                      </a:r>
                      <a:r>
                        <a:rPr lang="en-US" dirty="0">
                          <a:latin typeface="Arial" panose="020B0604020202020204" pitchFamily="34" charset="0"/>
                          <a:cs typeface="Arial" panose="020B0604020202020204" pitchFamily="34" charset="0"/>
                        </a:rPr>
                        <a:t> </a:t>
                      </a:r>
                      <a:r>
                        <a:rPr lang="en-GB" sz="1800" dirty="0">
                          <a:latin typeface="Arial" panose="020B0604020202020204" pitchFamily="34" charset="0"/>
                          <a:cs typeface="Arial" panose="020B0604020202020204" pitchFamily="34" charset="0"/>
                        </a:rPr>
                        <a:t> systolic blood pressure 120mmHg, HR 105 min</a:t>
                      </a:r>
                      <a:endParaRPr lang="en-US" sz="1800"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6"/>
                  </a:ext>
                </a:extLst>
              </a:tr>
              <a:tr h="354306">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latin typeface="Arial" panose="020B0604020202020204" pitchFamily="34" charset="0"/>
                          <a:cs typeface="Arial" panose="020B0604020202020204" pitchFamily="34" charset="0"/>
                        </a:rPr>
                        <a:t>D:</a:t>
                      </a:r>
                      <a:r>
                        <a:rPr lang="en-US" dirty="0">
                          <a:latin typeface="Arial" panose="020B0604020202020204" pitchFamily="34" charset="0"/>
                          <a:cs typeface="Arial" panose="020B0604020202020204" pitchFamily="34" charset="0"/>
                        </a:rPr>
                        <a:t> </a:t>
                      </a:r>
                      <a:r>
                        <a:rPr lang="en-GB" sz="2000" b="1" dirty="0">
                          <a:solidFill>
                            <a:srgbClr val="FF0000"/>
                          </a:solidFill>
                          <a:latin typeface="Arial" panose="020B0604020202020204" pitchFamily="34" charset="0"/>
                          <a:ea typeface="ＭＳ Ｐゴシック" charset="0"/>
                          <a:cs typeface="Arial" panose="020B0604020202020204" pitchFamily="34" charset="0"/>
                        </a:rPr>
                        <a:t>A</a:t>
                      </a:r>
                      <a:r>
                        <a:rPr lang="en-GB" sz="1200" dirty="0">
                          <a:latin typeface="Arial" panose="020B0604020202020204" pitchFamily="34" charset="0"/>
                          <a:ea typeface="ＭＳ Ｐゴシック" charset="0"/>
                          <a:cs typeface="Arial" panose="020B0604020202020204" pitchFamily="34" charset="0"/>
                        </a:rPr>
                        <a:t>VPU</a:t>
                      </a:r>
                      <a:r>
                        <a:rPr lang="en-GB" sz="1800" dirty="0">
                          <a:latin typeface="Arial" panose="020B0604020202020204" pitchFamily="34" charset="0"/>
                          <a:ea typeface="ＭＳ Ｐゴシック" charset="0"/>
                          <a:cs typeface="Arial" panose="020B0604020202020204" pitchFamily="34" charset="0"/>
                        </a:rPr>
                        <a:t>, Glucose 6.8</a:t>
                      </a:r>
                    </a:p>
                  </a:txBody>
                  <a:tcPr/>
                </a:tc>
                <a:extLst>
                  <a:ext uri="{0D108BD9-81ED-4DB2-BD59-A6C34878D82A}">
                    <a16:rowId xmlns:a16="http://schemas.microsoft.com/office/drawing/2014/main" val="10007"/>
                  </a:ext>
                </a:extLst>
              </a:tr>
              <a:tr h="354306">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b="1" dirty="0">
                          <a:latin typeface="Arial" panose="020B0604020202020204" pitchFamily="34" charset="0"/>
                          <a:cs typeface="Arial" panose="020B0604020202020204" pitchFamily="34" charset="0"/>
                        </a:rPr>
                        <a:t>E:</a:t>
                      </a:r>
                      <a:r>
                        <a:rPr lang="en-GB" sz="1800" b="0" baseline="0" dirty="0">
                          <a:latin typeface="Arial" panose="020B0604020202020204" pitchFamily="34" charset="0"/>
                          <a:ea typeface="ＭＳ Ｐゴシック" charset="0"/>
                          <a:cs typeface="Arial" panose="020B0604020202020204" pitchFamily="34" charset="0"/>
                        </a:rPr>
                        <a:t> Numbness in legs and arms ascending to mid thorax. </a:t>
                      </a:r>
                      <a:r>
                        <a:rPr lang="en-GB" sz="1800" dirty="0">
                          <a:latin typeface="Arial" panose="020B0604020202020204" pitchFamily="34" charset="0"/>
                          <a:ea typeface="ＭＳ Ｐゴシック" charset="0"/>
                          <a:cs typeface="Arial" panose="020B0604020202020204" pitchFamily="34" charset="0"/>
                        </a:rPr>
                        <a:t> Temp 36.8 </a:t>
                      </a:r>
                      <a:r>
                        <a:rPr lang="en-GB" sz="1800" baseline="30000" dirty="0" err="1">
                          <a:latin typeface="Arial" panose="020B0604020202020204" pitchFamily="34" charset="0"/>
                          <a:ea typeface="ＭＳ Ｐゴシック" charset="0"/>
                          <a:cs typeface="Arial" panose="020B0604020202020204" pitchFamily="34" charset="0"/>
                        </a:rPr>
                        <a:t>o</a:t>
                      </a:r>
                      <a:r>
                        <a:rPr lang="en-GB" sz="1800" dirty="0" err="1">
                          <a:latin typeface="Arial" panose="020B0604020202020204" pitchFamily="34" charset="0"/>
                          <a:ea typeface="ＭＳ Ｐゴシック" charset="0"/>
                          <a:cs typeface="Arial" panose="020B0604020202020204" pitchFamily="34" charset="0"/>
                        </a:rPr>
                        <a:t>C</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8"/>
                  </a:ext>
                </a:extLst>
              </a:tr>
              <a:tr h="458007">
                <a:tc>
                  <a:txBody>
                    <a:bodyPr/>
                    <a:lstStyle/>
                    <a:p>
                      <a:r>
                        <a:rPr lang="en-US" dirty="0">
                          <a:latin typeface="Arial" panose="020B0604020202020204" pitchFamily="34" charset="0"/>
                          <a:cs typeface="Arial" panose="020B0604020202020204" pitchFamily="34" charset="0"/>
                        </a:rPr>
                        <a:t>R</a:t>
                      </a: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ea typeface="ＭＳ Ｐゴシック" charset="0"/>
                          <a:cs typeface="Arial" panose="020B0604020202020204" pitchFamily="34" charset="0"/>
                        </a:rPr>
                        <a:t>Please review urgently and an arterial blood gas sample has been taken</a:t>
                      </a:r>
                    </a:p>
                  </a:txBody>
                  <a:tcPr/>
                </a:tc>
                <a:extLst>
                  <a:ext uri="{0D108BD9-81ED-4DB2-BD59-A6C34878D82A}">
                    <a16:rowId xmlns:a16="http://schemas.microsoft.com/office/drawing/2014/main" val="10009"/>
                  </a:ext>
                </a:extLst>
              </a:tr>
            </a:tbl>
          </a:graphicData>
        </a:graphic>
      </p:graphicFrame>
    </p:spTree>
    <p:extLst>
      <p:ext uri="{BB962C8B-B14F-4D97-AF65-F5344CB8AC3E}">
        <p14:creationId xmlns:p14="http://schemas.microsoft.com/office/powerpoint/2010/main" val="9639872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2"/>
          <p:cNvSpPr txBox="1">
            <a:spLocks noGrp="1" noChangeArrowheads="1"/>
          </p:cNvSpPr>
          <p:nvPr>
            <p:ph type="title"/>
          </p:nvPr>
        </p:nvSpPr>
        <p:spPr>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pPr algn="l"/>
            <a:r>
              <a:rPr lang="en-GB" sz="4400" b="0" dirty="0">
                <a:solidFill>
                  <a:schemeClr val="accent3"/>
                </a:solidFill>
                <a:latin typeface="Arial" panose="020B0604020202020204" pitchFamily="34" charset="0"/>
                <a:cs typeface="Arial" panose="020B0604020202020204" pitchFamily="34" charset="0"/>
              </a:rPr>
              <a:t>Case Study 5 (continued)</a:t>
            </a:r>
          </a:p>
        </p:txBody>
      </p:sp>
      <p:sp>
        <p:nvSpPr>
          <p:cNvPr id="6"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AU" sz="2000" dirty="0"/>
              <a:t>Step 1 – How is the patient?</a:t>
            </a:r>
            <a:endParaRPr lang="en-US" sz="2000" dirty="0"/>
          </a:p>
          <a:p>
            <a:pPr marL="0" indent="0">
              <a:buFontTx/>
              <a:buNone/>
            </a:pPr>
            <a:r>
              <a:rPr lang="en-GB" sz="2000" dirty="0"/>
              <a:t> </a:t>
            </a:r>
            <a:endParaRPr lang="en-US" sz="2000" dirty="0"/>
          </a:p>
          <a:p>
            <a:pPr marL="0" indent="0">
              <a:buFontTx/>
              <a:buNone/>
            </a:pPr>
            <a:r>
              <a:rPr lang="en-GB" sz="2000" dirty="0"/>
              <a:t>From the ISOBAR handover what might you expect?</a:t>
            </a:r>
            <a:endParaRPr lang="en-US" sz="2000" dirty="0"/>
          </a:p>
          <a:p>
            <a:pPr marL="0" indent="0">
              <a:buFontTx/>
              <a:buNone/>
            </a:pPr>
            <a:endParaRPr lang="en-US" sz="2000" dirty="0">
              <a:latin typeface="Calibri" charset="0"/>
            </a:endParaRPr>
          </a:p>
          <a:p>
            <a:pPr marL="0" indent="0">
              <a:buFontTx/>
              <a:buNone/>
            </a:pPr>
            <a:endParaRPr lang="en-US" sz="2000" dirty="0">
              <a:latin typeface="Calibri" charset="0"/>
            </a:endParaRPr>
          </a:p>
          <a:p>
            <a:pPr marL="0" indent="0">
              <a:buFontTx/>
              <a:buNone/>
            </a:pPr>
            <a:endParaRPr lang="en-GB" sz="2000" dirty="0">
              <a:latin typeface="Calibri" charset="0"/>
            </a:endParaRPr>
          </a:p>
        </p:txBody>
      </p:sp>
    </p:spTree>
    <p:extLst>
      <p:ext uri="{BB962C8B-B14F-4D97-AF65-F5344CB8AC3E}">
        <p14:creationId xmlns:p14="http://schemas.microsoft.com/office/powerpoint/2010/main" val="174958260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noChangeArrowheads="1"/>
          </p:cNvSpPr>
          <p:nvPr>
            <p:ph type="title"/>
          </p:nvPr>
        </p:nvSpPr>
        <p:spPr>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pPr algn="l"/>
            <a:r>
              <a:rPr lang="en-GB" sz="4400" b="0" dirty="0">
                <a:solidFill>
                  <a:schemeClr val="accent3"/>
                </a:solidFill>
                <a:latin typeface="Arial" panose="020B0604020202020204" pitchFamily="34" charset="0"/>
                <a:cs typeface="Arial" panose="020B0604020202020204" pitchFamily="34" charset="0"/>
              </a:rPr>
              <a:t>Case Study 5 (continued)</a:t>
            </a:r>
          </a:p>
        </p:txBody>
      </p:sp>
      <p:sp>
        <p:nvSpPr>
          <p:cNvPr id="4" name="Rectangle 3"/>
          <p:cNvSpPr txBox="1">
            <a:spLocks noChangeArrowheads="1"/>
          </p:cNvSpPr>
          <p:nvPr/>
        </p:nvSpPr>
        <p:spPr>
          <a:xfrm>
            <a:off x="457200" y="1600200"/>
            <a:ext cx="8229600" cy="4525963"/>
          </a:xfrm>
          <a:prstGeom prst="rect">
            <a:avLst/>
          </a:prstGeom>
        </p:spPr>
        <p:txBody>
          <a:bodyPr vert="horz" lIns="91440" tIns="45720" rIns="91440" bIns="45720" rtlCol="0">
            <a:normAutofit/>
          </a:bodyPr>
          <a:lstStyle>
            <a:lvl1pPr marL="514350" indent="-514350" algn="l" defTabSz="914400" rtl="0" eaLnBrk="1" latinLnBrk="0" hangingPunct="1">
              <a:spcBef>
                <a:spcPct val="20000"/>
              </a:spcBef>
              <a:buClr>
                <a:schemeClr val="accent2"/>
              </a:buClr>
              <a:buFont typeface="Wingdings" panose="05000000000000000000" pitchFamily="2" charset="2"/>
              <a:buChar char="§"/>
              <a:defRPr sz="3200" kern="1200">
                <a:solidFill>
                  <a:srgbClr val="464E56"/>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itchFamily="34" charset="0"/>
              <a:buChar char="–"/>
              <a:defRPr sz="2800" kern="1200">
                <a:solidFill>
                  <a:srgbClr val="464E56"/>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itchFamily="34" charset="0"/>
              <a:buChar char="•"/>
              <a:defRPr sz="2400" kern="1200">
                <a:solidFill>
                  <a:srgbClr val="464E56"/>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itchFamily="34" charset="0"/>
              <a:buChar char="»"/>
              <a:defRPr sz="2000" kern="1200">
                <a:solidFill>
                  <a:srgbClr val="464E56"/>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buFontTx/>
              <a:buNone/>
            </a:pPr>
            <a:r>
              <a:rPr lang="en-AU" sz="2000" dirty="0"/>
              <a:t>Step 1  - How is the patient?</a:t>
            </a:r>
            <a:endParaRPr lang="en-US" sz="2000" dirty="0"/>
          </a:p>
          <a:p>
            <a:pPr marL="0" indent="0">
              <a:buFontTx/>
              <a:buNone/>
            </a:pPr>
            <a:r>
              <a:rPr lang="en-GB" sz="2000" dirty="0"/>
              <a:t> </a:t>
            </a:r>
            <a:endParaRPr lang="en-US" sz="2000" dirty="0"/>
          </a:p>
          <a:p>
            <a:r>
              <a:rPr lang="en-GB" sz="2000" dirty="0"/>
              <a:t>an increased PaCO</a:t>
            </a:r>
            <a:r>
              <a:rPr lang="en-GB" sz="2000" baseline="-25000" dirty="0"/>
              <a:t>2</a:t>
            </a:r>
            <a:r>
              <a:rPr lang="en-GB" sz="2000" dirty="0"/>
              <a:t> due to reduced tidal volumes from ascending respiratory paralysis</a:t>
            </a:r>
            <a:endParaRPr lang="en-US" sz="2000" dirty="0"/>
          </a:p>
          <a:p>
            <a:r>
              <a:rPr lang="en-GB" sz="2000" dirty="0"/>
              <a:t>a low pH as a result the elevated Pa02</a:t>
            </a:r>
          </a:p>
          <a:p>
            <a:r>
              <a:rPr lang="en-GB" sz="2000" dirty="0"/>
              <a:t>May be an element of compensation due to timeframe</a:t>
            </a:r>
            <a:endParaRPr lang="en-US" sz="2000" dirty="0"/>
          </a:p>
          <a:p>
            <a:pPr marL="0" indent="0">
              <a:buFontTx/>
              <a:buNone/>
            </a:pPr>
            <a:endParaRPr lang="en-US" sz="2000" dirty="0">
              <a:latin typeface="Calibri" charset="0"/>
            </a:endParaRPr>
          </a:p>
          <a:p>
            <a:pPr marL="0" indent="0">
              <a:buFontTx/>
              <a:buNone/>
            </a:pPr>
            <a:endParaRPr lang="en-GB" sz="2000" dirty="0">
              <a:latin typeface="Calibri" charset="0"/>
            </a:endParaRPr>
          </a:p>
        </p:txBody>
      </p:sp>
    </p:spTree>
    <p:extLst>
      <p:ext uri="{BB962C8B-B14F-4D97-AF65-F5344CB8AC3E}">
        <p14:creationId xmlns:p14="http://schemas.microsoft.com/office/powerpoint/2010/main" val="1367100967"/>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ectangle 2"/>
          <p:cNvSpPr txBox="1">
            <a:spLocks noGrp="1" noChangeArrowheads="1"/>
          </p:cNvSpPr>
          <p:nvPr>
            <p:ph type="title"/>
          </p:nvPr>
        </p:nvSpPr>
        <p:spPr>
          <a:prstGeom prst="rect">
            <a:avLst/>
          </a:prstGeom>
        </p:spPr>
        <p:txBody>
          <a:bodyPr vert="horz" lIns="91440" tIns="45720" rIns="91440" bIns="45720" rtlCol="0" anchor="ctr">
            <a:normAutofit/>
          </a:bodyPr>
          <a:lstStyle>
            <a:lvl1pPr algn="ctr" defTabSz="457200" rtl="0" eaLnBrk="1" latinLnBrk="0" hangingPunct="1">
              <a:spcBef>
                <a:spcPct val="0"/>
              </a:spcBef>
              <a:buNone/>
              <a:defRPr sz="3600" b="1" kern="1200">
                <a:solidFill>
                  <a:srgbClr val="333399"/>
                </a:solidFill>
                <a:latin typeface="+mj-lt"/>
                <a:ea typeface="+mj-ea"/>
                <a:cs typeface="+mj-cs"/>
              </a:defRPr>
            </a:lvl1pPr>
          </a:lstStyle>
          <a:p>
            <a:pPr algn="l"/>
            <a:r>
              <a:rPr lang="en-GB" sz="4400" b="0" dirty="0">
                <a:solidFill>
                  <a:schemeClr val="accent3"/>
                </a:solidFill>
                <a:latin typeface="Arial" panose="020B0604020202020204" pitchFamily="34" charset="0"/>
                <a:cs typeface="Arial" panose="020B0604020202020204" pitchFamily="34" charset="0"/>
              </a:rPr>
              <a:t>Case Study 5 (continued)</a:t>
            </a:r>
          </a:p>
        </p:txBody>
      </p:sp>
      <p:graphicFrame>
        <p:nvGraphicFramePr>
          <p:cNvPr id="4" name="Table 3"/>
          <p:cNvGraphicFramePr>
            <a:graphicFrameLocks noGrp="1"/>
          </p:cNvGraphicFramePr>
          <p:nvPr>
            <p:extLst>
              <p:ext uri="{D42A27DB-BD31-4B8C-83A1-F6EECF244321}">
                <p14:modId xmlns:p14="http://schemas.microsoft.com/office/powerpoint/2010/main" val="2251489373"/>
              </p:ext>
            </p:extLst>
          </p:nvPr>
        </p:nvGraphicFramePr>
        <p:xfrm>
          <a:off x="1662391" y="2123123"/>
          <a:ext cx="6096000" cy="2595880"/>
        </p:xfrm>
        <a:graphic>
          <a:graphicData uri="http://schemas.openxmlformats.org/drawingml/2006/table">
            <a:tbl>
              <a:tblPr firstRow="1" bandRow="1">
                <a:tableStyleId>{D27102A9-8310-4765-A935-A1911B00CA55}</a:tableStyleId>
              </a:tblPr>
              <a:tblGrid>
                <a:gridCol w="2032000">
                  <a:extLst>
                    <a:ext uri="{9D8B030D-6E8A-4147-A177-3AD203B41FA5}">
                      <a16:colId xmlns:a16="http://schemas.microsoft.com/office/drawing/2014/main" val="20000"/>
                    </a:ext>
                  </a:extLst>
                </a:gridCol>
                <a:gridCol w="2032000">
                  <a:extLst>
                    <a:ext uri="{9D8B030D-6E8A-4147-A177-3AD203B41FA5}">
                      <a16:colId xmlns:a16="http://schemas.microsoft.com/office/drawing/2014/main" val="20001"/>
                    </a:ext>
                  </a:extLst>
                </a:gridCol>
                <a:gridCol w="2032000">
                  <a:extLst>
                    <a:ext uri="{9D8B030D-6E8A-4147-A177-3AD203B41FA5}">
                      <a16:colId xmlns:a16="http://schemas.microsoft.com/office/drawing/2014/main" val="20002"/>
                    </a:ext>
                  </a:extLst>
                </a:gridCol>
              </a:tblGrid>
              <a:tr h="370840">
                <a:tc gridSpan="2">
                  <a:txBody>
                    <a:bodyPr/>
                    <a:lstStyle/>
                    <a:p>
                      <a:r>
                        <a:rPr lang="en-GB" sz="1800" dirty="0">
                          <a:latin typeface="Arial" panose="020B0604020202020204" pitchFamily="34" charset="0"/>
                          <a:cs typeface="Arial" panose="020B0604020202020204" pitchFamily="34" charset="0"/>
                        </a:rPr>
                        <a:t>Inspired oxygen 40% (FiO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0.4)</a:t>
                      </a:r>
                      <a:endParaRPr lang="en-US" dirty="0">
                        <a:latin typeface="Arial" panose="020B0604020202020204" pitchFamily="34" charset="0"/>
                        <a:cs typeface="Arial" panose="020B0604020202020204" pitchFamily="34" charset="0"/>
                      </a:endParaRPr>
                    </a:p>
                  </a:txBody>
                  <a:tcPr/>
                </a:tc>
                <a:tc hMerge="1">
                  <a:txBody>
                    <a:bodyPr/>
                    <a:lstStyle/>
                    <a:p>
                      <a:endParaRPr lang="en-US" dirty="0"/>
                    </a:p>
                  </a:txBody>
                  <a:tcPr/>
                </a:tc>
                <a:tc>
                  <a:txBody>
                    <a:bodyPr/>
                    <a:lstStyle/>
                    <a:p>
                      <a:endParaRPr lang="en-US">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0"/>
                  </a:ext>
                </a:extLst>
              </a:tr>
              <a:tr h="370840">
                <a:tc>
                  <a:txBody>
                    <a:bodyPr/>
                    <a:lstStyle/>
                    <a:p>
                      <a:endParaRPr lang="en-US" dirty="0">
                        <a:latin typeface="Arial" panose="020B0604020202020204" pitchFamily="34" charset="0"/>
                        <a:cs typeface="Arial" panose="020B0604020202020204" pitchFamily="34" charset="0"/>
                      </a:endParaRPr>
                    </a:p>
                  </a:txBody>
                  <a:tcPr/>
                </a:tc>
                <a:tc>
                  <a:txBody>
                    <a:bodyPr/>
                    <a:lstStyle/>
                    <a:p>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u="sng" dirty="0">
                          <a:latin typeface="Arial" panose="020B0604020202020204" pitchFamily="34" charset="0"/>
                          <a:cs typeface="Arial" panose="020B0604020202020204" pitchFamily="34" charset="0"/>
                        </a:rPr>
                        <a:t>normal values</a:t>
                      </a:r>
                      <a:endParaRPr lang="en-GB" sz="1800" u="sng"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1"/>
                  </a:ext>
                </a:extLst>
              </a:tr>
              <a:tr h="370840">
                <a:tc>
                  <a:txBody>
                    <a:bodyPr/>
                    <a:lstStyle/>
                    <a:p>
                      <a:r>
                        <a:rPr lang="en-GB" sz="1800" dirty="0">
                          <a:latin typeface="Arial" panose="020B0604020202020204" pitchFamily="34" charset="0"/>
                          <a:cs typeface="Arial" panose="020B0604020202020204" pitchFamily="34" charset="0"/>
                        </a:rPr>
                        <a:t>PaO</a:t>
                      </a:r>
                      <a:r>
                        <a:rPr lang="en-GB" sz="1800" baseline="-25000" dirty="0">
                          <a:latin typeface="Arial" panose="020B0604020202020204" pitchFamily="34" charset="0"/>
                          <a:cs typeface="Arial" panose="020B0604020202020204" pitchFamily="34" charset="0"/>
                        </a:rPr>
                        <a:t>2</a:t>
                      </a:r>
                      <a:r>
                        <a:rPr lang="en-GB" sz="1800" dirty="0">
                          <a:latin typeface="Arial" panose="020B0604020202020204" pitchFamily="34" charset="0"/>
                          <a:cs typeface="Arial" panose="020B0604020202020204" pitchFamily="34" charset="0"/>
                        </a:rPr>
                        <a:t>	</a:t>
                      </a:r>
                      <a:endParaRPr lang="en-US" dirty="0">
                        <a:latin typeface="Arial" panose="020B0604020202020204" pitchFamily="34" charset="0"/>
                        <a:cs typeface="Arial" panose="020B0604020202020204" pitchFamily="34" charset="0"/>
                      </a:endParaRPr>
                    </a:p>
                  </a:txBody>
                  <a:tcPr/>
                </a:tc>
                <a:tc>
                  <a:txBody>
                    <a:bodyPr/>
                    <a:lstStyle/>
                    <a:p>
                      <a:r>
                        <a:rPr lang="en-GB" sz="1800" dirty="0">
                          <a:latin typeface="Arial" panose="020B0604020202020204" pitchFamily="34" charset="0"/>
                          <a:ea typeface="ＭＳ Ｐゴシック" charset="0"/>
                          <a:cs typeface="Arial" panose="020B0604020202020204" pitchFamily="34" charset="0"/>
                        </a:rPr>
                        <a:t>70 mmHg</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&gt; 75 mmHg on air</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2"/>
                  </a:ext>
                </a:extLst>
              </a:tr>
              <a:tr h="370840">
                <a:tc>
                  <a:txBody>
                    <a:bodyPr/>
                    <a:lstStyle/>
                    <a:p>
                      <a:r>
                        <a:rPr lang="en-GB" sz="1800" dirty="0">
                          <a:latin typeface="Arial" panose="020B0604020202020204" pitchFamily="34" charset="0"/>
                          <a:cs typeface="Arial" panose="020B0604020202020204" pitchFamily="34" charset="0"/>
                        </a:rPr>
                        <a:t>pH</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7.20</a:t>
                      </a:r>
                    </a:p>
                  </a:txBody>
                  <a:tcPr/>
                </a:tc>
                <a:tc>
                  <a:txBody>
                    <a:bodyPr/>
                    <a:lstStyle/>
                    <a:p>
                      <a:r>
                        <a:rPr lang="en-GB" sz="1800" dirty="0">
                          <a:latin typeface="Arial" panose="020B0604020202020204" pitchFamily="34" charset="0"/>
                          <a:cs typeface="Arial" panose="020B0604020202020204" pitchFamily="34" charset="0"/>
                        </a:rPr>
                        <a:t>7.35 – 7.45</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3"/>
                  </a:ext>
                </a:extLst>
              </a:tr>
              <a:tr h="370840">
                <a:tc>
                  <a:txBody>
                    <a:bodyPr/>
                    <a:lstStyle/>
                    <a:p>
                      <a:r>
                        <a:rPr lang="en-GB" sz="1800" dirty="0">
                          <a:latin typeface="Arial" panose="020B0604020202020204" pitchFamily="34" charset="0"/>
                          <a:cs typeface="Arial" panose="020B0604020202020204" pitchFamily="34" charset="0"/>
                        </a:rPr>
                        <a:t>PaCO</a:t>
                      </a:r>
                      <a:r>
                        <a:rPr lang="en-GB" sz="1800" baseline="-25000" dirty="0">
                          <a:latin typeface="Arial" panose="020B0604020202020204" pitchFamily="34" charset="0"/>
                          <a:cs typeface="Arial" panose="020B0604020202020204" pitchFamily="34" charset="0"/>
                        </a:rPr>
                        <a:t>2</a:t>
                      </a:r>
                      <a:endParaRPr lang="en-US" dirty="0">
                        <a:latin typeface="Arial" panose="020B0604020202020204" pitchFamily="34" charset="0"/>
                        <a:cs typeface="Arial" panose="020B0604020202020204" pitchFamily="34" charset="0"/>
                      </a:endParaRPr>
                    </a:p>
                  </a:txBody>
                  <a:tcPr/>
                </a:tc>
                <a:tc>
                  <a:txBody>
                    <a:bodyPr/>
                    <a:lstStyle/>
                    <a:p>
                      <a:r>
                        <a:rPr lang="en-US" dirty="0">
                          <a:latin typeface="Arial" panose="020B0604020202020204" pitchFamily="34" charset="0"/>
                          <a:cs typeface="Arial" panose="020B0604020202020204" pitchFamily="34" charset="0"/>
                        </a:rPr>
                        <a:t>55 mmHg</a:t>
                      </a:r>
                    </a:p>
                  </a:txBody>
                  <a:tcPr/>
                </a:tc>
                <a:tc>
                  <a:txBody>
                    <a:bodyPr/>
                    <a:lstStyle/>
                    <a:p>
                      <a:r>
                        <a:rPr lang="en-GB" sz="1800" dirty="0">
                          <a:latin typeface="Arial" panose="020B0604020202020204" pitchFamily="34" charset="0"/>
                          <a:cs typeface="Arial" panose="020B0604020202020204" pitchFamily="34" charset="0"/>
                        </a:rPr>
                        <a:t>35  – 45 mmHg </a:t>
                      </a:r>
                      <a:endParaRPr lang="en-US" dirty="0">
                        <a:latin typeface="Arial" panose="020B0604020202020204" pitchFamily="34" charset="0"/>
                        <a:cs typeface="Arial" panose="020B0604020202020204" pitchFamily="34" charset="0"/>
                      </a:endParaRPr>
                    </a:p>
                  </a:txBody>
                  <a:tcPr/>
                </a:tc>
                <a:extLst>
                  <a:ext uri="{0D108BD9-81ED-4DB2-BD59-A6C34878D82A}">
                    <a16:rowId xmlns:a16="http://schemas.microsoft.com/office/drawing/2014/main" val="10004"/>
                  </a:ext>
                </a:extLst>
              </a:tr>
              <a:tr h="370840">
                <a:tc>
                  <a:txBody>
                    <a:bodyPr/>
                    <a:lstStyle/>
                    <a:p>
                      <a:r>
                        <a:rPr lang="en-GB" sz="1800" dirty="0">
                          <a:latin typeface="Arial" panose="020B0604020202020204" pitchFamily="34" charset="0"/>
                          <a:cs typeface="Arial" panose="020B0604020202020204" pitchFamily="34" charset="0"/>
                        </a:rPr>
                        <a:t>Bicarbonate</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29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eaLnBrk="1" hangingPunct="1">
                        <a:buFontTx/>
                        <a:buNone/>
                      </a:pPr>
                      <a:r>
                        <a:rPr lang="en-GB" sz="1800" dirty="0">
                          <a:latin typeface="Arial" panose="020B0604020202020204" pitchFamily="34" charset="0"/>
                          <a:cs typeface="Arial" panose="020B0604020202020204" pitchFamily="34" charset="0"/>
                        </a:rPr>
                        <a:t>22 – 26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5"/>
                  </a:ext>
                </a:extLst>
              </a:tr>
              <a:tr h="370840">
                <a:tc>
                  <a:txBody>
                    <a:bodyPr/>
                    <a:lstStyle/>
                    <a:p>
                      <a:r>
                        <a:rPr lang="en-GB" sz="1800" dirty="0">
                          <a:latin typeface="Arial" panose="020B0604020202020204" pitchFamily="34" charset="0"/>
                          <a:cs typeface="Arial" panose="020B0604020202020204" pitchFamily="34" charset="0"/>
                        </a:rPr>
                        <a:t>Base excess</a:t>
                      </a:r>
                      <a:endParaRPr lang="en-US" dirty="0">
                        <a:latin typeface="Arial" panose="020B0604020202020204" pitchFamily="34"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dirty="0">
                          <a:latin typeface="Arial" panose="020B0604020202020204" pitchFamily="34" charset="0"/>
                          <a:cs typeface="Arial" panose="020B0604020202020204" pitchFamily="34" charset="0"/>
                        </a:rPr>
                        <a:t>+5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tc>
                  <a: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GB" sz="1800" dirty="0">
                          <a:latin typeface="Arial" panose="020B0604020202020204" pitchFamily="34" charset="0"/>
                          <a:cs typeface="Arial" panose="020B0604020202020204" pitchFamily="34" charset="0"/>
                        </a:rPr>
                        <a:t>+/- 2 </a:t>
                      </a:r>
                      <a:r>
                        <a:rPr lang="en-GB" sz="1800" dirty="0" err="1">
                          <a:latin typeface="Arial" panose="020B0604020202020204" pitchFamily="34" charset="0"/>
                          <a:cs typeface="Arial" panose="020B0604020202020204" pitchFamily="34" charset="0"/>
                        </a:rPr>
                        <a:t>mmol</a:t>
                      </a:r>
                      <a:r>
                        <a:rPr lang="en-GB" sz="1800" dirty="0">
                          <a:latin typeface="Arial" panose="020B0604020202020204" pitchFamily="34" charset="0"/>
                          <a:cs typeface="Arial" panose="020B0604020202020204" pitchFamily="34" charset="0"/>
                        </a:rPr>
                        <a:t>/L</a:t>
                      </a:r>
                      <a:endParaRPr lang="en-GB" sz="1800" dirty="0">
                        <a:latin typeface="Arial" panose="020B0604020202020204" pitchFamily="34" charset="0"/>
                        <a:ea typeface="ＭＳ Ｐゴシック" charset="0"/>
                        <a:cs typeface="Arial" panose="020B0604020202020204" pitchFamily="34" charset="0"/>
                      </a:endParaRPr>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36710096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AU" dirty="0"/>
              <a:t>So what are you going to do about it?</a:t>
            </a:r>
          </a:p>
        </p:txBody>
      </p:sp>
      <p:sp>
        <p:nvSpPr>
          <p:cNvPr id="3" name="TextBox 2"/>
          <p:cNvSpPr txBox="1"/>
          <p:nvPr/>
        </p:nvSpPr>
        <p:spPr>
          <a:xfrm>
            <a:off x="467544" y="1772816"/>
            <a:ext cx="8136904" cy="1569660"/>
          </a:xfrm>
          <a:prstGeom prst="rect">
            <a:avLst/>
          </a:prstGeom>
          <a:noFill/>
        </p:spPr>
        <p:txBody>
          <a:bodyPr wrap="square" rtlCol="0">
            <a:spAutoFit/>
          </a:bodyPr>
          <a:lstStyle/>
          <a:p>
            <a:pPr marL="342900" indent="-342900">
              <a:buFont typeface="Arial" panose="020B0604020202020204" pitchFamily="34" charset="0"/>
              <a:buChar char="•"/>
            </a:pPr>
            <a:r>
              <a:rPr lang="en-AU" sz="2400" dirty="0"/>
              <a:t>Airway – maintaining own at present</a:t>
            </a:r>
          </a:p>
          <a:p>
            <a:pPr marL="342900" indent="-342900">
              <a:buFont typeface="Arial" panose="020B0604020202020204" pitchFamily="34" charset="0"/>
              <a:buChar char="•"/>
            </a:pPr>
            <a:r>
              <a:rPr lang="en-AU" sz="2400" dirty="0"/>
              <a:t>Breathing – as paralysis ascends breathing will become more laboured, eventually requiring intubation and mechanical ventilation to assist.</a:t>
            </a:r>
          </a:p>
        </p:txBody>
      </p:sp>
    </p:spTree>
    <p:extLst>
      <p:ext uri="{BB962C8B-B14F-4D97-AF65-F5344CB8AC3E}">
        <p14:creationId xmlns:p14="http://schemas.microsoft.com/office/powerpoint/2010/main" val="36701527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What kind of ventilation?</a:t>
            </a:r>
          </a:p>
        </p:txBody>
      </p:sp>
      <p:sp>
        <p:nvSpPr>
          <p:cNvPr id="3" name="TextBox 2"/>
          <p:cNvSpPr txBox="1"/>
          <p:nvPr/>
        </p:nvSpPr>
        <p:spPr>
          <a:xfrm>
            <a:off x="395536" y="1340767"/>
            <a:ext cx="8208912" cy="3970318"/>
          </a:xfrm>
          <a:prstGeom prst="rect">
            <a:avLst/>
          </a:prstGeom>
          <a:noFill/>
        </p:spPr>
        <p:txBody>
          <a:bodyPr wrap="square" rtlCol="0">
            <a:spAutoFit/>
          </a:bodyPr>
          <a:lstStyle/>
          <a:p>
            <a:r>
              <a:rPr lang="en-AU" sz="3000" b="1" dirty="0">
                <a:latin typeface="Arial" panose="020B0604020202020204" pitchFamily="34" charset="0"/>
                <a:cs typeface="Arial" panose="020B0604020202020204" pitchFamily="34" charset="0"/>
              </a:rPr>
              <a:t>Spontaneous Ventilation</a:t>
            </a:r>
          </a:p>
          <a:p>
            <a:br>
              <a:rPr lang="en-AU" sz="2800" b="1" dirty="0">
                <a:latin typeface="Arial" panose="020B0604020202020204" pitchFamily="34" charset="0"/>
                <a:cs typeface="Arial" panose="020B0604020202020204" pitchFamily="34" charset="0"/>
              </a:rPr>
            </a:br>
            <a:r>
              <a:rPr lang="en-AU" sz="2800" b="1" dirty="0">
                <a:latin typeface="Arial" panose="020B0604020202020204" pitchFamily="34" charset="0"/>
                <a:cs typeface="Arial" panose="020B0604020202020204" pitchFamily="34" charset="0"/>
              </a:rPr>
              <a:t>PS – </a:t>
            </a:r>
            <a:r>
              <a:rPr lang="en-AU" sz="2800" dirty="0">
                <a:latin typeface="Arial" panose="020B0604020202020204" pitchFamily="34" charset="0"/>
                <a:cs typeface="Arial" panose="020B0604020202020204" pitchFamily="34" charset="0"/>
              </a:rPr>
              <a:t>titrate to achieve adequate tidal volume (what would be the effect of increasing/decreasing the PS?)</a:t>
            </a:r>
          </a:p>
          <a:p>
            <a:r>
              <a:rPr lang="en-AU" sz="2800" b="1" dirty="0">
                <a:latin typeface="Arial" panose="020B0604020202020204" pitchFamily="34" charset="0"/>
                <a:cs typeface="Arial" panose="020B0604020202020204" pitchFamily="34" charset="0"/>
              </a:rPr>
              <a:t>PEEP – </a:t>
            </a:r>
            <a:r>
              <a:rPr lang="en-AU" sz="2800" dirty="0">
                <a:latin typeface="Arial" panose="020B0604020202020204" pitchFamily="34" charset="0"/>
                <a:cs typeface="Arial" panose="020B0604020202020204" pitchFamily="34" charset="0"/>
              </a:rPr>
              <a:t>5-10cmH20 to aid in recruitment</a:t>
            </a:r>
          </a:p>
          <a:p>
            <a:r>
              <a:rPr lang="en-AU" sz="2800" b="1" dirty="0">
                <a:latin typeface="Arial" panose="020B0604020202020204" pitchFamily="34" charset="0"/>
                <a:cs typeface="Arial" panose="020B0604020202020204" pitchFamily="34" charset="0"/>
              </a:rPr>
              <a:t>Fi02 – </a:t>
            </a:r>
            <a:r>
              <a:rPr lang="en-AU" sz="2800" dirty="0">
                <a:latin typeface="Arial" panose="020B0604020202020204" pitchFamily="34" charset="0"/>
                <a:cs typeface="Arial" panose="020B0604020202020204" pitchFamily="34" charset="0"/>
              </a:rPr>
              <a:t>minimum required to avoid hypoxaemia</a:t>
            </a:r>
          </a:p>
          <a:p>
            <a:r>
              <a:rPr lang="en-AU" sz="2800" b="1" dirty="0">
                <a:latin typeface="Arial" panose="020B0604020202020204" pitchFamily="34" charset="0"/>
                <a:cs typeface="Arial" panose="020B0604020202020204" pitchFamily="34" charset="0"/>
              </a:rPr>
              <a:t>Pressure Trigger – </a:t>
            </a:r>
            <a:r>
              <a:rPr lang="en-AU" sz="2800" dirty="0">
                <a:latin typeface="Arial" panose="020B0604020202020204" pitchFamily="34" charset="0"/>
                <a:cs typeface="Arial" panose="020B0604020202020204" pitchFamily="34" charset="0"/>
              </a:rPr>
              <a:t>May require a reduction in pressure trigger – why?</a:t>
            </a:r>
            <a:endParaRPr lang="en-AU" sz="2800" b="1" dirty="0">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928960108"/>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AU" dirty="0"/>
              <a:t>Questions</a:t>
            </a:r>
          </a:p>
        </p:txBody>
      </p:sp>
    </p:spTree>
    <p:extLst>
      <p:ext uri="{BB962C8B-B14F-4D97-AF65-F5344CB8AC3E}">
        <p14:creationId xmlns:p14="http://schemas.microsoft.com/office/powerpoint/2010/main" val="189327625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dirty="0"/>
              <a:t>5-step approach to </a:t>
            </a:r>
            <a:br>
              <a:rPr lang="en-GB" dirty="0"/>
            </a:br>
            <a:r>
              <a:rPr lang="en-GB" dirty="0"/>
              <a:t>arterial blood gas interpretation</a:t>
            </a:r>
            <a:endParaRPr lang="en-AU" dirty="0"/>
          </a:p>
        </p:txBody>
      </p:sp>
      <p:sp>
        <p:nvSpPr>
          <p:cNvPr id="3" name="Content Placeholder 2"/>
          <p:cNvSpPr>
            <a:spLocks noGrp="1"/>
          </p:cNvSpPr>
          <p:nvPr>
            <p:ph sz="half" idx="1"/>
          </p:nvPr>
        </p:nvSpPr>
        <p:spPr>
          <a:xfrm>
            <a:off x="467544" y="1988840"/>
            <a:ext cx="8219256" cy="4525963"/>
          </a:xfrm>
        </p:spPr>
        <p:txBody>
          <a:bodyPr/>
          <a:lstStyle/>
          <a:p>
            <a:pPr marL="438150" indent="-438150">
              <a:buFontTx/>
              <a:buAutoNum type="arabicPeriod"/>
            </a:pPr>
            <a:r>
              <a:rPr lang="en-GB" b="1" dirty="0"/>
              <a:t>How is the patient?</a:t>
            </a:r>
          </a:p>
          <a:p>
            <a:pPr marL="838200" lvl="1" indent="-381000"/>
            <a:r>
              <a:rPr lang="en-GB" sz="2800" dirty="0"/>
              <a:t>this will provide useful clues to help with interpretation of the results.</a:t>
            </a:r>
          </a:p>
          <a:p>
            <a:pPr marL="0" indent="0">
              <a:buNone/>
            </a:pPr>
            <a:endParaRPr lang="en-AU" dirty="0"/>
          </a:p>
        </p:txBody>
      </p:sp>
    </p:spTree>
    <p:extLst>
      <p:ext uri="{BB962C8B-B14F-4D97-AF65-F5344CB8AC3E}">
        <p14:creationId xmlns:p14="http://schemas.microsoft.com/office/powerpoint/2010/main" val="3421589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395536" y="1700808"/>
            <a:ext cx="8229600" cy="4525963"/>
          </a:xfrm>
        </p:spPr>
        <p:txBody>
          <a:bodyPr/>
          <a:lstStyle/>
          <a:p>
            <a:pPr marL="0" indent="0">
              <a:buNone/>
            </a:pPr>
            <a:r>
              <a:rPr lang="en-GB" sz="2800" b="1" dirty="0"/>
              <a:t>2.     Assess oxygenation:</a:t>
            </a:r>
          </a:p>
          <a:p>
            <a:pPr marL="838200" lvl="1" indent="-381000"/>
            <a:r>
              <a:rPr lang="en-GB" dirty="0"/>
              <a:t>is the patient </a:t>
            </a:r>
            <a:r>
              <a:rPr lang="en-GB" dirty="0" err="1"/>
              <a:t>hypoxaemic</a:t>
            </a:r>
            <a:r>
              <a:rPr lang="en-GB" dirty="0"/>
              <a:t>?</a:t>
            </a:r>
          </a:p>
          <a:p>
            <a:pPr marL="1238250" lvl="2" indent="-381000"/>
            <a:r>
              <a:rPr lang="en-GB" sz="2800" dirty="0"/>
              <a:t>Simple steps can be implemented at this point to assist</a:t>
            </a:r>
          </a:p>
          <a:p>
            <a:pPr marL="838200" lvl="1" indent="-381000"/>
            <a:r>
              <a:rPr lang="en-GB" dirty="0"/>
              <a:t>the PaO</a:t>
            </a:r>
            <a:r>
              <a:rPr lang="en-GB" baseline="-25000" dirty="0"/>
              <a:t>2</a:t>
            </a:r>
            <a:r>
              <a:rPr lang="en-GB" dirty="0"/>
              <a:t> should be &gt; 75 mmHg breathing room air (fi02 21%)</a:t>
            </a:r>
          </a:p>
          <a:p>
            <a:pPr marL="838200" lvl="1" indent="-381000"/>
            <a:r>
              <a:rPr lang="en-GB" dirty="0"/>
              <a:t>Bedside calculation - the % inspired concentration multiplied by 5 (result should be within 75 mmHg of calculation).</a:t>
            </a:r>
          </a:p>
          <a:p>
            <a:endParaRPr lang="en-AU" dirty="0"/>
          </a:p>
        </p:txBody>
      </p:sp>
      <p:sp>
        <p:nvSpPr>
          <p:cNvPr id="4" name="Title 1"/>
          <p:cNvSpPr>
            <a:spLocks noGrp="1"/>
          </p:cNvSpPr>
          <p:nvPr>
            <p:ph type="title"/>
          </p:nvPr>
        </p:nvSpPr>
        <p:spPr/>
        <p:txBody>
          <a:bodyPr>
            <a:noAutofit/>
          </a:bodyPr>
          <a:lstStyle/>
          <a:p>
            <a:r>
              <a:rPr lang="en-GB" dirty="0">
                <a:solidFill>
                  <a:schemeClr val="accent3"/>
                </a:solidFill>
              </a:rPr>
              <a:t>5-step approach to </a:t>
            </a:r>
            <a:br>
              <a:rPr lang="en-GB" dirty="0">
                <a:solidFill>
                  <a:schemeClr val="accent3"/>
                </a:solidFill>
              </a:rPr>
            </a:br>
            <a:r>
              <a:rPr lang="en-GB" dirty="0">
                <a:solidFill>
                  <a:schemeClr val="accent3"/>
                </a:solidFill>
              </a:rPr>
              <a:t>arterial blood gas interpretation</a:t>
            </a:r>
            <a:endParaRPr lang="en-AU" dirty="0">
              <a:solidFill>
                <a:schemeClr val="accent3"/>
              </a:solidFill>
            </a:endParaRPr>
          </a:p>
        </p:txBody>
      </p:sp>
    </p:spTree>
    <p:extLst>
      <p:ext uri="{BB962C8B-B14F-4D97-AF65-F5344CB8AC3E}">
        <p14:creationId xmlns:p14="http://schemas.microsoft.com/office/powerpoint/2010/main" val="403283961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67544" y="1916832"/>
            <a:ext cx="8229600" cy="4525963"/>
          </a:xfrm>
        </p:spPr>
        <p:txBody>
          <a:bodyPr/>
          <a:lstStyle/>
          <a:p>
            <a:pPr marL="0" indent="0">
              <a:buNone/>
            </a:pPr>
            <a:r>
              <a:rPr lang="en-GB" sz="2800" b="1" dirty="0"/>
              <a:t>3.    Determine the pH (or H</a:t>
            </a:r>
            <a:r>
              <a:rPr lang="en-GB" sz="2800" b="1" baseline="30000" dirty="0"/>
              <a:t>+</a:t>
            </a:r>
            <a:r>
              <a:rPr lang="en-GB" sz="2800" b="1" dirty="0"/>
              <a:t> concentration):</a:t>
            </a:r>
          </a:p>
          <a:p>
            <a:pPr marL="838200" lvl="1" indent="-381000"/>
            <a:r>
              <a:rPr lang="en-GB" dirty="0"/>
              <a:t>Is the patient </a:t>
            </a:r>
            <a:r>
              <a:rPr lang="en-GB" dirty="0" err="1"/>
              <a:t>acidaemic</a:t>
            </a:r>
            <a:r>
              <a:rPr lang="en-GB" dirty="0"/>
              <a:t>; pH &lt; 7.35</a:t>
            </a:r>
          </a:p>
          <a:p>
            <a:pPr marL="838200" lvl="1" indent="-381000"/>
            <a:r>
              <a:rPr lang="en-GB" dirty="0"/>
              <a:t>Is the patient </a:t>
            </a:r>
            <a:r>
              <a:rPr lang="en-GB" dirty="0" err="1"/>
              <a:t>alkalaemic</a:t>
            </a:r>
            <a:r>
              <a:rPr lang="en-GB" dirty="0"/>
              <a:t>; pH &gt; 7.45</a:t>
            </a:r>
            <a:endParaRPr lang="en-GB" dirty="0">
              <a:solidFill>
                <a:schemeClr val="bg1"/>
              </a:solidFill>
            </a:endParaRPr>
          </a:p>
          <a:p>
            <a:pPr marL="0" indent="0">
              <a:buNone/>
            </a:pPr>
            <a:endParaRPr lang="en-AU" b="1" dirty="0"/>
          </a:p>
          <a:p>
            <a:pPr fontAlgn="base">
              <a:lnSpc>
                <a:spcPct val="70000"/>
              </a:lnSpc>
              <a:spcAft>
                <a:spcPct val="0"/>
              </a:spcAft>
              <a:buNone/>
            </a:pPr>
            <a:r>
              <a:rPr lang="en-AU" altLang="en-US" kern="0" dirty="0">
                <a:solidFill>
                  <a:srgbClr val="000000"/>
                </a:solidFill>
              </a:rPr>
              <a:t> 				           </a:t>
            </a:r>
            <a:r>
              <a:rPr lang="en-AU" altLang="en-US" kern="0" dirty="0">
                <a:solidFill>
                  <a:srgbClr val="800080"/>
                </a:solidFill>
              </a:rPr>
              <a:t>(H+ decreasing)</a:t>
            </a:r>
          </a:p>
          <a:p>
            <a:pPr algn="ctr" fontAlgn="base">
              <a:lnSpc>
                <a:spcPct val="70000"/>
              </a:lnSpc>
              <a:spcAft>
                <a:spcPct val="0"/>
              </a:spcAft>
              <a:buNone/>
            </a:pPr>
            <a:r>
              <a:rPr lang="en-AU" altLang="en-US" kern="0" dirty="0">
                <a:solidFill>
                  <a:srgbClr val="FF0000"/>
                </a:solidFill>
              </a:rPr>
              <a:t>1 2 3 4 5 6</a:t>
            </a:r>
            <a:r>
              <a:rPr lang="en-AU" altLang="en-US" kern="0" dirty="0">
                <a:solidFill>
                  <a:srgbClr val="000000"/>
                </a:solidFill>
              </a:rPr>
              <a:t> 7 </a:t>
            </a:r>
            <a:r>
              <a:rPr lang="en-AU" altLang="en-US" kern="0" dirty="0">
                <a:solidFill>
                  <a:srgbClr val="800080"/>
                </a:solidFill>
              </a:rPr>
              <a:t>8 9 10 11 12 13 14</a:t>
            </a:r>
          </a:p>
          <a:p>
            <a:pPr fontAlgn="base">
              <a:lnSpc>
                <a:spcPct val="70000"/>
              </a:lnSpc>
              <a:spcAft>
                <a:spcPct val="0"/>
              </a:spcAft>
              <a:buNone/>
            </a:pPr>
            <a:r>
              <a:rPr lang="en-AU" altLang="en-US" kern="0" dirty="0">
                <a:solidFill>
                  <a:srgbClr val="800080"/>
                </a:solidFill>
              </a:rPr>
              <a:t>		  </a:t>
            </a:r>
            <a:r>
              <a:rPr lang="en-AU" altLang="en-US" kern="0" dirty="0">
                <a:solidFill>
                  <a:srgbClr val="FF0000"/>
                </a:solidFill>
              </a:rPr>
              <a:t>(H+ increasing)</a:t>
            </a:r>
          </a:p>
          <a:p>
            <a:pPr fontAlgn="base">
              <a:lnSpc>
                <a:spcPct val="70000"/>
              </a:lnSpc>
              <a:spcAft>
                <a:spcPct val="0"/>
              </a:spcAft>
              <a:buNone/>
            </a:pPr>
            <a:r>
              <a:rPr lang="en-AU" altLang="en-US" kern="0" dirty="0">
                <a:solidFill>
                  <a:srgbClr val="FF0000"/>
                </a:solidFill>
              </a:rPr>
              <a:t>	                   </a:t>
            </a:r>
            <a:r>
              <a:rPr lang="en-AU" altLang="en-US" sz="2400" kern="0" dirty="0">
                <a:solidFill>
                  <a:schemeClr val="bg1">
                    <a:lumMod val="50000"/>
                  </a:schemeClr>
                </a:solidFill>
              </a:rPr>
              <a:t>Normal 7.35-7.45</a:t>
            </a:r>
            <a:endParaRPr lang="en-AU" b="1" dirty="0"/>
          </a:p>
        </p:txBody>
      </p:sp>
      <p:sp>
        <p:nvSpPr>
          <p:cNvPr id="4" name="Title 1"/>
          <p:cNvSpPr>
            <a:spLocks noGrp="1"/>
          </p:cNvSpPr>
          <p:nvPr>
            <p:ph type="title"/>
          </p:nvPr>
        </p:nvSpPr>
        <p:spPr/>
        <p:txBody>
          <a:bodyPr>
            <a:noAutofit/>
          </a:bodyPr>
          <a:lstStyle/>
          <a:p>
            <a:r>
              <a:rPr lang="en-GB" dirty="0">
                <a:solidFill>
                  <a:schemeClr val="accent3"/>
                </a:solidFill>
              </a:rPr>
              <a:t>5-step approach to </a:t>
            </a:r>
            <a:br>
              <a:rPr lang="en-GB" dirty="0">
                <a:solidFill>
                  <a:schemeClr val="accent3"/>
                </a:solidFill>
              </a:rPr>
            </a:br>
            <a:r>
              <a:rPr lang="en-GB" dirty="0">
                <a:solidFill>
                  <a:schemeClr val="accent3"/>
                </a:solidFill>
              </a:rPr>
              <a:t>arterial blood gas interpretation</a:t>
            </a:r>
            <a:endParaRPr lang="en-AU" dirty="0">
              <a:solidFill>
                <a:schemeClr val="accent3"/>
              </a:solidFill>
            </a:endParaRPr>
          </a:p>
        </p:txBody>
      </p:sp>
    </p:spTree>
    <p:extLst>
      <p:ext uri="{BB962C8B-B14F-4D97-AF65-F5344CB8AC3E}">
        <p14:creationId xmlns:p14="http://schemas.microsoft.com/office/powerpoint/2010/main" val="164871694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GB" dirty="0">
                <a:solidFill>
                  <a:schemeClr val="accent3"/>
                </a:solidFill>
              </a:rPr>
              <a:t>5-step approach to </a:t>
            </a:r>
            <a:br>
              <a:rPr lang="en-GB" dirty="0">
                <a:solidFill>
                  <a:schemeClr val="accent3"/>
                </a:solidFill>
              </a:rPr>
            </a:br>
            <a:r>
              <a:rPr lang="en-GB" dirty="0">
                <a:solidFill>
                  <a:schemeClr val="accent3"/>
                </a:solidFill>
              </a:rPr>
              <a:t>arterial blood gas interpretation</a:t>
            </a:r>
            <a:endParaRPr lang="en-AU" dirty="0">
              <a:solidFill>
                <a:schemeClr val="accent3"/>
              </a:solidFill>
            </a:endParaRPr>
          </a:p>
        </p:txBody>
      </p:sp>
      <p:sp>
        <p:nvSpPr>
          <p:cNvPr id="3" name="Content Placeholder 2"/>
          <p:cNvSpPr>
            <a:spLocks noGrp="1"/>
          </p:cNvSpPr>
          <p:nvPr>
            <p:ph idx="1"/>
          </p:nvPr>
        </p:nvSpPr>
        <p:spPr/>
        <p:txBody>
          <a:bodyPr/>
          <a:lstStyle/>
          <a:p>
            <a:pPr marL="0" indent="0">
              <a:buNone/>
            </a:pPr>
            <a:br>
              <a:rPr lang="en-GB" sz="2800" b="1" dirty="0"/>
            </a:br>
            <a:r>
              <a:rPr lang="en-GB" sz="2800" b="1" dirty="0"/>
              <a:t>4.    Determine the respiratory component:</a:t>
            </a:r>
          </a:p>
          <a:p>
            <a:pPr marL="838200" lvl="1" indent="-381000"/>
            <a:r>
              <a:rPr lang="en-GB" dirty="0"/>
              <a:t>If the pH &lt; 7.35, is the PaCO</a:t>
            </a:r>
            <a:r>
              <a:rPr lang="en-GB" baseline="-25000" dirty="0"/>
              <a:t>2 </a:t>
            </a:r>
            <a:r>
              <a:rPr lang="en-GB" dirty="0"/>
              <a:t>&gt; 45 mmHg – respiratory acidosis</a:t>
            </a:r>
          </a:p>
          <a:p>
            <a:pPr marL="838200" lvl="1" indent="-381000"/>
            <a:r>
              <a:rPr lang="en-GB" dirty="0"/>
              <a:t>if the pH &gt; 7.45, is the PaCO</a:t>
            </a:r>
            <a:r>
              <a:rPr lang="en-GB" baseline="-25000" dirty="0"/>
              <a:t>2</a:t>
            </a:r>
            <a:r>
              <a:rPr lang="en-GB" dirty="0"/>
              <a:t> &lt; 35 mmHg – respiratory alkalosis</a:t>
            </a:r>
          </a:p>
          <a:p>
            <a:endParaRPr lang="en-AU" dirty="0"/>
          </a:p>
        </p:txBody>
      </p:sp>
    </p:spTree>
    <p:extLst>
      <p:ext uri="{BB962C8B-B14F-4D97-AF65-F5344CB8AC3E}">
        <p14:creationId xmlns:p14="http://schemas.microsoft.com/office/powerpoint/2010/main" val="123400247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marL="0" indent="0">
              <a:lnSpc>
                <a:spcPct val="90000"/>
              </a:lnSpc>
              <a:buNone/>
            </a:pPr>
            <a:br>
              <a:rPr lang="en-GB" sz="2800" b="1" dirty="0">
                <a:latin typeface="Calibri" charset="0"/>
              </a:rPr>
            </a:br>
            <a:r>
              <a:rPr lang="en-GB" sz="2800" b="1" dirty="0">
                <a:latin typeface="Calibri" charset="0"/>
              </a:rPr>
              <a:t>5.    </a:t>
            </a:r>
            <a:r>
              <a:rPr lang="en-GB" sz="2800" b="1" dirty="0"/>
              <a:t>Determine the metabolic component:</a:t>
            </a:r>
          </a:p>
          <a:p>
            <a:pPr marL="838200" lvl="1" indent="-381000">
              <a:lnSpc>
                <a:spcPct val="90000"/>
              </a:lnSpc>
            </a:pPr>
            <a:r>
              <a:rPr lang="en-GB" dirty="0"/>
              <a:t>If the pH &lt; 7.35, is the HCO</a:t>
            </a:r>
            <a:r>
              <a:rPr lang="en-GB" baseline="-25000" dirty="0"/>
              <a:t>3</a:t>
            </a:r>
            <a:r>
              <a:rPr lang="en-GB" dirty="0"/>
              <a:t>  &lt; 22 </a:t>
            </a:r>
            <a:r>
              <a:rPr lang="en-GB" dirty="0" err="1"/>
              <a:t>mmol</a:t>
            </a:r>
            <a:r>
              <a:rPr lang="en-GB" dirty="0"/>
              <a:t>/L (base excess &lt; -2 </a:t>
            </a:r>
            <a:r>
              <a:rPr lang="en-GB" dirty="0" err="1"/>
              <a:t>mmol</a:t>
            </a:r>
            <a:r>
              <a:rPr lang="en-GB" dirty="0"/>
              <a:t>/L)?</a:t>
            </a:r>
            <a:br>
              <a:rPr lang="en-GB" dirty="0"/>
            </a:br>
            <a:r>
              <a:rPr lang="en-GB" dirty="0"/>
              <a:t>– metabolic acidosis</a:t>
            </a:r>
          </a:p>
          <a:p>
            <a:pPr marL="838200" lvl="1" indent="-381000">
              <a:lnSpc>
                <a:spcPct val="90000"/>
              </a:lnSpc>
            </a:pPr>
            <a:r>
              <a:rPr lang="en-GB" dirty="0"/>
              <a:t>If the pH &gt; 7.45, is the HCO</a:t>
            </a:r>
            <a:r>
              <a:rPr lang="en-GB" baseline="-25000" dirty="0"/>
              <a:t>3</a:t>
            </a:r>
            <a:r>
              <a:rPr lang="en-GB" dirty="0"/>
              <a:t>  &gt; 26 </a:t>
            </a:r>
            <a:r>
              <a:rPr lang="en-GB" dirty="0" err="1"/>
              <a:t>mmol</a:t>
            </a:r>
            <a:r>
              <a:rPr lang="en-GB" dirty="0"/>
              <a:t>/L (base excess &gt; +2 </a:t>
            </a:r>
            <a:r>
              <a:rPr lang="en-GB" dirty="0" err="1"/>
              <a:t>mmol</a:t>
            </a:r>
            <a:r>
              <a:rPr lang="en-GB" dirty="0"/>
              <a:t>/L)?</a:t>
            </a:r>
            <a:br>
              <a:rPr lang="en-GB" dirty="0"/>
            </a:br>
            <a:r>
              <a:rPr lang="en-GB" dirty="0"/>
              <a:t>– metabolic alkalosis </a:t>
            </a:r>
          </a:p>
          <a:p>
            <a:endParaRPr lang="en-AU" dirty="0"/>
          </a:p>
        </p:txBody>
      </p:sp>
      <p:sp>
        <p:nvSpPr>
          <p:cNvPr id="4" name="Title 1"/>
          <p:cNvSpPr>
            <a:spLocks noGrp="1"/>
          </p:cNvSpPr>
          <p:nvPr>
            <p:ph type="title"/>
          </p:nvPr>
        </p:nvSpPr>
        <p:spPr/>
        <p:txBody>
          <a:bodyPr>
            <a:noAutofit/>
          </a:bodyPr>
          <a:lstStyle/>
          <a:p>
            <a:r>
              <a:rPr lang="en-GB" dirty="0">
                <a:solidFill>
                  <a:schemeClr val="accent3"/>
                </a:solidFill>
              </a:rPr>
              <a:t>5-step approach to </a:t>
            </a:r>
            <a:br>
              <a:rPr lang="en-GB" dirty="0">
                <a:solidFill>
                  <a:schemeClr val="accent3"/>
                </a:solidFill>
              </a:rPr>
            </a:br>
            <a:r>
              <a:rPr lang="en-GB" dirty="0">
                <a:solidFill>
                  <a:schemeClr val="accent3"/>
                </a:solidFill>
              </a:rPr>
              <a:t>arterial blood gas interpretation</a:t>
            </a:r>
            <a:endParaRPr lang="en-AU" dirty="0">
              <a:solidFill>
                <a:schemeClr val="accent3"/>
              </a:solidFill>
            </a:endParaRPr>
          </a:p>
        </p:txBody>
      </p:sp>
    </p:spTree>
    <p:extLst>
      <p:ext uri="{BB962C8B-B14F-4D97-AF65-F5344CB8AC3E}">
        <p14:creationId xmlns:p14="http://schemas.microsoft.com/office/powerpoint/2010/main" val="1234002478"/>
      </p:ext>
    </p:extLst>
  </p:cSld>
  <p:clrMapOvr>
    <a:masterClrMapping/>
  </p:clrMapOvr>
</p:sld>
</file>

<file path=ppt/theme/theme1.xml><?xml version="1.0" encoding="utf-8"?>
<a:theme xmlns:a="http://schemas.openxmlformats.org/drawingml/2006/main" name="FSFHG_PowerPoint_template">
  <a:themeElements>
    <a:clrScheme name="FSFHG">
      <a:dk1>
        <a:sysClr val="windowText" lastClr="000000"/>
      </a:dk1>
      <a:lt1>
        <a:sysClr val="window" lastClr="FFFFFF"/>
      </a:lt1>
      <a:dk2>
        <a:srgbClr val="776E64"/>
      </a:dk2>
      <a:lt2>
        <a:srgbClr val="FFFFFF"/>
      </a:lt2>
      <a:accent1>
        <a:srgbClr val="007681"/>
      </a:accent1>
      <a:accent2>
        <a:srgbClr val="095489"/>
      </a:accent2>
      <a:accent3>
        <a:srgbClr val="00A7B5"/>
      </a:accent3>
      <a:accent4>
        <a:srgbClr val="C4D600"/>
      </a:accent4>
      <a:accent5>
        <a:srgbClr val="658D1B"/>
      </a:accent5>
      <a:accent6>
        <a:srgbClr val="DDDDDD"/>
      </a:accent6>
      <a:hlink>
        <a:srgbClr val="007681"/>
      </a:hlink>
      <a:folHlink>
        <a:srgbClr val="00768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Lavene FSFHG_PowerPoint_template">
  <a:themeElements>
    <a:clrScheme name="FSFHG">
      <a:dk1>
        <a:sysClr val="windowText" lastClr="000000"/>
      </a:dk1>
      <a:lt1>
        <a:sysClr val="window" lastClr="FFFFFF"/>
      </a:lt1>
      <a:dk2>
        <a:srgbClr val="776E64"/>
      </a:dk2>
      <a:lt2>
        <a:srgbClr val="FFFFFF"/>
      </a:lt2>
      <a:accent1>
        <a:srgbClr val="007681"/>
      </a:accent1>
      <a:accent2>
        <a:srgbClr val="095489"/>
      </a:accent2>
      <a:accent3>
        <a:srgbClr val="00A7B5"/>
      </a:accent3>
      <a:accent4>
        <a:srgbClr val="C4D600"/>
      </a:accent4>
      <a:accent5>
        <a:srgbClr val="658D1B"/>
      </a:accent5>
      <a:accent6>
        <a:srgbClr val="DDDDDD"/>
      </a:accent6>
      <a:hlink>
        <a:srgbClr val="007681"/>
      </a:hlink>
      <a:folHlink>
        <a:srgbClr val="00768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94C52953A085CA4C8E11D0908E9C12CF" ma:contentTypeVersion="1" ma:contentTypeDescription="Create a new document." ma:contentTypeScope="" ma:versionID="9707cc37148d3ce0e852ae81d72667a4">
  <xsd:schema xmlns:xsd="http://www.w3.org/2001/XMLSchema" xmlns:xs="http://www.w3.org/2001/XMLSchema" xmlns:p="http://schemas.microsoft.com/office/2006/metadata/properties" xmlns:ns1="http://schemas.microsoft.com/sharepoint/v3" targetNamespace="http://schemas.microsoft.com/office/2006/metadata/properties" ma:root="true" ma:fieldsID="fa06d6fac6d8f3ef9a355fe6c8a09ea9" ns1:_="">
    <xsd:import namespace="http://schemas.microsoft.com/sharepoint/v3"/>
    <xsd:element name="properties">
      <xsd:complexType>
        <xsd:sequence>
          <xsd:element name="documentManagement">
            <xsd:complexType>
              <xsd:all>
                <xsd:element ref="ns1:PublishingStartDate" minOccurs="0"/>
                <xsd:element ref="ns1:PublishingExpirationDate"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 ma:hidden="true" ma:internalName="PublishingStartDate">
      <xsd:simpleType>
        <xsd:restriction base="dms:Unknown"/>
      </xsd:simpleType>
    </xsd:element>
    <xsd:element name="PublishingExpirationDate" ma:index="9" nillable="true" ma:displayName="Scheduling End Date" ma:description="" ma:hidden="true" ma:internalName="PublishingExpirationDat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37804E2-A73B-4D32-96BC-B1D0279CF617}">
  <ds:schemaRefs>
    <ds:schemaRef ds:uri="http://schemas.openxmlformats.org/package/2006/metadata/core-properties"/>
    <ds:schemaRef ds:uri="http://purl.org/dc/terms/"/>
    <ds:schemaRef ds:uri="http://purl.org/dc/elements/1.1/"/>
    <ds:schemaRef ds:uri="http://www.w3.org/XML/1998/namespace"/>
    <ds:schemaRef ds:uri="http://schemas.microsoft.com/office/infopath/2007/PartnerControls"/>
    <ds:schemaRef ds:uri="http://schemas.microsoft.com/office/2006/documentManagement/types"/>
    <ds:schemaRef ds:uri="http://schemas.microsoft.com/sharepoint/v3"/>
    <ds:schemaRef ds:uri="http://schemas.microsoft.com/office/2006/metadata/properties"/>
    <ds:schemaRef ds:uri="http://purl.org/dc/dcmitype/"/>
  </ds:schemaRefs>
</ds:datastoreItem>
</file>

<file path=customXml/itemProps2.xml><?xml version="1.0" encoding="utf-8"?>
<ds:datastoreItem xmlns:ds="http://schemas.openxmlformats.org/officeDocument/2006/customXml" ds:itemID="{0C2A99A8-FDA6-487B-9ED3-AE2DA9CFD76D}">
  <ds:schemaRefs>
    <ds:schemaRef ds:uri="http://schemas.microsoft.com/sharepoint/v3/contenttype/forms"/>
  </ds:schemaRefs>
</ds:datastoreItem>
</file>

<file path=customXml/itemProps3.xml><?xml version="1.0" encoding="utf-8"?>
<ds:datastoreItem xmlns:ds="http://schemas.openxmlformats.org/officeDocument/2006/customXml" ds:itemID="{F2DB8599-2A05-442B-94FF-030BCEAF75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emplate>FSFHG_PowerPoint_template</Template>
  <TotalTime>3329</TotalTime>
  <Words>3669</Words>
  <Application>Microsoft Office PowerPoint</Application>
  <PresentationFormat>On-screen Show (4:3)</PresentationFormat>
  <Paragraphs>508</Paragraphs>
  <Slides>48</Slides>
  <Notes>47</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48</vt:i4>
      </vt:variant>
    </vt:vector>
  </HeadingPairs>
  <TitlesOfParts>
    <vt:vector size="53" baseType="lpstr">
      <vt:lpstr>Arial</vt:lpstr>
      <vt:lpstr>Calibri</vt:lpstr>
      <vt:lpstr>Wingdings</vt:lpstr>
      <vt:lpstr>FSFHG_PowerPoint_template</vt:lpstr>
      <vt:lpstr>Lavene FSFHG_PowerPoint_template</vt:lpstr>
      <vt:lpstr>Arterial Blood Gas Analysis Workshop</vt:lpstr>
      <vt:lpstr>PowerPoint Presentation</vt:lpstr>
      <vt:lpstr>Learning Outcomes</vt:lpstr>
      <vt:lpstr>Revision of Terms</vt:lpstr>
      <vt:lpstr>5-step approach to  arterial blood gas interpretation</vt:lpstr>
      <vt:lpstr>5-step approach to  arterial blood gas interpretation</vt:lpstr>
      <vt:lpstr>5-step approach to  arterial blood gas interpretation</vt:lpstr>
      <vt:lpstr>5-step approach to  arterial blood gas interpretation</vt:lpstr>
      <vt:lpstr>5-step approach to  arterial blood gas interpretation</vt:lpstr>
      <vt:lpstr>5-step approach to  arterial blood gas interpretation</vt:lpstr>
      <vt:lpstr>Compensation?</vt:lpstr>
      <vt:lpstr>PowerPoint Presentation</vt:lpstr>
      <vt:lpstr>PowerPoint Presentation</vt:lpstr>
      <vt:lpstr>PowerPoint Presentation</vt:lpstr>
      <vt:lpstr>Case Study 1</vt:lpstr>
      <vt:lpstr>Case study 1 (continued)</vt:lpstr>
      <vt:lpstr>Case study 1 (continued)</vt:lpstr>
      <vt:lpstr>Case study 1 (continued)</vt:lpstr>
      <vt:lpstr>Case study 1 (continued)</vt:lpstr>
      <vt:lpstr>So what are you going to do about it?</vt:lpstr>
      <vt:lpstr>So what are you going to do about it?</vt:lpstr>
      <vt:lpstr>What kind of Ventilation?</vt:lpstr>
      <vt:lpstr>PowerPoint Presentation</vt:lpstr>
      <vt:lpstr>PowerPoint Presentation</vt:lpstr>
      <vt:lpstr>PowerPoint Presentation</vt:lpstr>
      <vt:lpstr>Case Study 2 (continued)</vt:lpstr>
      <vt:lpstr>Case Study 2 (continued)</vt:lpstr>
      <vt:lpstr>So what are you going to do about it?</vt:lpstr>
      <vt:lpstr>What kind of Ventilation?</vt:lpstr>
      <vt:lpstr>PowerPoint Presentation</vt:lpstr>
      <vt:lpstr>PowerPoint Presentation</vt:lpstr>
      <vt:lpstr>Case Study 3 (continued)</vt:lpstr>
      <vt:lpstr>Case Study 3 (continued)</vt:lpstr>
      <vt:lpstr>So what are you going to do about it?</vt:lpstr>
      <vt:lpstr>What kind of Ventilation?</vt:lpstr>
      <vt:lpstr>PowerPoint Presentation</vt:lpstr>
      <vt:lpstr>PowerPoint Presentation</vt:lpstr>
      <vt:lpstr>Case Study 4 (continued)</vt:lpstr>
      <vt:lpstr>Case Study 4 (continued)</vt:lpstr>
      <vt:lpstr>Case Study 4 (continued)</vt:lpstr>
      <vt:lpstr>So what are you going to do?</vt:lpstr>
      <vt:lpstr>Case Study 5</vt:lpstr>
      <vt:lpstr>Case Study 5 (continued)</vt:lpstr>
      <vt:lpstr>Case Study 5 (continued)</vt:lpstr>
      <vt:lpstr>Case Study 5 (continued)</vt:lpstr>
      <vt:lpstr>So what are you going to do about it?</vt:lpstr>
      <vt:lpstr>What kind of ventilation?</vt:lpstr>
      <vt:lpstr>Questions</vt:lpstr>
    </vt:vector>
  </TitlesOfParts>
  <Company>WA Health</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Arterial Blood Gas Analysis Workshop</dc:title>
  <dc:creator>Bonanno, Jacinta</dc:creator>
  <cp:lastModifiedBy>Oonagh Duff</cp:lastModifiedBy>
  <cp:revision>50</cp:revision>
  <cp:lastPrinted>2020-02-04T05:00:31Z</cp:lastPrinted>
  <dcterms:created xsi:type="dcterms:W3CDTF">2018-10-31T00:55:53Z</dcterms:created>
  <dcterms:modified xsi:type="dcterms:W3CDTF">2020-03-25T08:33:16Z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0x01010094C52953A085CA4C8E11D0908E9C12CF</vt:lpwstr>
  </property>
</Properties>
</file>