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56" r:id="rId5"/>
    <p:sldId id="272" r:id="rId6"/>
    <p:sldId id="262" r:id="rId7"/>
    <p:sldId id="257" r:id="rId8"/>
    <p:sldId id="258" r:id="rId9"/>
    <p:sldId id="259" r:id="rId10"/>
    <p:sldId id="260" r:id="rId11"/>
    <p:sldId id="266" r:id="rId12"/>
    <p:sldId id="265" r:id="rId13"/>
    <p:sldId id="264" r:id="rId14"/>
    <p:sldId id="302" r:id="rId15"/>
    <p:sldId id="263" r:id="rId16"/>
    <p:sldId id="268" r:id="rId17"/>
    <p:sldId id="271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4E56"/>
    <a:srgbClr val="5A24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38" y="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C91164-627E-4BAE-A1F4-1F01CE5B09E3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AU"/>
        </a:p>
      </dgm:t>
    </dgm:pt>
    <dgm:pt modelId="{55A2A26D-927F-47AF-99F5-89A254E87D54}" type="pres">
      <dgm:prSet presAssocID="{4AC91164-627E-4BAE-A1F4-1F01CE5B09E3}" presName="Name0" presStyleCnt="0">
        <dgm:presLayoutVars>
          <dgm:chMax val="7"/>
          <dgm:chPref val="7"/>
          <dgm:dir/>
        </dgm:presLayoutVars>
      </dgm:prSet>
      <dgm:spPr/>
    </dgm:pt>
    <dgm:pt modelId="{D4CBCDF3-E3CF-4D77-8294-E59CD1A69A2C}" type="pres">
      <dgm:prSet presAssocID="{4AC91164-627E-4BAE-A1F4-1F01CE5B09E3}" presName="Name1" presStyleCnt="0"/>
      <dgm:spPr/>
    </dgm:pt>
    <dgm:pt modelId="{1B1B300E-25E1-46A3-B0AC-AF7578BA282F}" type="pres">
      <dgm:prSet presAssocID="{4AC91164-627E-4BAE-A1F4-1F01CE5B09E3}" presName="cycle" presStyleCnt="0"/>
      <dgm:spPr/>
    </dgm:pt>
    <dgm:pt modelId="{AE711B05-1280-46A0-959F-9DF8E0CF6568}" type="pres">
      <dgm:prSet presAssocID="{4AC91164-627E-4BAE-A1F4-1F01CE5B09E3}" presName="srcNode" presStyleLbl="node1" presStyleIdx="0" presStyleCnt="0"/>
      <dgm:spPr/>
    </dgm:pt>
    <dgm:pt modelId="{DA90995E-FF34-4AD0-AEF8-A45BC25EAAD3}" type="pres">
      <dgm:prSet presAssocID="{4AC91164-627E-4BAE-A1F4-1F01CE5B09E3}" presName="conn" presStyleLbl="parChTrans1D2" presStyleIdx="0" presStyleCnt="1"/>
      <dgm:spPr/>
    </dgm:pt>
    <dgm:pt modelId="{2028222B-6CB0-4DDF-BFBC-07380AD49DFE}" type="pres">
      <dgm:prSet presAssocID="{4AC91164-627E-4BAE-A1F4-1F01CE5B09E3}" presName="extraNode" presStyleLbl="node1" presStyleIdx="0" presStyleCnt="0"/>
      <dgm:spPr/>
    </dgm:pt>
    <dgm:pt modelId="{D6E7872D-F8E9-46B3-9F30-C29B5A6DC49F}" type="pres">
      <dgm:prSet presAssocID="{4AC91164-627E-4BAE-A1F4-1F01CE5B09E3}" presName="dstNode" presStyleLbl="node1" presStyleIdx="0" presStyleCnt="0"/>
      <dgm:spPr/>
    </dgm:pt>
  </dgm:ptLst>
  <dgm:cxnLst>
    <dgm:cxn modelId="{21F48834-6F91-4262-83E5-B43C1623E2AB}" type="presOf" srcId="{4AC91164-627E-4BAE-A1F4-1F01CE5B09E3}" destId="{55A2A26D-927F-47AF-99F5-89A254E87D54}" srcOrd="0" destOrd="0" presId="urn:microsoft.com/office/officeart/2008/layout/VerticalCurvedList"/>
    <dgm:cxn modelId="{7657867B-1084-4F1A-9B37-AA7C544008BD}" type="presParOf" srcId="{55A2A26D-927F-47AF-99F5-89A254E87D54}" destId="{D4CBCDF3-E3CF-4D77-8294-E59CD1A69A2C}" srcOrd="0" destOrd="0" presId="urn:microsoft.com/office/officeart/2008/layout/VerticalCurvedList"/>
    <dgm:cxn modelId="{367811C1-EA53-44E4-811B-FA3394A5D715}" type="presParOf" srcId="{D4CBCDF3-E3CF-4D77-8294-E59CD1A69A2C}" destId="{1B1B300E-25E1-46A3-B0AC-AF7578BA282F}" srcOrd="0" destOrd="0" presId="urn:microsoft.com/office/officeart/2008/layout/VerticalCurvedList"/>
    <dgm:cxn modelId="{AAF1092F-EBCD-47C8-B968-543886FC46F7}" type="presParOf" srcId="{1B1B300E-25E1-46A3-B0AC-AF7578BA282F}" destId="{AE711B05-1280-46A0-959F-9DF8E0CF6568}" srcOrd="0" destOrd="0" presId="urn:microsoft.com/office/officeart/2008/layout/VerticalCurvedList"/>
    <dgm:cxn modelId="{60B09A95-5872-4B0C-8351-C7C8175C2CFF}" type="presParOf" srcId="{1B1B300E-25E1-46A3-B0AC-AF7578BA282F}" destId="{DA90995E-FF34-4AD0-AEF8-A45BC25EAAD3}" srcOrd="1" destOrd="0" presId="urn:microsoft.com/office/officeart/2008/layout/VerticalCurvedList"/>
    <dgm:cxn modelId="{CC0A265D-FDAA-4386-824F-B2B38283B4F1}" type="presParOf" srcId="{1B1B300E-25E1-46A3-B0AC-AF7578BA282F}" destId="{2028222B-6CB0-4DDF-BFBC-07380AD49DFE}" srcOrd="2" destOrd="0" presId="urn:microsoft.com/office/officeart/2008/layout/VerticalCurvedList"/>
    <dgm:cxn modelId="{C632B21F-3B42-41FC-8D11-AA825973DD33}" type="presParOf" srcId="{1B1B300E-25E1-46A3-B0AC-AF7578BA282F}" destId="{D6E7872D-F8E9-46B3-9F30-C29B5A6DC49F}" srcOrd="3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FDCF67-C88A-47EE-988D-578C48368AF4}" type="datetimeFigureOut">
              <a:rPr lang="en-AU" smtClean="0"/>
              <a:t>25/03/2020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3C7258-B56D-49E7-A038-CEEE981B6FF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59501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r>
              <a:rPr lang="en-AU" altLang="en-US" sz="1200" dirty="0">
                <a:latin typeface="Comic Sans MS" pitchFamily="66" charset="0"/>
              </a:rPr>
              <a:t>Systole goes from end of diastole, until </a:t>
            </a:r>
            <a:r>
              <a:rPr lang="en-AU" altLang="en-US" sz="1200" dirty="0" err="1">
                <a:latin typeface="Comic Sans MS" pitchFamily="66" charset="0"/>
              </a:rPr>
              <a:t>diacrotic</a:t>
            </a:r>
            <a:r>
              <a:rPr lang="en-AU" altLang="en-US" sz="1200" dirty="0">
                <a:latin typeface="Comic Sans MS" pitchFamily="66" charset="0"/>
              </a:rPr>
              <a:t> notch</a:t>
            </a:r>
          </a:p>
          <a:p>
            <a:pPr eaLnBrk="1" hangingPunct="1">
              <a:buFontTx/>
              <a:buChar char="•"/>
            </a:pPr>
            <a:r>
              <a:rPr lang="en-AU" altLang="en-US" sz="1200" dirty="0">
                <a:latin typeface="Comic Sans MS" pitchFamily="66" charset="0"/>
              </a:rPr>
              <a:t>Top of the wave form = peak to systolic pressure (L vent contraction)</a:t>
            </a:r>
          </a:p>
          <a:p>
            <a:pPr eaLnBrk="1" hangingPunct="1">
              <a:buFontTx/>
              <a:buChar char="•"/>
            </a:pPr>
            <a:r>
              <a:rPr lang="en-AU" altLang="en-US" sz="1200" dirty="0">
                <a:latin typeface="Comic Sans MS" pitchFamily="66" charset="0"/>
              </a:rPr>
              <a:t>On downward stroke, the notch (</a:t>
            </a:r>
            <a:r>
              <a:rPr lang="en-AU" altLang="en-US" sz="1200" dirty="0" err="1">
                <a:latin typeface="Comic Sans MS" pitchFamily="66" charset="0"/>
              </a:rPr>
              <a:t>diacrotic</a:t>
            </a:r>
            <a:r>
              <a:rPr lang="en-AU" altLang="en-US" sz="1200" dirty="0">
                <a:latin typeface="Comic Sans MS" pitchFamily="66" charset="0"/>
              </a:rPr>
              <a:t>)= closure of aortic valve (retrograde </a:t>
            </a:r>
            <a:r>
              <a:rPr lang="en-AU" altLang="en-US" sz="1200" dirty="0" err="1">
                <a:latin typeface="Comic Sans MS" pitchFamily="66" charset="0"/>
              </a:rPr>
              <a:t>bld</a:t>
            </a:r>
            <a:r>
              <a:rPr lang="en-AU" altLang="en-US" sz="1200" dirty="0">
                <a:latin typeface="Comic Sans MS" pitchFamily="66" charset="0"/>
              </a:rPr>
              <a:t> flow).   This is the point were systole finishes and diastole starts.</a:t>
            </a:r>
          </a:p>
          <a:p>
            <a:pPr eaLnBrk="1" hangingPunct="1">
              <a:buFontTx/>
              <a:buChar char="•"/>
            </a:pPr>
            <a:r>
              <a:rPr lang="en-AU" altLang="en-US" sz="1200" dirty="0">
                <a:latin typeface="Comic Sans MS" pitchFamily="66" charset="0"/>
              </a:rPr>
              <a:t>End </a:t>
            </a:r>
            <a:r>
              <a:rPr lang="en-AU" altLang="en-US" sz="1200" dirty="0" err="1">
                <a:latin typeface="Comic Sans MS" pitchFamily="66" charset="0"/>
              </a:rPr>
              <a:t>distolic</a:t>
            </a:r>
            <a:r>
              <a:rPr lang="en-AU" altLang="en-US" sz="1200" dirty="0">
                <a:latin typeface="Comic Sans MS" pitchFamily="66" charset="0"/>
              </a:rPr>
              <a:t> pressure is the lowest point = opening of aortic valve.</a:t>
            </a:r>
          </a:p>
          <a:p>
            <a:pPr eaLnBrk="1" hangingPunct="1">
              <a:buFontTx/>
              <a:buChar char="•"/>
            </a:pPr>
            <a:r>
              <a:rPr lang="en-AU" altLang="en-US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Pulse pressure- the difference between your systolic and diastolic blood pressure measurements. A very large pulse pressure indicates </a:t>
            </a:r>
            <a:r>
              <a:rPr lang="en-AU" altLang="en-US" sz="1200" dirty="0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higher risk for heart problem</a:t>
            </a:r>
          </a:p>
          <a:p>
            <a:pPr eaLnBrk="1" hangingPunct="1">
              <a:buFontTx/>
              <a:buChar char="•"/>
            </a:pPr>
            <a:r>
              <a:rPr lang="en-AU" altLang="en-US" sz="1200" dirty="0" err="1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Diacrotic</a:t>
            </a:r>
            <a:r>
              <a:rPr lang="en-AU" altLang="en-US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 notch should be 1/3 or greater of the height of systolic peak otherwise suspect reduced cardiac output.</a:t>
            </a:r>
            <a:endParaRPr lang="en-AU" altLang="en-US" sz="1200" dirty="0">
              <a:solidFill>
                <a:srgbClr val="FF0000"/>
              </a:solidFill>
              <a:latin typeface="Comic Sans MS" pitchFamily="66" charset="0"/>
              <a:cs typeface="Arial" charset="0"/>
            </a:endParaRPr>
          </a:p>
          <a:p>
            <a:pPr eaLnBrk="1" hangingPunct="1">
              <a:buFontTx/>
              <a:buChar char="•"/>
            </a:pPr>
            <a:endParaRPr lang="en-AU" altLang="en-US" sz="1200" dirty="0">
              <a:solidFill>
                <a:srgbClr val="FF0000"/>
              </a:solidFill>
              <a:latin typeface="Comic Sans MS" pitchFamily="66" charset="0"/>
              <a:cs typeface="Arial" charset="0"/>
            </a:endParaRPr>
          </a:p>
          <a:p>
            <a:pPr eaLnBrk="1" hangingPunct="1">
              <a:buFontTx/>
              <a:buChar char="•"/>
            </a:pPr>
            <a:endParaRPr lang="en-AU" altLang="en-US" sz="1200" dirty="0">
              <a:solidFill>
                <a:srgbClr val="FF0000"/>
              </a:solidFill>
              <a:latin typeface="Comic Sans MS" pitchFamily="66" charset="0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6171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latin typeface="Times New Roman" pitchFamily="18" charset="0"/>
              </a:rPr>
              <a:t>Normal arterial wave form in relation to ECG</a:t>
            </a:r>
            <a:endParaRPr lang="en-GB" altLang="en-US" dirty="0">
              <a:latin typeface="Times New Roman" pitchFamily="18" charset="0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904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dirty="0">
                <a:latin typeface="Times New Roman" pitchFamily="18" charset="0"/>
              </a:rPr>
              <a:t>Can learn </a:t>
            </a:r>
            <a:r>
              <a:rPr lang="en-GB" altLang="en-US" dirty="0" err="1">
                <a:latin typeface="Times New Roman" pitchFamily="18" charset="0"/>
              </a:rPr>
              <a:t>alot</a:t>
            </a:r>
            <a:r>
              <a:rPr lang="en-GB" altLang="en-US" dirty="0">
                <a:latin typeface="Times New Roman" pitchFamily="18" charset="0"/>
              </a:rPr>
              <a:t> from arterial trace	- amount of perfusion </a:t>
            </a:r>
            <a:r>
              <a:rPr lang="en-GB" altLang="en-US" dirty="0" err="1">
                <a:latin typeface="Times New Roman" pitchFamily="18" charset="0"/>
              </a:rPr>
              <a:t>ectopics</a:t>
            </a:r>
            <a:r>
              <a:rPr lang="en-GB" altLang="en-US" dirty="0">
                <a:latin typeface="Times New Roman" pitchFamily="18" charset="0"/>
              </a:rPr>
              <a:t> produce compared to normal SR conducted beats</a:t>
            </a:r>
          </a:p>
          <a:p>
            <a:pPr eaLnBrk="1" hangingPunct="1"/>
            <a:r>
              <a:rPr lang="en-GB" altLang="en-US" dirty="0">
                <a:latin typeface="Times New Roman" pitchFamily="18" charset="0"/>
              </a:rPr>
              <a:t>			- affect AF is having on perfusion</a:t>
            </a:r>
          </a:p>
          <a:p>
            <a:pPr eaLnBrk="1" hangingPunct="1"/>
            <a:r>
              <a:rPr lang="en-GB" altLang="en-US" dirty="0">
                <a:latin typeface="Times New Roman" pitchFamily="18" charset="0"/>
              </a:rPr>
              <a:t>			- is your ECG trace actually PEA (</a:t>
            </a:r>
            <a:r>
              <a:rPr lang="en-GB" altLang="en-US" dirty="0" err="1">
                <a:latin typeface="Times New Roman" pitchFamily="18" charset="0"/>
              </a:rPr>
              <a:t>ie</a:t>
            </a:r>
            <a:r>
              <a:rPr lang="en-GB" altLang="en-US" dirty="0">
                <a:latin typeface="Times New Roman" pitchFamily="18" charset="0"/>
              </a:rPr>
              <a:t>. Do you actually have an output?!)</a:t>
            </a:r>
          </a:p>
          <a:p>
            <a:pPr eaLnBrk="1" hangingPunct="1"/>
            <a:r>
              <a:rPr lang="en-GB" altLang="en-US" dirty="0">
                <a:latin typeface="Times New Roman" pitchFamily="18" charset="0"/>
              </a:rPr>
              <a:t>			- do you have mechanical capture as well as electrical capture (re: testing pacing)</a:t>
            </a:r>
          </a:p>
          <a:p>
            <a:pPr eaLnBrk="1" hangingPunct="1"/>
            <a:r>
              <a:rPr lang="en-GB" altLang="en-US" dirty="0">
                <a:latin typeface="Times New Roman" pitchFamily="18" charset="0"/>
              </a:rPr>
              <a:t>			- VAD</a:t>
            </a:r>
            <a:r>
              <a:rPr lang="en-GB" altLang="en-US" baseline="0" dirty="0">
                <a:latin typeface="Times New Roman" pitchFamily="18" charset="0"/>
              </a:rPr>
              <a:t> has no waveform – just MAP reading as non pulsatile blood flow.</a:t>
            </a:r>
            <a:endParaRPr lang="en-GB" altLang="en-US" dirty="0">
              <a:latin typeface="Times New Roman" pitchFamily="18" charset="0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9472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52CF46-3266-4F43-BBF0-2B2665E0B6DA}" type="slidenum">
              <a:rPr lang="en-AU" altLang="en-US"/>
              <a:pPr/>
              <a:t>18</a:t>
            </a:fld>
            <a:endParaRPr lang="en-A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060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1470025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275652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8511"/>
            <a:ext cx="9144000" cy="26953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86673"/>
            <a:ext cx="3194304" cy="53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18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2"/>
              </a:buCl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06082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464E56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2708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922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20299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solidFill>
            <a:schemeClr val="accent2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solidFill>
            <a:schemeClr val="accent2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9157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48071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45049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75434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51071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21632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0897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39553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38365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39553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rgbClr val="464E5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30547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0"/>
            <a:ext cx="5486400" cy="4727575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005064"/>
            <a:ext cx="4300737" cy="3480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124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5172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040" y="3573016"/>
            <a:ext cx="7772400" cy="1907927"/>
          </a:xfrm>
        </p:spPr>
        <p:txBody>
          <a:bodyPr anchor="t">
            <a:normAutofit/>
          </a:bodyPr>
          <a:lstStyle>
            <a:lvl1pPr algn="l">
              <a:defRPr sz="6000" b="1" cap="none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56191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826332" y="578119"/>
            <a:ext cx="7860468" cy="1143000"/>
          </a:xfrm>
          <a:prstGeom prst="rect">
            <a:avLst/>
          </a:prstGeom>
        </p:spPr>
        <p:txBody>
          <a:bodyPr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26332" y="1903681"/>
            <a:ext cx="3745668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AU" dirty="0"/>
              <a:t>Click to edit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933875" y="1903681"/>
            <a:ext cx="3745668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AU" dirty="0"/>
              <a:t>Click to edit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96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pic>
        <p:nvPicPr>
          <p:cNvPr id="1026" name="Picture 2" descr="W:\Executive\RPH\Communications\Graphic Design\SMHS new branding resources\Graphics\FSFHG - teal\multi honeycomb 3.png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556"/>
          <a:stretch/>
        </p:blipFill>
        <p:spPr bwMode="auto">
          <a:xfrm>
            <a:off x="3084513" y="5793699"/>
            <a:ext cx="6059487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853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62" r:id="rId8"/>
    <p:sldLayoutId id="2147483663" r:id="rId9"/>
    <p:sldLayoutId id="2147483665" r:id="rId10"/>
    <p:sldLayoutId id="2147483655" r:id="rId11"/>
    <p:sldLayoutId id="2147483660" r:id="rId12"/>
    <p:sldLayoutId id="2147483656" r:id="rId13"/>
    <p:sldLayoutId id="2147483657" r:id="rId14"/>
    <p:sldLayoutId id="2147483664" r:id="rId15"/>
    <p:sldLayoutId id="2147483666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accent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514350" indent="-514350" algn="l" defTabSz="914400" rtl="0" eaLnBrk="1" latinLnBrk="0" hangingPunct="1">
        <a:spcBef>
          <a:spcPct val="20000"/>
        </a:spcBef>
        <a:buClr>
          <a:schemeClr val="accent2"/>
        </a:buClr>
        <a:buFont typeface="Wingdings" panose="05000000000000000000" pitchFamily="2" charset="2"/>
        <a:buChar char="§"/>
        <a:defRPr sz="3200" kern="1200">
          <a:solidFill>
            <a:srgbClr val="464E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464E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464E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464E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464E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diagramLayout" Target="../diagrams/layout1.xml"/><Relationship Id="rId7" Type="http://schemas.openxmlformats.org/officeDocument/2006/relationships/image" Target="../media/image14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6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tracheostomyteam.org/policies-procedures-1/" TargetMode="External"/><Relationship Id="rId2" Type="http://schemas.openxmlformats.org/officeDocument/2006/relationships/hyperlink" Target="http://www.tracheostomy.org.uk/" TargetMode="Externa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www.stgeorges.nhs.uk/gps-and-clinicians/clinical-resources/tracheostomy-guidelines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file:///C:\Users\kelly\Desktop\PD%20VFS%20&amp;%20FEES%20Oct%202015\normal%20swallow%20videofluoroscopy.mpg" TargetMode="External"/><Relationship Id="rId1" Type="http://schemas.microsoft.com/office/2007/relationships/media" Target="file:///C:\Users\kelly\Desktop\PD%20VFS%20&amp;%20FEES%20Oct%202015\normal%20swallow%20videofluoroscopy.mpg" TargetMode="External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file:///C:\Users\kelly\Desktop\PD%20VFS%20&amp;%20FEES%20Oct%202015\normal%20FEES.mpg" TargetMode="External"/><Relationship Id="rId1" Type="http://schemas.microsoft.com/office/2007/relationships/media" Target="file:///C:\Users\kelly\Desktop\PD%20VFS%20&amp;%20FEES%20Oct%202015\normal%20FEES.mpg" TargetMode="Externa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C:\Users\kelly\Desktop\PD%20VFS%20&amp;%20FEES%20Oct%202015\RL%20baseline%20retromolar%20trigone.mpg" TargetMode="External"/><Relationship Id="rId1" Type="http://schemas.microsoft.com/office/2007/relationships/media" Target="file:///C:\Users\kelly\Desktop\PD%20VFS%20&amp;%20FEES%20Oct%202015\RL%20baseline%20retromolar%20trigone.mpg" TargetMode="External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96752"/>
            <a:ext cx="8424936" cy="1470025"/>
          </a:xfrm>
        </p:spPr>
        <p:txBody>
          <a:bodyPr>
            <a:normAutofit/>
          </a:bodyPr>
          <a:lstStyle/>
          <a:p>
            <a:pPr algn="ctr"/>
            <a:r>
              <a:rPr lang="en-AU" b="1" dirty="0">
                <a:solidFill>
                  <a:srgbClr val="007681"/>
                </a:solidFill>
                <a:latin typeface="Arial" charset="0"/>
              </a:rPr>
              <a:t>Introduction to tracheostomy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3728" y="2636912"/>
            <a:ext cx="4888632" cy="648072"/>
          </a:xfrm>
        </p:spPr>
        <p:txBody>
          <a:bodyPr>
            <a:normAutofit/>
          </a:bodyPr>
          <a:lstStyle/>
          <a:p>
            <a:pPr algn="ctr"/>
            <a:r>
              <a:rPr lang="en-GB" sz="2400" b="1" dirty="0">
                <a:solidFill>
                  <a:srgbClr val="007681"/>
                </a:solidFill>
              </a:rPr>
              <a:t>Toolbox session</a:t>
            </a:r>
          </a:p>
          <a:p>
            <a:pPr algn="ctr"/>
            <a:endParaRPr lang="en-AU" dirty="0"/>
          </a:p>
        </p:txBody>
      </p:sp>
      <p:sp>
        <p:nvSpPr>
          <p:cNvPr id="4" name="Text Placeholder 3"/>
          <p:cNvSpPr txBox="1">
            <a:spLocks/>
          </p:cNvSpPr>
          <p:nvPr/>
        </p:nvSpPr>
        <p:spPr bwMode="auto">
          <a:xfrm>
            <a:off x="323528" y="3356992"/>
            <a:ext cx="6408712" cy="56710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514350" indent="-5143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3200" kern="1200">
                <a:solidFill>
                  <a:srgbClr val="464E5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464E5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464E5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464E5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464E5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100" dirty="0">
                <a:latin typeface="Arial" charset="0"/>
                <a:cs typeface="Arial" charset="0"/>
              </a:rPr>
              <a:t>Cathy Haddock ICU Outreach/ Co Lead Tracheostomy Service</a:t>
            </a:r>
          </a:p>
          <a:p>
            <a:pPr marL="0" indent="0">
              <a:buNone/>
            </a:pPr>
            <a:r>
              <a:rPr lang="en-AU" sz="1100" dirty="0">
                <a:latin typeface="Arial" charset="0"/>
                <a:cs typeface="Arial" charset="0"/>
              </a:rPr>
              <a:t>Kate </a:t>
            </a:r>
            <a:r>
              <a:rPr lang="en-AU" sz="1100" dirty="0" err="1">
                <a:latin typeface="Arial" charset="0"/>
                <a:cs typeface="Arial" charset="0"/>
              </a:rPr>
              <a:t>Katsoulis</a:t>
            </a:r>
            <a:r>
              <a:rPr lang="en-AU" sz="1100" dirty="0">
                <a:latin typeface="Arial" charset="0"/>
                <a:cs typeface="Arial" charset="0"/>
              </a:rPr>
              <a:t>- Senior Speech Pathologist/ Co Lead Tracheostomy Service</a:t>
            </a:r>
          </a:p>
          <a:p>
            <a:pPr marL="0" indent="0">
              <a:buNone/>
            </a:pPr>
            <a:r>
              <a:rPr lang="en-AU" sz="1100" dirty="0">
                <a:latin typeface="Arial" charset="0"/>
                <a:cs typeface="Arial" charset="0"/>
              </a:rPr>
              <a:t>Fiona Stanley Hospital </a:t>
            </a:r>
          </a:p>
        </p:txBody>
      </p:sp>
    </p:spTree>
    <p:extLst>
      <p:ext uri="{BB962C8B-B14F-4D97-AF65-F5344CB8AC3E}">
        <p14:creationId xmlns:p14="http://schemas.microsoft.com/office/powerpoint/2010/main" val="13924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6615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848" y="50866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7681"/>
                </a:solidFill>
                <a:latin typeface="Arial"/>
                <a:ea typeface="+mn-ea"/>
                <a:cs typeface="+mn-cs"/>
              </a:rPr>
              <a:t>Objectives</a:t>
            </a:r>
            <a:endParaRPr lang="en-AU" b="1" dirty="0">
              <a:solidFill>
                <a:srgbClr val="007681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53952" y="1718806"/>
            <a:ext cx="6974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rgbClr val="007681"/>
                </a:solidFill>
                <a:latin typeface="Arial"/>
              </a:rPr>
              <a:t>By the end of this session you will have some understanding of the following: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75656" y="2798926"/>
            <a:ext cx="64807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Indications for tracheostomy insertion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Methods of insertion- surgical v percutaneous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Laryngectomy v tracheostomy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Awareness of different types of tracheostomy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 Tracheostomy care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Essential equipment </a:t>
            </a:r>
          </a:p>
        </p:txBody>
      </p:sp>
    </p:spTree>
    <p:extLst>
      <p:ext uri="{BB962C8B-B14F-4D97-AF65-F5344CB8AC3E}">
        <p14:creationId xmlns:p14="http://schemas.microsoft.com/office/powerpoint/2010/main" val="2362397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58903" y="534294"/>
            <a:ext cx="7525465" cy="706005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000" b="1" dirty="0">
                <a:solidFill>
                  <a:srgbClr val="007681"/>
                </a:solidFill>
                <a:latin typeface="Arial"/>
              </a:rPr>
              <a:t>Indications for tracheostomy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endParaRPr lang="en-GB" dirty="0"/>
          </a:p>
          <a:p>
            <a:endParaRPr lang="en-GB" dirty="0"/>
          </a:p>
          <a:p>
            <a:pPr fontAlgn="auto">
              <a:spcAft>
                <a:spcPts val="0"/>
              </a:spcAft>
              <a:defRPr/>
            </a:pPr>
            <a:endParaRPr lang="en-US" sz="2800" b="1" dirty="0">
              <a:solidFill>
                <a:srgbClr val="007681"/>
              </a:solidFill>
              <a:latin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649" y="1312307"/>
            <a:ext cx="657961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Upper respiratory tract obstruction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Secure &amp; maintain a safe airway (facial/H&amp;N injuries, H&amp;N surgery)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Pulmonary toilet (poor cough effort &amp; sputum retention)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Airway protection- high risk of aspiration (neurologically impaired)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Long-term mechanical ventilation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Facilitate weaning from ventilation (Acute Respiratory Failure/ prolonged ventilation)</a:t>
            </a:r>
            <a:endParaRPr lang="en-US" sz="2000" b="1" dirty="0">
              <a:solidFill>
                <a:srgbClr val="0076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https://tse1.mm.bing.net/th?id=OIP.M0901bcbaa826ccfc5b9868a08d9ea0e2o0&amp;pid=15.1&amp;P=0&amp;w=300&amp;h=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960379"/>
            <a:ext cx="2383498" cy="3004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532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700808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5" name="Rectangle 4"/>
          <p:cNvSpPr/>
          <p:nvPr/>
        </p:nvSpPr>
        <p:spPr>
          <a:xfrm>
            <a:off x="539552" y="787351"/>
            <a:ext cx="581120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400" b="1" dirty="0">
                <a:solidFill>
                  <a:srgbClr val="007681"/>
                </a:solidFill>
                <a:latin typeface="Arial"/>
              </a:rPr>
              <a:t>Methods of insertion</a:t>
            </a:r>
            <a:r>
              <a:rPr lang="en-US" b="1" dirty="0">
                <a:solidFill>
                  <a:srgbClr val="007681"/>
                </a:solidFill>
                <a:latin typeface="Arial"/>
              </a:rPr>
              <a:t>:</a:t>
            </a:r>
          </a:p>
        </p:txBody>
      </p:sp>
      <p:sp>
        <p:nvSpPr>
          <p:cNvPr id="8" name="Rectangle 7"/>
          <p:cNvSpPr/>
          <p:nvPr/>
        </p:nvSpPr>
        <p:spPr>
          <a:xfrm>
            <a:off x="539552" y="2200796"/>
            <a:ext cx="42201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GB" sz="2400" b="1" dirty="0"/>
              <a:t>Surgical tracheostomy</a:t>
            </a:r>
            <a:endParaRPr lang="en-GB" sz="2400" dirty="0"/>
          </a:p>
          <a:p>
            <a:pPr marL="742950" lvl="1" indent="-285750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GB" sz="2400" dirty="0"/>
              <a:t>Cut and stitched open</a:t>
            </a:r>
            <a:endParaRPr lang="en-GB" sz="2400" b="1" dirty="0"/>
          </a:p>
          <a:p>
            <a:endParaRPr lang="en-GB" sz="2400" b="1" dirty="0"/>
          </a:p>
          <a:p>
            <a:endParaRPr lang="en-GB" sz="24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b="1" dirty="0"/>
              <a:t>Percutaneous tracheostomy</a:t>
            </a:r>
            <a:endParaRPr lang="en-GB" sz="2400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GB" sz="2400" dirty="0"/>
              <a:t>	Gradual dilation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5664" y="2380818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C00000"/>
                </a:solidFill>
              </a:rPr>
              <a:t>Stoma established 2-3 days post insertion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5664" y="3861048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C00000"/>
                </a:solidFill>
              </a:rPr>
              <a:t>7-10 days post insertion</a:t>
            </a:r>
          </a:p>
        </p:txBody>
      </p:sp>
    </p:spTree>
    <p:extLst>
      <p:ext uri="{BB962C8B-B14F-4D97-AF65-F5344CB8AC3E}">
        <p14:creationId xmlns:p14="http://schemas.microsoft.com/office/powerpoint/2010/main" val="220545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tse1.mm.bing.net/th?id=OIP.M0901bcbaa826ccfc5b9868a08d9ea0e2o0&amp;pid=15.1&amp;P=0&amp;w=300&amp;h=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6856"/>
            <a:ext cx="4075178" cy="513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2.bp.blogspot.com/-jfvBVHHVBM0/UImIw59ezHI/AAAAAAAAGDE/KgR06tyh7ek/s1600/laryngectomy+before+afte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19" t="6480"/>
          <a:stretch/>
        </p:blipFill>
        <p:spPr bwMode="auto">
          <a:xfrm>
            <a:off x="4998856" y="473288"/>
            <a:ext cx="3533584" cy="51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58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cs1.e-learningforhealthcare.org.uk/public/NTSP%5CNTSP_01_001/jpg/ana_3_035_03_01_m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5" r="5501"/>
          <a:stretch/>
        </p:blipFill>
        <p:spPr bwMode="auto">
          <a:xfrm>
            <a:off x="4106616" y="1009774"/>
            <a:ext cx="4929880" cy="4003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3"/>
          <a:srcRect l="1980" r="5199"/>
          <a:stretch/>
        </p:blipFill>
        <p:spPr>
          <a:xfrm>
            <a:off x="107504" y="1009774"/>
            <a:ext cx="5040560" cy="400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839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370" y="525319"/>
            <a:ext cx="3601070" cy="5207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25318"/>
            <a:ext cx="3960440" cy="52079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5188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30911" y="385017"/>
            <a:ext cx="7525465" cy="739727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b="1" dirty="0">
                <a:solidFill>
                  <a:srgbClr val="007681"/>
                </a:solidFill>
                <a:latin typeface="Arial"/>
              </a:rPr>
              <a:t>Common complications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endParaRPr lang="en-GB" dirty="0"/>
          </a:p>
          <a:p>
            <a:endParaRPr lang="en-GB" dirty="0"/>
          </a:p>
          <a:p>
            <a:pPr fontAlgn="auto">
              <a:spcAft>
                <a:spcPts val="0"/>
              </a:spcAft>
              <a:defRPr/>
            </a:pPr>
            <a:endParaRPr lang="en-US" sz="2800" b="1" dirty="0">
              <a:solidFill>
                <a:srgbClr val="007681"/>
              </a:solidFill>
              <a:latin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15616" y="1347440"/>
            <a:ext cx="7200799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Accidental dislodgement 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Tube obstruction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Stoma infection 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High cuff pressures within trachea or tube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malpositioning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can cause:</a:t>
            </a:r>
          </a:p>
          <a:p>
            <a:pPr marL="8001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Ulceration</a:t>
            </a:r>
          </a:p>
          <a:p>
            <a:pPr marL="8001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trache-oesophageal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fistula</a:t>
            </a:r>
          </a:p>
          <a:p>
            <a:pPr marL="8001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AU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Innominate artery erosion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Tracheal stenosis, tracheomalacia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Granuloma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8716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006975" y="815354"/>
            <a:ext cx="7525465" cy="741438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400" b="1" dirty="0">
                <a:solidFill>
                  <a:srgbClr val="007681"/>
                </a:solidFill>
                <a:latin typeface="Arial"/>
              </a:rPr>
              <a:t>Mitigating the risk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endParaRPr lang="en-GB" dirty="0"/>
          </a:p>
          <a:p>
            <a:endParaRPr lang="en-GB" dirty="0"/>
          </a:p>
          <a:p>
            <a:pPr fontAlgn="auto">
              <a:spcAft>
                <a:spcPts val="0"/>
              </a:spcAft>
              <a:defRPr/>
            </a:pPr>
            <a:endParaRPr lang="en-US" sz="2800" b="1" dirty="0">
              <a:solidFill>
                <a:srgbClr val="007681"/>
              </a:solidFill>
              <a:latin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31640" y="1916246"/>
            <a:ext cx="720079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Humidification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Securing the tracheostomy &amp; positioning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Cleaning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Sputum clearance/suctioning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Transporting patients safely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Ensuring the correct equipment is available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Ensuring staff have appropriate knowledge and skills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2726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9CB7D91E-DBDB-4618-90AC-27095EA45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032" y="836712"/>
            <a:ext cx="7772400" cy="1021556"/>
          </a:xfrm>
        </p:spPr>
        <p:txBody>
          <a:bodyPr/>
          <a:lstStyle/>
          <a:p>
            <a:pPr algn="ctr"/>
            <a:r>
              <a:rPr lang="en-AU" b="1" dirty="0">
                <a:solidFill>
                  <a:srgbClr val="007681"/>
                </a:solidFill>
                <a:latin typeface="Arial"/>
                <a:ea typeface="+mn-ea"/>
                <a:cs typeface="+mn-cs"/>
              </a:rPr>
              <a:t>Practical session</a:t>
            </a:r>
          </a:p>
        </p:txBody>
      </p:sp>
      <p:pic>
        <p:nvPicPr>
          <p:cNvPr id="5" name="Picture 4" descr="portex cuffed trache">
            <a:extLst>
              <a:ext uri="{FF2B5EF4-FFF2-40B4-BE49-F238E27FC236}">
                <a16:creationId xmlns:a16="http://schemas.microsoft.com/office/drawing/2014/main" id="{7A399B0D-A5A3-4153-804E-D31BEFE865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40"/>
          <a:stretch/>
        </p:blipFill>
        <p:spPr bwMode="auto">
          <a:xfrm>
            <a:off x="481807" y="2852936"/>
            <a:ext cx="1785937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10-cc-plastic-syringe">
            <a:extLst>
              <a:ext uri="{FF2B5EF4-FFF2-40B4-BE49-F238E27FC236}">
                <a16:creationId xmlns:a16="http://schemas.microsoft.com/office/drawing/2014/main" id="{CD9462C6-93A6-4D3A-913A-1EFC23C03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931790"/>
            <a:ext cx="1728192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A7CBC5-5AFD-439A-BB40-390440815D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5896" y="2846619"/>
            <a:ext cx="2022351" cy="2022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375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587289768"/>
              </p:ext>
            </p:extLst>
          </p:nvPr>
        </p:nvGraphicFramePr>
        <p:xfrm>
          <a:off x="467544" y="1412776"/>
          <a:ext cx="8232576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http://cs1.e-learningforhealthcare.org.uk/public/NTSP%5CNTSP_01_001/gif/ana_trachy_1_28_03_67.gif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874"/>
          <a:stretch/>
        </p:blipFill>
        <p:spPr bwMode="auto">
          <a:xfrm>
            <a:off x="529975" y="2284266"/>
            <a:ext cx="1953793" cy="283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://cs1.e-learningforhealthcare.org.uk/public/NTSP%5CNTSP_01_001/gif/ana_trachy_1_28_02_67.gif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29" r="21429"/>
          <a:stretch/>
        </p:blipFill>
        <p:spPr bwMode="auto">
          <a:xfrm>
            <a:off x="3563888" y="2355536"/>
            <a:ext cx="1800200" cy="276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://cs1.e-learningforhealthcare.org.uk/public/NTSP%5CNTSP_01_001/gif/ana_trachy_1_28_01_67.gif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36"/>
          <a:stretch/>
        </p:blipFill>
        <p:spPr bwMode="auto">
          <a:xfrm>
            <a:off x="6434631" y="2407890"/>
            <a:ext cx="1568821" cy="2749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30911" y="743346"/>
            <a:ext cx="7525465" cy="813446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400" b="1" dirty="0">
                <a:solidFill>
                  <a:srgbClr val="007681"/>
                </a:solidFill>
                <a:latin typeface="Arial"/>
              </a:rPr>
              <a:t>Tracheostomies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endParaRPr lang="en-GB" dirty="0"/>
          </a:p>
          <a:p>
            <a:endParaRPr lang="en-GB" dirty="0"/>
          </a:p>
          <a:p>
            <a:pPr fontAlgn="auto">
              <a:spcAft>
                <a:spcPts val="0"/>
              </a:spcAft>
              <a:defRPr/>
            </a:pPr>
            <a:endParaRPr lang="en-US" sz="2800" b="1" dirty="0">
              <a:solidFill>
                <a:srgbClr val="00768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7997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46935" y="599330"/>
            <a:ext cx="7525465" cy="813446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400" b="1" dirty="0">
                <a:solidFill>
                  <a:srgbClr val="007681"/>
                </a:solidFill>
                <a:latin typeface="Arial"/>
              </a:rPr>
              <a:t>Useful resources</a:t>
            </a:r>
          </a:p>
          <a:p>
            <a:pPr>
              <a:lnSpc>
                <a:spcPct val="150000"/>
              </a:lnSpc>
            </a:pPr>
            <a:endParaRPr lang="en-GB" sz="1600" dirty="0"/>
          </a:p>
          <a:p>
            <a:pPr>
              <a:lnSpc>
                <a:spcPct val="150000"/>
              </a:lnSpc>
            </a:pPr>
            <a:endParaRPr lang="en-GB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National Tracheostomy Safety Project- UK</a:t>
            </a:r>
          </a:p>
          <a:p>
            <a:pPr lvl="1"/>
            <a:r>
              <a:rPr lang="en-GB" sz="2000" dirty="0">
                <a:hlinkClick r:id="rId2"/>
              </a:rPr>
              <a:t>http://www.tracheostomy.org.uk/</a:t>
            </a:r>
            <a:endParaRPr lang="en-GB" sz="2000" dirty="0"/>
          </a:p>
          <a:p>
            <a:pPr lvl="1"/>
            <a:endParaRPr lang="en-GB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TRAMS (Tracheostomy Review and Management Service- Austin Victoria)</a:t>
            </a:r>
          </a:p>
          <a:p>
            <a:pPr lvl="1"/>
            <a:r>
              <a:rPr lang="en-GB" sz="2000" dirty="0">
                <a:hlinkClick r:id="rId3"/>
              </a:rPr>
              <a:t>http://tracheostomyteam.org/policies-procedures-1/</a:t>
            </a:r>
            <a:endParaRPr lang="en-GB" sz="2000" dirty="0"/>
          </a:p>
          <a:p>
            <a:pPr lvl="1"/>
            <a:endParaRPr lang="en-GB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St George’s Hospital – NHS</a:t>
            </a:r>
          </a:p>
          <a:p>
            <a:pPr lvl="1"/>
            <a:r>
              <a:rPr lang="en-GB" sz="2000" dirty="0">
                <a:hlinkClick r:id="rId4"/>
              </a:rPr>
              <a:t>https://www.stgeorges.nhs.uk/gps-and-clinicians/clinical-resources/tracheostomy-guidelines</a:t>
            </a:r>
            <a:r>
              <a:rPr lang="en-GB" sz="1600" dirty="0">
                <a:hlinkClick r:id="rId4"/>
              </a:rPr>
              <a:t>/</a:t>
            </a:r>
            <a:endParaRPr lang="en-GB" sz="1600" dirty="0"/>
          </a:p>
          <a:p>
            <a:pPr lvl="1"/>
            <a:endParaRPr lang="en-GB" dirty="0"/>
          </a:p>
          <a:p>
            <a:endParaRPr lang="en-GB" dirty="0"/>
          </a:p>
          <a:p>
            <a:endParaRPr lang="en-GB" dirty="0"/>
          </a:p>
          <a:p>
            <a:pPr fontAlgn="auto">
              <a:spcAft>
                <a:spcPts val="0"/>
              </a:spcAft>
              <a:defRPr/>
            </a:pPr>
            <a:endParaRPr lang="en-US" sz="2800" b="1" dirty="0">
              <a:solidFill>
                <a:srgbClr val="00768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94020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" y="836712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265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42878" y="529033"/>
            <a:ext cx="6661369" cy="667719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400" b="1" dirty="0">
                <a:solidFill>
                  <a:srgbClr val="007681"/>
                </a:solidFill>
                <a:latin typeface="Arial"/>
                <a:ea typeface="+mj-ea"/>
                <a:cs typeface="+mj-cs"/>
              </a:rPr>
              <a:t>References</a:t>
            </a:r>
          </a:p>
        </p:txBody>
      </p:sp>
      <p:sp>
        <p:nvSpPr>
          <p:cNvPr id="7" name="Content Placeholder 3"/>
          <p:cNvSpPr txBox="1">
            <a:spLocks/>
          </p:cNvSpPr>
          <p:nvPr/>
        </p:nvSpPr>
        <p:spPr bwMode="auto">
          <a:xfrm>
            <a:off x="142877" y="1611287"/>
            <a:ext cx="8317555" cy="4049961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en-AU" sz="1100" dirty="0">
                <a:latin typeface="Arial" panose="020B0604020202020204" pitchFamily="34" charset="0"/>
                <a:cs typeface="Arial" panose="020B0604020202020204" pitchFamily="34" charset="0"/>
              </a:rPr>
              <a:t>Carol, S. 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Silent, Slow Lifeworld: The Communication Experience of </a:t>
            </a:r>
            <a:r>
              <a:rPr lang="en-GB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Nonvocal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 Ventilated Patients.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Qualitative Health Research, 2007. 17(9): p 1165-77</a:t>
            </a:r>
            <a:endParaRPr lang="en-AU" altLang="en-US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100" dirty="0" err="1">
                <a:latin typeface="Arial" panose="020B0604020202020204" pitchFamily="34" charset="0"/>
                <a:cs typeface="Arial" panose="020B0604020202020204" pitchFamily="34" charset="0"/>
              </a:rPr>
              <a:t>Cetto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, R., Arora, A., </a:t>
            </a:r>
            <a:r>
              <a:rPr lang="en-GB" sz="1100" dirty="0" err="1">
                <a:latin typeface="Arial" panose="020B0604020202020204" pitchFamily="34" charset="0"/>
                <a:cs typeface="Arial" panose="020B0604020202020204" pitchFamily="34" charset="0"/>
              </a:rPr>
              <a:t>Hettige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, R., </a:t>
            </a:r>
            <a:r>
              <a:rPr lang="en-GB" sz="1100" dirty="0" err="1">
                <a:latin typeface="Arial" panose="020B0604020202020204" pitchFamily="34" charset="0"/>
                <a:cs typeface="Arial" panose="020B0604020202020204" pitchFamily="34" charset="0"/>
              </a:rPr>
              <a:t>Nel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, M., Benjamin, L., Gomez, C.M.H., Oldfield, W.L.G &amp; </a:t>
            </a:r>
            <a:r>
              <a:rPr lang="en-GB" sz="1100" dirty="0" err="1">
                <a:latin typeface="Arial" panose="020B0604020202020204" pitchFamily="34" charset="0"/>
                <a:cs typeface="Arial" panose="020B0604020202020204" pitchFamily="34" charset="0"/>
              </a:rPr>
              <a:t>Narula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, A.A. 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Improving tracheostomy case: a prospective study of the multidisciplinary approach.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 2011. 36: 482-488 </a:t>
            </a:r>
            <a:r>
              <a:rPr lang="en-GB" sz="1100" dirty="0" err="1">
                <a:latin typeface="Arial" panose="020B0604020202020204" pitchFamily="34" charset="0"/>
                <a:cs typeface="Arial" panose="020B0604020202020204" pitchFamily="34" charset="0"/>
              </a:rPr>
              <a:t>Leder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, SB., Ross, DA. 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Confirmation of no causal relationship between tracheotomy and aspiration status: a direct replication study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. Dysphagia, 2010 Mar;25(1):35-9.</a:t>
            </a:r>
          </a:p>
          <a:p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100" dirty="0" err="1">
                <a:latin typeface="Arial" panose="020B0604020202020204" pitchFamily="34" charset="0"/>
                <a:cs typeface="Arial" panose="020B0604020202020204" pitchFamily="34" charset="0"/>
              </a:rPr>
              <a:t>Garrubba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, M., Turner, T,. Grieveson, C. </a:t>
            </a:r>
            <a:r>
              <a:rPr lang="en-GB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Multidiscpipinary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 care for tracheostomy patients: a systematic review.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Critical Care, 2009. 13(6): p.R177</a:t>
            </a:r>
          </a:p>
          <a:p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NSW Agency for Clinical Innovation. 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Care of Adult Patients in Acute Care Facilities with a Tracheostomy: Clinical Practice Guideline.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914400" eaLnBrk="0" hangingPunct="0"/>
            <a:r>
              <a:rPr lang="en-US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Ron B. Mitchell, Heather M. Hussey, Gavin </a:t>
            </a:r>
            <a:r>
              <a:rPr lang="en-US" alt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Setzen</a:t>
            </a:r>
            <a:r>
              <a:rPr lang="en-US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Ian N. Jacobs, Brian </a:t>
            </a:r>
            <a:r>
              <a:rPr lang="en-US" alt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Nussenbaum</a:t>
            </a:r>
            <a:r>
              <a:rPr lang="en-US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Cindy Dawson, Calvin A. Brown III, Cheryl Brandt, Kathleen </a:t>
            </a:r>
            <a:r>
              <a:rPr lang="en-US" alt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Deakins</a:t>
            </a:r>
            <a:r>
              <a:rPr lang="en-US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Christopher </a:t>
            </a:r>
            <a:r>
              <a:rPr lang="en-US" alt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Hartnick</a:t>
            </a:r>
            <a:r>
              <a:rPr lang="en-US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and Albert </a:t>
            </a:r>
            <a:r>
              <a:rPr lang="en-US" alt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Merati.</a:t>
            </a:r>
            <a:r>
              <a:rPr lang="en-US" altLang="en-US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Clinical</a:t>
            </a:r>
            <a:r>
              <a:rPr lang="en-US" altLang="en-US" sz="1100" i="1" dirty="0">
                <a:latin typeface="Arial" panose="020B0604020202020204" pitchFamily="34" charset="0"/>
                <a:cs typeface="Arial" panose="020B0604020202020204" pitchFamily="34" charset="0"/>
              </a:rPr>
              <a:t> Consensus statement: Tracheostomy Care. Otolaryngology -- Head and Neck Surgery, January 2013; vol. 148, 1: pp. 6-20., first published on September 18, 2012 </a:t>
            </a:r>
            <a:endParaRPr lang="en-US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Thompson-Ward, E. et al., 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Evaluating stability for tracheostomy </a:t>
            </a:r>
            <a:r>
              <a:rPr lang="en-GB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decannulation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: A critical evaluation of two management protocols.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Journal of medical speech-language pathology. 1999</a:t>
            </a:r>
            <a:endParaRPr lang="en-AU" altLang="en-US" sz="1100" b="1" dirty="0">
              <a:solidFill>
                <a:srgbClr val="776E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>
              <a:spcBef>
                <a:spcPct val="20000"/>
              </a:spcBef>
              <a:buFont typeface="Arial" charset="0"/>
              <a:buNone/>
              <a:defRPr/>
            </a:pPr>
            <a:endParaRPr lang="en-AU" altLang="en-US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Winslow CP, Winslow TJ, Wax MK. Dysphonia and dysphagia following the anterior approach to the cervical spine. Arch </a:t>
            </a:r>
            <a:r>
              <a:rPr lang="en-GB" sz="1100" dirty="0" err="1">
                <a:latin typeface="Arial" panose="020B0604020202020204" pitchFamily="34" charset="0"/>
                <a:cs typeface="Arial" panose="020B0604020202020204" pitchFamily="34" charset="0"/>
              </a:rPr>
              <a:t>Otolaryngol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 Head Neck </a:t>
            </a:r>
            <a:r>
              <a:rPr lang="en-GB" sz="1100" dirty="0" err="1">
                <a:latin typeface="Arial" panose="020B0604020202020204" pitchFamily="34" charset="0"/>
                <a:cs typeface="Arial" panose="020B0604020202020204" pitchFamily="34" charset="0"/>
              </a:rPr>
              <a:t>Surg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 2001; 127: 51–55.</a:t>
            </a:r>
          </a:p>
          <a:p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100" dirty="0" err="1">
                <a:latin typeface="Arial" panose="020B0604020202020204" pitchFamily="34" charset="0"/>
                <a:cs typeface="Arial" panose="020B0604020202020204" pitchFamily="34" charset="0"/>
              </a:rPr>
              <a:t>Langmore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 S.E. et al Predictors of aspiration pneumonia: how important is dysphagia? 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Dysphagia 31(2): 69-81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AU" altLang="en-US" sz="1100" dirty="0">
              <a:solidFill>
                <a:srgbClr val="776E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endParaRPr lang="en-AU" altLang="en-US" sz="2400" dirty="0">
              <a:solidFill>
                <a:srgbClr val="776E64"/>
              </a:solidFill>
              <a:cs typeface="+mn-cs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endParaRPr lang="en-AU" altLang="en-US" sz="2400" dirty="0">
              <a:solidFill>
                <a:srgbClr val="776E6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6365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normal swallow videofluoroscopy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1104"/>
            <a:ext cx="7632848" cy="5556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65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normal FEES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969"/>
            <a:ext cx="6840760" cy="6078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9583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L baseline retromolar trigone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2485"/>
            <a:ext cx="6553101" cy="5896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149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Lavene FSFHG_PowerPoint_template">
  <a:themeElements>
    <a:clrScheme name="FSFHG">
      <a:dk1>
        <a:sysClr val="windowText" lastClr="000000"/>
      </a:dk1>
      <a:lt1>
        <a:sysClr val="window" lastClr="FFFFFF"/>
      </a:lt1>
      <a:dk2>
        <a:srgbClr val="776E64"/>
      </a:dk2>
      <a:lt2>
        <a:srgbClr val="FFFFFF"/>
      </a:lt2>
      <a:accent1>
        <a:srgbClr val="007681"/>
      </a:accent1>
      <a:accent2>
        <a:srgbClr val="095489"/>
      </a:accent2>
      <a:accent3>
        <a:srgbClr val="00A7B5"/>
      </a:accent3>
      <a:accent4>
        <a:srgbClr val="C4D600"/>
      </a:accent4>
      <a:accent5>
        <a:srgbClr val="658D1B"/>
      </a:accent5>
      <a:accent6>
        <a:srgbClr val="DDDDDD"/>
      </a:accent6>
      <a:hlink>
        <a:srgbClr val="007681"/>
      </a:hlink>
      <a:folHlink>
        <a:srgbClr val="00768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C52953A085CA4C8E11D0908E9C12CF" ma:contentTypeVersion="1" ma:contentTypeDescription="Create a new document." ma:contentTypeScope="" ma:versionID="9707cc37148d3ce0e852ae81d72667a4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fa06d6fac6d8f3ef9a355fe6c8a09ea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BF3B3F6-E8B4-4591-8CB0-F926F46043AC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sharepoint/v3"/>
    <ds:schemaRef ds:uri="http://schemas.microsoft.com/office/infopath/2007/PartnerControl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ED50732-26B0-402D-9DE8-8EB9C70FB51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34A8058-E6BC-4FA9-8EB5-51EA892EDD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Lavene FSFHG_PowerPoint_template</Template>
  <TotalTime>127</TotalTime>
  <Words>815</Words>
  <Application>Microsoft Office PowerPoint</Application>
  <PresentationFormat>On-screen Show (4:3)</PresentationFormat>
  <Paragraphs>107</Paragraphs>
  <Slides>18</Slides>
  <Notes>4</Notes>
  <HiddenSlides>1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Comic Sans MS</vt:lpstr>
      <vt:lpstr>Courier New</vt:lpstr>
      <vt:lpstr>Times New Roman</vt:lpstr>
      <vt:lpstr>Wingdings</vt:lpstr>
      <vt:lpstr>Lavene FSFHG_PowerPoint_template</vt:lpstr>
      <vt:lpstr>Introduction to tracheostomy</vt:lpstr>
      <vt:lpstr>PowerPoint Presentation</vt:lpstr>
      <vt:lpstr>Objectives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Practical session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WA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Haemodynamic Monitoring</dc:title>
  <dc:subject>Fiona Stanley Fremantle Hospitals Group PowerPoint presentation</dc:subject>
  <dc:creator>Mitchell, Lavene</dc:creator>
  <cp:keywords>FSFHG;Fiona Stanley Hospital;Fremantle Hospital;presentation;powerpoint</cp:keywords>
  <cp:lastModifiedBy>Oonagh Duff</cp:lastModifiedBy>
  <cp:revision>21</cp:revision>
  <dcterms:created xsi:type="dcterms:W3CDTF">2020-03-17T04:21:23Z</dcterms:created>
  <dcterms:modified xsi:type="dcterms:W3CDTF">2020-03-25T07:54:34Z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0x01010094C52953A085CA4C8E11D0908E9C12CF</vt:lpwstr>
  </property>
</Properties>
</file>