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58" r:id="rId3"/>
  </p:sldIdLst>
  <p:sldSz cx="9906000" cy="6858000" type="A4"/>
  <p:notesSz cx="6797675" cy="9928225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336F"/>
    <a:srgbClr val="0010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6320FFB-6A7F-405B-A477-DC8ED04A09CB}">
  <a:tblStyle styleId="{86320FFB-6A7F-405B-A477-DC8ED04A09CB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>
          <a:top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</a:tcBdr>
      </a:tcStyle>
    </a:band1H>
    <a:band2H>
      <a:tcTxStyle/>
      <a:tcStyle>
        <a:tcBdr/>
      </a:tcStyle>
    </a:band2H>
    <a:band1V>
      <a:tcTxStyle/>
      <a:tcStyle>
        <a:tcBdr>
          <a:left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</a:tcBdr>
      </a:tcStyle>
    </a:band1V>
    <a:band2V>
      <a:tcTxStyle/>
      <a:tcStyle>
        <a:tcBdr>
          <a:left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</a:tcBdr>
      </a:tcStyle>
    </a:band2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508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</a:tcBdr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dk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32A4732F-985C-45A3-810F-1662659B91C6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chemeClr val="lt1"/>
          </a:solidFill>
        </a:fill>
      </a:tcStyle>
    </a:wholeTbl>
    <a:band1H>
      <a:tcTxStyle/>
      <a:tcStyle>
        <a:tcBdr/>
        <a:fill>
          <a:solidFill>
            <a:srgbClr val="E6E6E6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E6E6E6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 i="off"/>
      <a:tcStyle>
        <a:tcBdr>
          <a:top>
            <a:ln w="508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lt1"/>
          </a:solidFill>
        </a:fill>
      </a:tcStyle>
    </a:lastRow>
    <a:seCell>
      <a:tcTxStyle b="on" i="off">
        <a:font>
          <a:latin typeface="Calibri"/>
          <a:ea typeface="Calibri"/>
          <a:cs typeface="Calibri"/>
        </a:font>
        <a:schemeClr val="dk1"/>
      </a:tcTxStyle>
      <a:tcStyle>
        <a:tcBdr/>
      </a:tcStyle>
    </a:seCell>
    <a:swCell>
      <a:tcTxStyle b="on" i="off">
        <a:font>
          <a:latin typeface="Calibri"/>
          <a:ea typeface="Calibri"/>
          <a:cs typeface="Calibri"/>
        </a:font>
        <a:schemeClr val="dk1"/>
      </a:tcTxStyle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dk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3"/>
  </p:normalViewPr>
  <p:slideViewPr>
    <p:cSldViewPr snapToGrid="0">
      <p:cViewPr varScale="1">
        <p:scale>
          <a:sx n="110" d="100"/>
          <a:sy n="110" d="100"/>
        </p:scale>
        <p:origin x="1374" y="5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3" y="0"/>
            <a:ext cx="2945659" cy="496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711200" y="744538"/>
            <a:ext cx="537527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0091"/>
            <a:ext cx="2945659" cy="496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7795564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7527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6061868" y="1993108"/>
            <a:ext cx="5851525" cy="241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1150144" y="-338930"/>
            <a:ext cx="5851525" cy="7078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536575" y="1600201"/>
            <a:ext cx="4746625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5448300" y="1600201"/>
            <a:ext cx="4746625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95300" y="2174875"/>
            <a:ext cx="4376870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5032111" y="1535113"/>
            <a:ext cx="4378590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5032111" y="2174875"/>
            <a:ext cx="4378590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872971" y="273051"/>
            <a:ext cx="5537729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95300" y="1435101"/>
            <a:ext cx="3259006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941645" y="612775"/>
            <a:ext cx="59436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941645" y="5367338"/>
            <a:ext cx="59436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690018" y="-594518"/>
            <a:ext cx="4525963" cy="89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ctrTitle"/>
          </p:nvPr>
        </p:nvSpPr>
        <p:spPr>
          <a:xfrm>
            <a:off x="0" y="1"/>
            <a:ext cx="8255100" cy="4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31859B"/>
              </a:buClr>
              <a:buSzPts val="2400"/>
              <a:buFont typeface="Calibri"/>
              <a:buNone/>
            </a:pPr>
            <a:r>
              <a:rPr lang="en-US" sz="2400" b="1" dirty="0">
                <a:solidFill>
                  <a:srgbClr val="095489"/>
                </a:solidFill>
              </a:rPr>
              <a:t>COVID-19 FSH ICU INTUBATION GUIDE</a:t>
            </a:r>
            <a:endParaRPr dirty="0">
              <a:solidFill>
                <a:srgbClr val="095489"/>
              </a:solidFill>
            </a:endParaRPr>
          </a:p>
        </p:txBody>
      </p:sp>
      <p:sp>
        <p:nvSpPr>
          <p:cNvPr id="90" name="Google Shape;90;p13"/>
          <p:cNvSpPr txBox="1"/>
          <p:nvPr/>
        </p:nvSpPr>
        <p:spPr>
          <a:xfrm>
            <a:off x="0" y="768390"/>
            <a:ext cx="89082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INTUBATE EARLY. REDUCE STAFF EXPOSURE.  REDUCE KIT CONTAMINATION.  REDUCE AEROSOL GENERATION.  MAXIMISE 1</a:t>
            </a:r>
            <a:r>
              <a:rPr lang="en-US" sz="1100" b="1" i="0" u="none" strike="noStrike" cap="none" baseline="300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ST</a:t>
            </a:r>
            <a:r>
              <a:rPr lang="en-US" sz="11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PASS INTUBATION</a:t>
            </a:r>
            <a:endParaRPr dirty="0"/>
          </a:p>
        </p:txBody>
      </p:sp>
      <p:graphicFrame>
        <p:nvGraphicFramePr>
          <p:cNvPr id="91" name="Google Shape;91;p13"/>
          <p:cNvGraphicFramePr/>
          <p:nvPr>
            <p:extLst>
              <p:ext uri="{D42A27DB-BD31-4B8C-83A1-F6EECF244321}">
                <p14:modId xmlns:p14="http://schemas.microsoft.com/office/powerpoint/2010/main" val="1619140457"/>
              </p:ext>
            </p:extLst>
          </p:nvPr>
        </p:nvGraphicFramePr>
        <p:xfrm>
          <a:off x="0" y="684708"/>
          <a:ext cx="9905975" cy="6193016"/>
        </p:xfrm>
        <a:graphic>
          <a:graphicData uri="http://schemas.openxmlformats.org/drawingml/2006/table">
            <a:tbl>
              <a:tblPr firstRow="1" bandRow="1">
                <a:noFill/>
                <a:tableStyleId>{86320FFB-6A7F-405B-A477-DC8ED04A09CB}</a:tableStyleId>
              </a:tblPr>
              <a:tblGrid>
                <a:gridCol w="500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1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51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514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514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89204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dirty="0"/>
                    </a:p>
                  </a:txBody>
                  <a:tcPr marL="91450" marR="91450" marT="45725" marB="45725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/>
                        <a:t>Doctor 1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/>
                        <a:t>AIRWAY</a:t>
                      </a:r>
                      <a:endParaRPr sz="1600" dirty="0"/>
                    </a:p>
                  </a:txBody>
                  <a:tcPr marL="91450" marR="91450" marT="45725" marB="45725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9548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/>
                        <a:t>Doctor 2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/>
                        <a:t>TEAM LEADER/DRUGS</a:t>
                      </a:r>
                      <a:endParaRPr sz="1600" dirty="0"/>
                    </a:p>
                  </a:txBody>
                  <a:tcPr marL="91450" marR="91450" marT="45725" marB="45725"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9548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/>
                        <a:t>Bedside Nurse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/>
                        <a:t>AIRWAY ASSISTANT</a:t>
                      </a:r>
                      <a:endParaRPr dirty="0"/>
                    </a:p>
                  </a:txBody>
                  <a:tcPr marL="91450" marR="91450" marT="45725" marB="45725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9548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/>
                        <a:t>Senior Nurse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dirty="0"/>
                        <a:t>RUNNER</a:t>
                      </a:r>
                      <a:endParaRPr dirty="0"/>
                    </a:p>
                  </a:txBody>
                  <a:tcPr marL="91450" marR="91450" marT="45725" marB="45725"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9548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86934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/>
                        <a:t>1</a:t>
                      </a:r>
                      <a:endParaRPr dirty="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000" dirty="0"/>
                        <a:t>☐ </a:t>
                      </a:r>
                      <a:r>
                        <a:rPr lang="en-US" sz="1100" dirty="0"/>
                        <a:t>Confirm Airway Plan 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100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tx2">
                        <a:alpha val="8146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/>
                        <a:t>☐ Prepare Drugs: RSI and emergency 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/>
                        <a:t>☐ Confirm communication plan with runner</a:t>
                      </a:r>
                      <a:endParaRPr sz="1100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tx2">
                        <a:alpha val="8146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/>
                        <a:t>☐ Prepare COVID Intubation Tray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US" sz="11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/>
                        <a:t>☐ Prepare sedation drugs</a:t>
                      </a:r>
                      <a:endParaRPr sz="1100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tx2">
                        <a:alpha val="8146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100" dirty="0"/>
                        <a:t>☐ Runner equipment present/ available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endParaRPr sz="1100"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100" dirty="0"/>
                        <a:t>☐ Obtain 2x Clean trolleys for patient room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100" dirty="0"/>
                        <a:t>  </a:t>
                      </a:r>
                      <a:endParaRPr sz="1100"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100" dirty="0"/>
                        <a:t>☐ Control entry/exit</a:t>
                      </a:r>
                    </a:p>
                  </a:txBody>
                  <a:tcPr marL="91450" marR="91450" marT="45725" marB="457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tx2">
                        <a:alpha val="8146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7301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/>
                        <a:t>2</a:t>
                      </a:r>
                      <a:endParaRPr dirty="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                                                        ☐ DON PPE                     ☐ BUDDY CHECK                                                    </a:t>
                      </a:r>
                      <a:r>
                        <a:rPr lang="en-US" sz="1400" b="1" dirty="0">
                          <a:solidFill>
                            <a:srgbClr val="FFFF00"/>
                          </a:solidFill>
                        </a:rPr>
                        <a:t>REMAIN OUTSIDE   </a:t>
                      </a:r>
                      <a:endParaRPr sz="1400" b="1" dirty="0">
                        <a:solidFill>
                          <a:srgbClr val="FFFF00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9548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400"/>
                        <a:buFont typeface="Calibri"/>
                        <a:buNone/>
                      </a:pPr>
                      <a:endParaRPr dirty="0">
                        <a:solidFill>
                          <a:schemeClr val="lt1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9548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526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/>
                        <a:t>3</a:t>
                      </a:r>
                      <a:endParaRPr dirty="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/>
                        <a:t>☐ Airway assessment</a:t>
                      </a:r>
                      <a:endParaRPr sz="1100"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lang="en-US" sz="1100" dirty="0"/>
                        <a:t>☐ Optimise patient position</a:t>
                      </a:r>
                      <a:endParaRPr sz="11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/>
                        <a:t>☐ Pre-program ventilator</a:t>
                      </a:r>
                      <a:endParaRPr sz="11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100" dirty="0"/>
                        <a:t>☐ Check circuit filter order correct</a:t>
                      </a: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/>
                        <a:t>☐ Ensure working IV Access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/>
                        <a:t>☐ Fluid attached and running</a:t>
                      </a:r>
                      <a:endParaRPr sz="1100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/>
                        <a:t>☐ Monitoring check, including etCO2</a:t>
                      </a:r>
                      <a:endParaRPr sz="11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/>
                        <a:t>☐ Check suction </a:t>
                      </a:r>
                      <a:endParaRPr sz="11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/>
                        <a:t>☐ Check CMAC screen &amp; blade</a:t>
                      </a:r>
                      <a:endParaRPr sz="1100" b="0" dirty="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tx2"/>
                    </a:solidFill>
                  </a:tcPr>
                </a:tc>
                <a:tc rowSpan="8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/>
                        <a:t>Liaise with Doctor 2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100" dirty="0"/>
                        <a:t>Place one clean trolley just inside patient room</a:t>
                      </a:r>
                      <a:endParaRPr sz="11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1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/>
                        <a:t>Provide additional kit if required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/>
                        <a:t>(Resus Trolley/Line Insertion Kit)</a:t>
                      </a:r>
                      <a:endParaRPr sz="11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/>
                        <a:t>Assist with donning and doffing</a:t>
                      </a:r>
                      <a:endParaRPr sz="1100" dirty="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415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/>
                        <a:t>4</a:t>
                      </a:r>
                      <a:endParaRPr dirty="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/>
                        <a:t>Pre O2: Mapleson with HME for 5 min   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Aim 6l/min – 8l/min oxygen flow</a:t>
                      </a:r>
                      <a:endParaRPr sz="1100" b="0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/>
                        <a:t>☐ Airway and drug plans reconfirmed</a:t>
                      </a:r>
                      <a:endParaRPr sz="1100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endParaRPr sz="1000" dirty="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6EEB4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4709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/>
                        <a:t>5</a:t>
                      </a:r>
                      <a:endParaRPr dirty="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/>
                        <a:t>Avoid mask ventilation, unless rescue oxygenation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/>
                        <a:t>(Use 2 hand technique plus guedel)</a:t>
                      </a:r>
                      <a:endParaRPr sz="1100" dirty="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/>
                        <a:t>Rapid Sequence Induction</a:t>
                      </a:r>
                      <a:endParaRPr sz="1100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tx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4709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/>
                        <a:t>6</a:t>
                      </a:r>
                      <a:endParaRPr dirty="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/>
                        <a:t>Do not  ventilate until cuff up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1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100" dirty="0"/>
                        <a:t>Use IGEL, if failed intubation</a:t>
                      </a: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dirty="0"/>
                        <a:t>Confirm tube placement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100" dirty="0"/>
                        <a:t>Inflate cuff immediately with 10 ml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  <a:tabLst/>
                        <a:defRPr/>
                      </a:pPr>
                      <a:r>
                        <a:rPr lang="en-US" sz="1100" dirty="0"/>
                        <a:t>Secure ETT with Tapes/Ties</a:t>
                      </a: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tx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9057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/>
                        <a:t>7</a:t>
                      </a:r>
                      <a:endParaRPr dirty="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100" dirty="0"/>
                        <a:t>NGT insertion</a:t>
                      </a: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AU" sz="1100" dirty="0"/>
                        <a:t>Check cuff pressure</a:t>
                      </a:r>
                      <a:endParaRPr sz="1100" dirty="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tx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3597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/>
                        <a:t>8</a:t>
                      </a:r>
                      <a:endParaRPr dirty="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 dirty="0"/>
                        <a:t>Dispose outer set of gloves after instrumenting airway</a:t>
                      </a:r>
                      <a:endParaRPr sz="1100" b="1" dirty="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/>
                        <a:t>9</a:t>
                      </a:r>
                      <a:endParaRPr dirty="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100" dirty="0"/>
                        <a:t>Insert Lines as required</a:t>
                      </a: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50" marR="91450" marT="45725" marB="4572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000" dirty="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tx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/>
                        <a:t>10</a:t>
                      </a:r>
                      <a:endParaRPr dirty="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1" dirty="0"/>
                        <a:t>No other staff to enter for 30 mins</a:t>
                      </a:r>
                      <a:endParaRPr sz="1100" b="1" dirty="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3415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/>
                        <a:t>11</a:t>
                      </a:r>
                      <a:endParaRPr dirty="0"/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>
                        <a:alpha val="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Dispose single use equipment in Clinical waste bin.  Bag non-disposable equipment </a:t>
                      </a:r>
                      <a:r>
                        <a:rPr lang="en-AU" sz="1100" dirty="0">
                          <a:solidFill>
                            <a:schemeClr val="tx1"/>
                          </a:solidFill>
                        </a:rPr>
                        <a:t>for collection</a:t>
                      </a:r>
                      <a:endParaRPr sz="11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Calibri"/>
                        <a:buNone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Doff PPE (with Buddy) in patient room, except N95 mask</a:t>
                      </a:r>
                      <a:endParaRPr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tx2">
                        <a:alpha val="81176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pic>
        <p:nvPicPr>
          <p:cNvPr id="93" name="Google Shape;93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968019" y="14585"/>
            <a:ext cx="878160" cy="653032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3"/>
          <p:cNvSpPr txBox="1"/>
          <p:nvPr/>
        </p:nvSpPr>
        <p:spPr>
          <a:xfrm rot="4025">
            <a:off x="5114449" y="16525"/>
            <a:ext cx="3330902" cy="27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 dirty="0">
              <a:solidFill>
                <a:srgbClr val="09548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3"/>
          <p:cNvSpPr txBox="1"/>
          <p:nvPr/>
        </p:nvSpPr>
        <p:spPr>
          <a:xfrm>
            <a:off x="0" y="373075"/>
            <a:ext cx="7975200" cy="2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F9CA32-8FF6-B743-A2E0-90BB378E1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375" y="274637"/>
            <a:ext cx="9204325" cy="2086597"/>
          </a:xfrm>
        </p:spPr>
        <p:txBody>
          <a:bodyPr anchor="t" anchorCtr="0"/>
          <a:lstStyle/>
          <a:p>
            <a:pPr algn="l">
              <a:buSzPct val="100000"/>
            </a:pPr>
            <a:r>
              <a:rPr lang="en-US" sz="2000" b="1" u="sng" dirty="0"/>
              <a:t>FSH ICU COVID INTUBATION TRAY</a:t>
            </a:r>
            <a:br>
              <a:rPr lang="en-US" sz="1600" dirty="0"/>
            </a:br>
            <a:br>
              <a:rPr lang="en-US" sz="1600" dirty="0"/>
            </a:br>
            <a:r>
              <a:rPr lang="en-US" sz="1600" dirty="0"/>
              <a:t>❐ CMAC SCREEN + BLADE 		❐ BOUGIE			❐ VIRAL FILTER</a:t>
            </a:r>
            <a:br>
              <a:rPr lang="en-US" sz="1600" dirty="0"/>
            </a:br>
            <a:r>
              <a:rPr lang="en-US" sz="1600" dirty="0"/>
              <a:t>     (#3 FEMALE #4 MALE/OBESE PT)	❐ 10 ML SYRINGE		❐ IN-LINE SUCTION</a:t>
            </a:r>
            <a:br>
              <a:rPr lang="en-US" sz="1600" dirty="0"/>
            </a:br>
            <a:r>
              <a:rPr lang="en-US" sz="1600" dirty="0"/>
              <a:t>❐ IGEL #4				❐ GUEDEL (2 SIZES) 		❐ NG TUBE 14FR 	</a:t>
            </a:r>
            <a:br>
              <a:rPr lang="en-US" sz="1600" dirty="0"/>
            </a:br>
            <a:r>
              <a:rPr lang="en-US" sz="1600" dirty="0"/>
              <a:t>❐ ETT WITH SUPRAGLOTTIC PORT	❐ LUBRICANT SACHET	❐ MAGILLS FORCEPS       </a:t>
            </a:r>
            <a:br>
              <a:rPr lang="en-US" sz="1600" dirty="0"/>
            </a:br>
            <a:r>
              <a:rPr lang="en-US" sz="1600" dirty="0"/>
              <a:t>     (#7/8 FEMALE #8/9 MALE)		❐ TUBE TAPE/TIE 		❐ TUBE CLAMP</a:t>
            </a:r>
            <a:br>
              <a:rPr lang="en-US" sz="1600" dirty="0"/>
            </a:br>
            <a:r>
              <a:rPr lang="en-US" sz="1600" dirty="0"/>
              <a:t>					</a:t>
            </a:r>
            <a:br>
              <a:rPr lang="en-US" sz="1600" dirty="0"/>
            </a:br>
            <a:br>
              <a:rPr lang="en-US" sz="1600" dirty="0"/>
            </a:br>
            <a:br>
              <a:rPr lang="en-US" sz="1600" dirty="0"/>
            </a:br>
            <a:br>
              <a:rPr lang="en-US" sz="1600" dirty="0"/>
            </a:br>
            <a:br>
              <a:rPr lang="en-US" sz="1200" dirty="0"/>
            </a:br>
            <a:endParaRPr lang="en-US" sz="12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0780F8-E06D-C04B-B892-346D53C78B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6375" y="2476982"/>
            <a:ext cx="4573969" cy="3649182"/>
          </a:xfrm>
        </p:spPr>
        <p:txBody>
          <a:bodyPr/>
          <a:lstStyle/>
          <a:p>
            <a:pPr marL="50800" indent="0">
              <a:buNone/>
            </a:pPr>
            <a:r>
              <a:rPr lang="en-US" sz="2000" b="1" u="sng" dirty="0"/>
              <a:t>DRUGS LIST</a:t>
            </a:r>
          </a:p>
          <a:p>
            <a:pPr>
              <a:buClr>
                <a:schemeClr val="tx1"/>
              </a:buClr>
              <a:buSzPct val="80000"/>
              <a:buFont typeface="Zapf Dingbats"/>
              <a:buChar char="❐"/>
            </a:pPr>
            <a:r>
              <a:rPr lang="en-US" sz="1600" dirty="0">
                <a:solidFill>
                  <a:schemeClr val="tx1"/>
                </a:solidFill>
              </a:rPr>
              <a:t>Fentanyl 500mcg in 10 ml</a:t>
            </a:r>
          </a:p>
          <a:p>
            <a:pPr>
              <a:buClr>
                <a:schemeClr val="tx1"/>
              </a:buClr>
              <a:buSzPct val="80000"/>
              <a:buFont typeface="Zapf Dingbats"/>
              <a:buChar char="❐"/>
            </a:pPr>
            <a:r>
              <a:rPr lang="en-US" sz="1600" dirty="0">
                <a:solidFill>
                  <a:schemeClr val="tx1"/>
                </a:solidFill>
              </a:rPr>
              <a:t>Propofol 200mg in 20ml</a:t>
            </a:r>
          </a:p>
          <a:p>
            <a:pPr>
              <a:buClr>
                <a:schemeClr val="tx1"/>
              </a:buClr>
              <a:buSzPct val="80000"/>
              <a:buFont typeface="Zapf Dingbats"/>
              <a:buChar char="❐"/>
            </a:pPr>
            <a:r>
              <a:rPr lang="en-US" sz="1600" dirty="0">
                <a:solidFill>
                  <a:schemeClr val="tx1"/>
                </a:solidFill>
              </a:rPr>
              <a:t>Ketamine 200mg in 20ml</a:t>
            </a:r>
          </a:p>
          <a:p>
            <a:pPr>
              <a:buClr>
                <a:schemeClr val="tx1"/>
              </a:buClr>
              <a:buSzPct val="80000"/>
              <a:buFont typeface="Zapf Dingbats"/>
              <a:buChar char="❐"/>
            </a:pPr>
            <a:r>
              <a:rPr lang="en-US" sz="1600" dirty="0">
                <a:solidFill>
                  <a:schemeClr val="tx1"/>
                </a:solidFill>
              </a:rPr>
              <a:t>Midazolam 10mg in 10ml</a:t>
            </a:r>
          </a:p>
          <a:p>
            <a:pPr>
              <a:buClr>
                <a:schemeClr val="tx1"/>
              </a:buClr>
              <a:buSzPct val="80000"/>
              <a:buFont typeface="Zapf Dingbats"/>
              <a:buChar char="❐"/>
            </a:pPr>
            <a:r>
              <a:rPr lang="en-US" sz="1600" dirty="0" err="1">
                <a:solidFill>
                  <a:schemeClr val="tx1"/>
                </a:solidFill>
              </a:rPr>
              <a:t>Suxamethonium</a:t>
            </a:r>
            <a:r>
              <a:rPr lang="en-US" sz="1600" dirty="0">
                <a:solidFill>
                  <a:schemeClr val="tx1"/>
                </a:solidFill>
              </a:rPr>
              <a:t> 200mg in 4 ml</a:t>
            </a:r>
          </a:p>
          <a:p>
            <a:pPr>
              <a:buClr>
                <a:schemeClr val="tx1"/>
              </a:buClr>
              <a:buSzPct val="80000"/>
              <a:buFont typeface="Zapf Dingbats"/>
              <a:buChar char="❐"/>
            </a:pPr>
            <a:r>
              <a:rPr lang="en-US" sz="1600" dirty="0">
                <a:solidFill>
                  <a:schemeClr val="tx1"/>
                </a:solidFill>
              </a:rPr>
              <a:t>Rocuronium 200mg in 20ml</a:t>
            </a:r>
          </a:p>
          <a:p>
            <a:pPr>
              <a:buClr>
                <a:schemeClr val="tx1"/>
              </a:buClr>
              <a:buSzPct val="80000"/>
              <a:buFont typeface="Zapf Dingbats"/>
              <a:buChar char="❐"/>
            </a:pPr>
            <a:r>
              <a:rPr lang="en-US" sz="1600" dirty="0">
                <a:solidFill>
                  <a:schemeClr val="tx1"/>
                </a:solidFill>
              </a:rPr>
              <a:t>Metaraminol 10mg in 20ml</a:t>
            </a:r>
          </a:p>
          <a:p>
            <a:pPr>
              <a:buClr>
                <a:schemeClr val="tx1"/>
              </a:buClr>
              <a:buSzPct val="80000"/>
              <a:buFont typeface="Zapf Dingbats"/>
              <a:buChar char="❐"/>
            </a:pPr>
            <a:r>
              <a:rPr lang="en-US" sz="1600" dirty="0">
                <a:solidFill>
                  <a:schemeClr val="tx1"/>
                </a:solidFill>
              </a:rPr>
              <a:t>2x 0.9% Saline Flush 20mls (from </a:t>
            </a:r>
            <a:r>
              <a:rPr lang="en-US" sz="1600" dirty="0" err="1">
                <a:solidFill>
                  <a:schemeClr val="tx1"/>
                </a:solidFill>
              </a:rPr>
              <a:t>bedspace</a:t>
            </a:r>
            <a:r>
              <a:rPr lang="en-US" sz="1600" dirty="0">
                <a:solidFill>
                  <a:schemeClr val="tx1"/>
                </a:solidFill>
              </a:rPr>
              <a:t>)</a:t>
            </a:r>
          </a:p>
          <a:p>
            <a:pPr>
              <a:buClr>
                <a:schemeClr val="tx1"/>
              </a:buClr>
              <a:buSzPct val="80000"/>
              <a:buFont typeface="Zapf Dingbats"/>
              <a:buChar char="❐"/>
            </a:pPr>
            <a:r>
              <a:rPr lang="en-US" sz="1600" dirty="0">
                <a:solidFill>
                  <a:schemeClr val="tx1"/>
                </a:solidFill>
              </a:rPr>
              <a:t>500ml </a:t>
            </a:r>
            <a:r>
              <a:rPr lang="en-US" sz="1600" dirty="0" err="1">
                <a:solidFill>
                  <a:schemeClr val="tx1"/>
                </a:solidFill>
              </a:rPr>
              <a:t>Gelofusin</a:t>
            </a:r>
            <a:r>
              <a:rPr lang="en-US" sz="1600" dirty="0">
                <a:solidFill>
                  <a:schemeClr val="tx1"/>
                </a:solidFill>
              </a:rPr>
              <a:t> in pump giving set (from </a:t>
            </a:r>
            <a:r>
              <a:rPr lang="en-US" sz="1600" dirty="0" err="1">
                <a:solidFill>
                  <a:schemeClr val="tx1"/>
                </a:solidFill>
              </a:rPr>
              <a:t>bedspace</a:t>
            </a:r>
            <a:r>
              <a:rPr lang="en-US" sz="1600" dirty="0">
                <a:solidFill>
                  <a:schemeClr val="tx1"/>
                </a:solidFill>
              </a:rPr>
              <a:t>)</a:t>
            </a:r>
          </a:p>
          <a:p>
            <a:pPr>
              <a:buClr>
                <a:schemeClr val="tx1"/>
              </a:buClr>
              <a:buSzPct val="80000"/>
              <a:buFont typeface="Zapf Dingbats"/>
              <a:buChar char="❐"/>
            </a:pPr>
            <a:r>
              <a:rPr lang="en-US" sz="1600" dirty="0">
                <a:solidFill>
                  <a:schemeClr val="tx1"/>
                </a:solidFill>
              </a:rPr>
              <a:t>Sedation infusions (Propofol/Fentanyl)</a:t>
            </a:r>
          </a:p>
          <a:p>
            <a:pPr>
              <a:buClr>
                <a:schemeClr val="tx1"/>
              </a:buClr>
              <a:buSzPct val="80000"/>
              <a:buFont typeface="Wingdings" pitchFamily="2" charset="2"/>
              <a:buChar char="q"/>
            </a:pPr>
            <a:endParaRPr lang="en-US" sz="2000" dirty="0">
              <a:solidFill>
                <a:schemeClr val="tx1"/>
              </a:solidFill>
            </a:endParaRPr>
          </a:p>
          <a:p>
            <a:pPr marL="50800" indent="0">
              <a:buClr>
                <a:schemeClr val="tx1"/>
              </a:buClr>
              <a:buSzPct val="80000"/>
              <a:buNone/>
            </a:pPr>
            <a:endParaRPr lang="en-US" sz="20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ECA332-310E-2F4E-B1B7-C1563428E219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5239956" y="2476982"/>
            <a:ext cx="4332308" cy="3649182"/>
          </a:xfrm>
        </p:spPr>
        <p:txBody>
          <a:bodyPr/>
          <a:lstStyle/>
          <a:p>
            <a:pPr marL="50800" indent="0">
              <a:buNone/>
            </a:pPr>
            <a:r>
              <a:rPr lang="en-US" sz="2000" b="1" u="sng" dirty="0"/>
              <a:t>CIRCUIT FILTER SEQUENCE</a:t>
            </a:r>
            <a:endParaRPr lang="en-US" sz="1600" dirty="0"/>
          </a:p>
          <a:p>
            <a:pPr marL="50800" indent="0">
              <a:buNone/>
            </a:pPr>
            <a:endParaRPr lang="en-US" sz="2000" dirty="0"/>
          </a:p>
          <a:p>
            <a:pPr marL="50800" indent="0">
              <a:buNone/>
            </a:pPr>
            <a:endParaRPr lang="en-US" sz="2000" dirty="0"/>
          </a:p>
          <a:p>
            <a:pPr marL="50800" indent="0">
              <a:buNone/>
            </a:pPr>
            <a:endParaRPr lang="en-US" sz="20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283CDAC-3168-6441-A651-5D260C1ADF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8966" y="3240911"/>
            <a:ext cx="4480658" cy="3125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07402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1350</TotalTime>
  <Words>474</Words>
  <Application>Microsoft Office PowerPoint</Application>
  <PresentationFormat>A4 Paper (210x297 mm)</PresentationFormat>
  <Paragraphs>86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Wingdings</vt:lpstr>
      <vt:lpstr>Zapf Dingbats</vt:lpstr>
      <vt:lpstr>Office Theme</vt:lpstr>
      <vt:lpstr>COVID-19 FSH ICU INTUBATION GUIDE</vt:lpstr>
      <vt:lpstr>FSH ICU COVID INTUBATION TRAY  ❐ CMAC SCREEN + BLADE   ❐ BOUGIE   ❐ VIRAL FILTER      (#3 FEMALE #4 MALE/OBESE PT) ❐ 10 ML SYRINGE  ❐ IN-LINE SUCTION ❐ IGEL #4    ❐ GUEDEL (2 SIZES)   ❐ NG TUBE 14FR   ❐ ETT WITH SUPRAGLOTTIC PORT ❐ LUBRICANT SACHET ❐ MAGILLS FORCEPS             (#7/8 FEMALE #8/9 MALE)  ❐ TUBE TAPE/TIE   ❐ TUBE CLAMP      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COVID-19 FSH ICU INTUBATION GUIDE</dc:title>
  <dc:creator>Patel, Reena</dc:creator>
  <cp:lastModifiedBy>Oonagh Duff</cp:lastModifiedBy>
  <cp:revision>31</cp:revision>
  <cp:lastPrinted>2020-03-23T08:05:50Z</cp:lastPrinted>
  <dcterms:modified xsi:type="dcterms:W3CDTF">2020-03-25T08:39:05Z</dcterms:modified>
</cp:coreProperties>
</file>