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65" r:id="rId13"/>
    <p:sldId id="266" r:id="rId14"/>
    <p:sldId id="270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8" autoAdjust="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63177B-29A2-474F-909B-0BCE158B9BA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9AD1A7-0754-5148-9189-3AFF2C910C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ARTERY CATHETERS</a:t>
            </a:r>
            <a:br>
              <a:rPr lang="en-US" dirty="0" smtClean="0"/>
            </a:br>
            <a:r>
              <a:rPr lang="en-US" sz="1600" dirty="0" smtClean="0"/>
              <a:t>Leonie Stojmenov A/CN ICU</a:t>
            </a:r>
            <a:endParaRPr lang="en-US" sz="1600" dirty="0"/>
          </a:p>
        </p:txBody>
      </p:sp>
      <p:pic>
        <p:nvPicPr>
          <p:cNvPr id="14" name="Content Placeholder 13" descr="ccombo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452" r="-17452"/>
          <a:stretch>
            <a:fillRect/>
          </a:stretch>
        </p:blipFill>
        <p:spPr/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38200"/>
          </a:xfrm>
        </p:spPr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19200"/>
            <a:ext cx="7583487" cy="4818530"/>
          </a:xfrm>
        </p:spPr>
        <p:txBody>
          <a:bodyPr/>
          <a:lstStyle/>
          <a:p>
            <a:r>
              <a:rPr lang="en-US" dirty="0" smtClean="0"/>
              <a:t>Venous sheath insertion</a:t>
            </a:r>
          </a:p>
          <a:p>
            <a:r>
              <a:rPr lang="en-US" dirty="0" smtClean="0"/>
              <a:t>Prime PA intraflow</a:t>
            </a:r>
          </a:p>
          <a:p>
            <a:r>
              <a:rPr lang="en-US" dirty="0" smtClean="0"/>
              <a:t>Waveform monitoring</a:t>
            </a:r>
          </a:p>
          <a:p>
            <a:r>
              <a:rPr lang="en-US" dirty="0" smtClean="0"/>
              <a:t>Attaining Pulmonary Artery Wedge Pressure (PAWP)</a:t>
            </a:r>
          </a:p>
          <a:p>
            <a:r>
              <a:rPr lang="en-US" dirty="0" smtClean="0"/>
              <a:t>Alarm Limits</a:t>
            </a:r>
          </a:p>
          <a:p>
            <a:r>
              <a:rPr lang="en-US" dirty="0" smtClean="0"/>
              <a:t>Securing</a:t>
            </a:r>
          </a:p>
          <a:p>
            <a:r>
              <a:rPr lang="en-US" dirty="0" smtClean="0"/>
              <a:t>CXR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381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aveform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6898" r="-16898"/>
          <a:stretch>
            <a:fillRect/>
          </a:stretch>
        </p:blipFill>
        <p:spPr>
          <a:xfrm>
            <a:off x="304800" y="1066800"/>
            <a:ext cx="8305799" cy="458993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CVP = 2-8mmHg</a:t>
            </a:r>
          </a:p>
          <a:p>
            <a:r>
              <a:rPr lang="en-US" dirty="0" smtClean="0"/>
              <a:t>RV Pressure</a:t>
            </a:r>
          </a:p>
          <a:p>
            <a:pPr lvl="1"/>
            <a:r>
              <a:rPr lang="en-US" dirty="0" smtClean="0"/>
              <a:t>Systolic 20-30mmHg</a:t>
            </a:r>
          </a:p>
          <a:p>
            <a:pPr lvl="1"/>
            <a:r>
              <a:rPr lang="en-US" dirty="0" smtClean="0"/>
              <a:t>Diastolic 0-8mmHg</a:t>
            </a:r>
          </a:p>
          <a:p>
            <a:r>
              <a:rPr lang="en-US" dirty="0" smtClean="0"/>
              <a:t>PASP = 20-30mmHg</a:t>
            </a:r>
          </a:p>
          <a:p>
            <a:r>
              <a:rPr lang="en-US" dirty="0" smtClean="0"/>
              <a:t>PADP = 8-12mmHg</a:t>
            </a:r>
          </a:p>
          <a:p>
            <a:r>
              <a:rPr lang="en-US" dirty="0" smtClean="0"/>
              <a:t>PAWP = 8=12mmHg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A WEDGE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safe/necessary?</a:t>
            </a:r>
          </a:p>
          <a:p>
            <a:r>
              <a:rPr lang="en-US" dirty="0" smtClean="0"/>
              <a:t>How often?</a:t>
            </a:r>
          </a:p>
          <a:p>
            <a:r>
              <a:rPr lang="en-US" dirty="0" smtClean="0"/>
              <a:t>Main Setup -&gt; Wedge</a:t>
            </a:r>
          </a:p>
          <a:p>
            <a:pPr lvl="1"/>
            <a:r>
              <a:rPr lang="en-US" dirty="0" smtClean="0"/>
              <a:t>Ready for Balloon Inflation</a:t>
            </a:r>
          </a:p>
          <a:p>
            <a:pPr lvl="1"/>
            <a:r>
              <a:rPr lang="en-US" dirty="0" smtClean="0"/>
              <a:t>Wedging</a:t>
            </a:r>
          </a:p>
          <a:p>
            <a:pPr lvl="1"/>
            <a:r>
              <a:rPr lang="en-US" dirty="0" smtClean="0"/>
              <a:t>Ready for Balloon Deflation</a:t>
            </a:r>
          </a:p>
          <a:p>
            <a:pPr lvl="1"/>
            <a:r>
              <a:rPr lang="en-US" dirty="0" smtClean="0"/>
              <a:t>Edit Wedge</a:t>
            </a:r>
          </a:p>
          <a:p>
            <a:pPr lvl="1"/>
            <a:r>
              <a:rPr lang="en-US" dirty="0" smtClean="0"/>
              <a:t>Adjust Cursor – ventilated or spontaneous breathing?</a:t>
            </a:r>
          </a:p>
          <a:p>
            <a:pPr lvl="1"/>
            <a:r>
              <a:rPr lang="en-US" dirty="0" smtClean="0"/>
              <a:t>Store Wedge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VENTILATED OR SPONTANEOUS?</a:t>
            </a:r>
            <a:endParaRPr lang="en-US" dirty="0"/>
          </a:p>
        </p:txBody>
      </p:sp>
      <p:pic>
        <p:nvPicPr>
          <p:cNvPr id="4" name="Content Placeholder 3" descr="Screen Shot 2016-09-23 at 3.01.30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847" b="-1847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81000"/>
            <a:ext cx="8305800" cy="1044388"/>
          </a:xfrm>
        </p:spPr>
        <p:txBody>
          <a:bodyPr/>
          <a:lstStyle/>
          <a:p>
            <a:r>
              <a:rPr lang="en-US" dirty="0" smtClean="0"/>
              <a:t>CARDIAC OUTPUT or CARDIAC INDEX?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 = HR x SV</a:t>
            </a:r>
          </a:p>
          <a:p>
            <a:pPr lvl="1"/>
            <a:r>
              <a:rPr lang="en-US" dirty="0" smtClean="0"/>
              <a:t>4 - 8 L/min</a:t>
            </a:r>
          </a:p>
          <a:p>
            <a:r>
              <a:rPr lang="en-US" dirty="0" smtClean="0"/>
              <a:t>CI = CO ÷ BSA</a:t>
            </a:r>
          </a:p>
          <a:p>
            <a:pPr lvl="1"/>
            <a:r>
              <a:rPr lang="en-US" dirty="0" smtClean="0"/>
              <a:t>2.5 – 4 L/min/m2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CARDIAC INDEX WILL GUIDE TREATMENT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62000"/>
          </a:xfrm>
        </p:spPr>
        <p:txBody>
          <a:bodyPr/>
          <a:lstStyle/>
          <a:p>
            <a:r>
              <a:rPr lang="en-US" dirty="0" smtClean="0"/>
              <a:t>FACTORS AFFECTING 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71600"/>
            <a:ext cx="7583487" cy="46661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Break down the equation CO = HR x SV</a:t>
            </a:r>
          </a:p>
          <a:p>
            <a:r>
              <a:rPr lang="en-US" dirty="0" smtClean="0"/>
              <a:t>HEART RATE</a:t>
            </a:r>
          </a:p>
          <a:p>
            <a:r>
              <a:rPr lang="en-US" dirty="0" smtClean="0"/>
              <a:t>STROKE VOLUME</a:t>
            </a:r>
          </a:p>
          <a:p>
            <a:pPr lvl="1"/>
            <a:r>
              <a:rPr lang="en-US" dirty="0" smtClean="0"/>
              <a:t>PRELOAD</a:t>
            </a:r>
          </a:p>
          <a:p>
            <a:pPr lvl="1"/>
            <a:r>
              <a:rPr lang="en-US" dirty="0" smtClean="0"/>
              <a:t>AFTERLOAD</a:t>
            </a:r>
          </a:p>
          <a:p>
            <a:pPr lvl="1"/>
            <a:r>
              <a:rPr lang="en-US" dirty="0" smtClean="0"/>
              <a:t>CONTRACTILITY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Autonomic – Parasympathetic vs. Sympathetic stimulation</a:t>
            </a:r>
          </a:p>
          <a:p>
            <a:r>
              <a:rPr lang="en-US" dirty="0" smtClean="0"/>
              <a:t>Catecholamine's</a:t>
            </a:r>
          </a:p>
          <a:p>
            <a:r>
              <a:rPr lang="en-US" dirty="0" smtClean="0"/>
              <a:t>Reflexes</a:t>
            </a:r>
          </a:p>
          <a:p>
            <a:r>
              <a:rPr lang="en-US" dirty="0" smtClean="0"/>
              <a:t>How do we influence?</a:t>
            </a:r>
          </a:p>
          <a:p>
            <a:pPr lvl="1"/>
            <a:r>
              <a:rPr lang="en-US" dirty="0" smtClean="0"/>
              <a:t>Drugs – Adrenaline, Dobutamine, Isoprenaline, Beta Blockers, Amiodarone</a:t>
            </a:r>
          </a:p>
          <a:p>
            <a:pPr lvl="1"/>
            <a:r>
              <a:rPr lang="en-US" dirty="0" smtClean="0"/>
              <a:t>Pacing</a:t>
            </a:r>
          </a:p>
          <a:p>
            <a:pPr lvl="1"/>
            <a:r>
              <a:rPr lang="en-US" dirty="0" smtClean="0"/>
              <a:t>Pain and anxiety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Left Ventricular End Diastolic Pressure (LVEDP)/PCWP</a:t>
            </a:r>
          </a:p>
          <a:p>
            <a:pPr lvl="1"/>
            <a:r>
              <a:rPr lang="en-US" dirty="0" smtClean="0"/>
              <a:t>Left heart preload</a:t>
            </a:r>
          </a:p>
          <a:p>
            <a:r>
              <a:rPr lang="en-US" dirty="0" smtClean="0"/>
              <a:t>CVP</a:t>
            </a:r>
          </a:p>
          <a:p>
            <a:pPr lvl="1"/>
            <a:r>
              <a:rPr lang="en-US" dirty="0" smtClean="0"/>
              <a:t>Right heart preload</a:t>
            </a:r>
          </a:p>
          <a:p>
            <a:r>
              <a:rPr lang="en-US" dirty="0" smtClean="0"/>
              <a:t>How do we influence?</a:t>
            </a:r>
          </a:p>
          <a:p>
            <a:pPr lvl="1"/>
            <a:r>
              <a:rPr lang="en-US" dirty="0" smtClean="0"/>
              <a:t>Filling</a:t>
            </a:r>
          </a:p>
          <a:p>
            <a:pPr lvl="1"/>
            <a:r>
              <a:rPr lang="en-US" dirty="0" smtClean="0"/>
              <a:t>Diuresis</a:t>
            </a:r>
          </a:p>
          <a:p>
            <a:pPr lvl="1"/>
            <a:r>
              <a:rPr lang="en-US" dirty="0" smtClean="0"/>
              <a:t>Venous Return</a:t>
            </a:r>
          </a:p>
          <a:p>
            <a:pPr lvl="2"/>
            <a:r>
              <a:rPr lang="en-US" dirty="0" smtClean="0"/>
              <a:t>Positioning</a:t>
            </a:r>
          </a:p>
          <a:p>
            <a:pPr lvl="2"/>
            <a:r>
              <a:rPr lang="en-US" dirty="0" smtClean="0"/>
              <a:t>Drugs – GTN, Noradrenaline</a:t>
            </a:r>
          </a:p>
          <a:p>
            <a:pPr lvl="2"/>
            <a:r>
              <a:rPr lang="en-US" dirty="0" smtClean="0"/>
              <a:t>PEEP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Vascular Resistance Index (SVRI)</a:t>
            </a:r>
          </a:p>
          <a:p>
            <a:pPr lvl="1"/>
            <a:r>
              <a:rPr lang="en-US" dirty="0" smtClean="0"/>
              <a:t>Left heart afterload</a:t>
            </a:r>
          </a:p>
          <a:p>
            <a:r>
              <a:rPr lang="en-US" dirty="0" smtClean="0"/>
              <a:t>Pulmonary Vascular Resistance Index (PVRI)</a:t>
            </a:r>
          </a:p>
          <a:p>
            <a:pPr lvl="1"/>
            <a:r>
              <a:rPr lang="en-US" dirty="0" smtClean="0"/>
              <a:t>Right heart afterload</a:t>
            </a:r>
          </a:p>
          <a:p>
            <a:r>
              <a:rPr lang="en-US" dirty="0" smtClean="0"/>
              <a:t>How do we effect?</a:t>
            </a:r>
          </a:p>
          <a:p>
            <a:pPr lvl="1"/>
            <a:r>
              <a:rPr lang="en-US" dirty="0" smtClean="0"/>
              <a:t>Drugs – Vasopressors – Norad, GTN, INO, Epoprostenol, Iloprost, Sildenafil</a:t>
            </a:r>
          </a:p>
          <a:p>
            <a:pPr lvl="1"/>
            <a:r>
              <a:rPr lang="en-US" dirty="0" smtClean="0"/>
              <a:t>Pain/Anxiety</a:t>
            </a:r>
          </a:p>
          <a:p>
            <a:pPr lvl="1"/>
            <a:r>
              <a:rPr lang="en-US" dirty="0" smtClean="0"/>
              <a:t>Sepsis/SIRS</a:t>
            </a:r>
          </a:p>
          <a:p>
            <a:pPr lvl="1"/>
            <a:r>
              <a:rPr lang="en-US" dirty="0" smtClean="0"/>
              <a:t>IABP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62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71600"/>
            <a:ext cx="7583487" cy="466613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Overview</a:t>
            </a:r>
          </a:p>
          <a:p>
            <a:r>
              <a:rPr lang="en-US" sz="1600" dirty="0" smtClean="0"/>
              <a:t>Indications and Contraindications</a:t>
            </a:r>
          </a:p>
          <a:p>
            <a:r>
              <a:rPr lang="en-US" sz="1600" dirty="0" smtClean="0"/>
              <a:t>Complications</a:t>
            </a:r>
          </a:p>
          <a:p>
            <a:r>
              <a:rPr lang="en-US" sz="1600" dirty="0" smtClean="0"/>
              <a:t>Types</a:t>
            </a:r>
          </a:p>
          <a:p>
            <a:r>
              <a:rPr lang="en-US" sz="1600" dirty="0" smtClean="0"/>
              <a:t>Insertion</a:t>
            </a:r>
          </a:p>
          <a:p>
            <a:r>
              <a:rPr lang="en-US" sz="1600" dirty="0" smtClean="0"/>
              <a:t>Pressure Waveforms</a:t>
            </a:r>
          </a:p>
          <a:p>
            <a:r>
              <a:rPr lang="en-US" sz="1600" dirty="0" smtClean="0"/>
              <a:t>Cardiac Output</a:t>
            </a:r>
          </a:p>
          <a:p>
            <a:r>
              <a:rPr lang="en-US" sz="1600" dirty="0" smtClean="0"/>
              <a:t>Continuous Cardiac Output Monitoring</a:t>
            </a:r>
          </a:p>
          <a:p>
            <a:r>
              <a:rPr lang="en-US" sz="1600" dirty="0" smtClean="0"/>
              <a:t>Sv02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Frank Starling Law</a:t>
            </a:r>
          </a:p>
          <a:p>
            <a:r>
              <a:rPr lang="en-US" dirty="0" smtClean="0"/>
              <a:t>How do we influence?</a:t>
            </a:r>
          </a:p>
          <a:p>
            <a:pPr lvl="1"/>
            <a:r>
              <a:rPr lang="en-US" dirty="0" smtClean="0"/>
              <a:t>Preload – filling</a:t>
            </a:r>
          </a:p>
          <a:p>
            <a:pPr lvl="1"/>
            <a:r>
              <a:rPr lang="en-US" dirty="0" smtClean="0"/>
              <a:t>Drugs – inotropes – dobutamine, milrinone, levosimendan, adrenaline</a:t>
            </a:r>
          </a:p>
          <a:p>
            <a:pPr lvl="1"/>
            <a:r>
              <a:rPr lang="en-US" dirty="0" smtClean="0"/>
              <a:t>IABP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CCO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Thermodilution</a:t>
            </a:r>
          </a:p>
          <a:p>
            <a:r>
              <a:rPr lang="en-US" dirty="0" smtClean="0"/>
              <a:t>Thermodilution curves</a:t>
            </a:r>
          </a:p>
          <a:p>
            <a:r>
              <a:rPr lang="en-US" dirty="0" smtClean="0"/>
              <a:t>CORRELATE THE CLINICAL FINDINGS!!!</a:t>
            </a:r>
          </a:p>
          <a:p>
            <a:pPr lvl="1"/>
            <a:r>
              <a:rPr lang="en-US" dirty="0" smtClean="0"/>
              <a:t>Peripheral perfusion</a:t>
            </a:r>
          </a:p>
          <a:p>
            <a:pPr lvl="1"/>
            <a:r>
              <a:rPr lang="en-US" dirty="0" smtClean="0"/>
              <a:t>Urine Output</a:t>
            </a:r>
          </a:p>
          <a:p>
            <a:pPr lvl="1"/>
            <a:r>
              <a:rPr lang="en-US" dirty="0" smtClean="0"/>
              <a:t>Lactate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85800"/>
          </a:xfrm>
        </p:spPr>
        <p:txBody>
          <a:bodyPr/>
          <a:lstStyle/>
          <a:p>
            <a:r>
              <a:rPr lang="en-US" dirty="0" smtClean="0"/>
              <a:t>Sv02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Analyses</a:t>
            </a:r>
          </a:p>
          <a:p>
            <a:pPr lvl="1"/>
            <a:r>
              <a:rPr lang="en-US" dirty="0" smtClean="0"/>
              <a:t>Oxygen supply</a:t>
            </a:r>
          </a:p>
          <a:p>
            <a:pPr lvl="1"/>
            <a:r>
              <a:rPr lang="en-US" dirty="0" smtClean="0"/>
              <a:t>Oxygen utilization</a:t>
            </a:r>
          </a:p>
          <a:p>
            <a:pPr lvl="1"/>
            <a:r>
              <a:rPr lang="en-US" dirty="0" smtClean="0"/>
              <a:t>Oxygen demand</a:t>
            </a:r>
          </a:p>
          <a:p>
            <a:r>
              <a:rPr lang="en-US" dirty="0" smtClean="0"/>
              <a:t>Influenced by</a:t>
            </a:r>
          </a:p>
          <a:p>
            <a:pPr lvl="1"/>
            <a:r>
              <a:rPr lang="en-US" dirty="0" smtClean="0"/>
              <a:t>Arterial saturations (Sa02)</a:t>
            </a:r>
          </a:p>
          <a:p>
            <a:pPr lvl="1"/>
            <a:r>
              <a:rPr lang="en-US" dirty="0" smtClean="0"/>
              <a:t>Haemoglobin</a:t>
            </a:r>
          </a:p>
          <a:p>
            <a:pPr lvl="1"/>
            <a:r>
              <a:rPr lang="en-US" dirty="0" smtClean="0"/>
              <a:t>Cardiac Output</a:t>
            </a:r>
          </a:p>
          <a:p>
            <a:pPr lvl="1"/>
            <a:r>
              <a:rPr lang="en-US" dirty="0" smtClean="0"/>
              <a:t>Oxygen Extraction and consumption</a:t>
            </a:r>
          </a:p>
          <a:p>
            <a:r>
              <a:rPr lang="en-US" dirty="0" smtClean="0"/>
              <a:t>Normal consumption approx 25% = Sv02 60 – 80%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Sv02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Sa02</a:t>
            </a:r>
          </a:p>
          <a:p>
            <a:r>
              <a:rPr lang="en-US" dirty="0" smtClean="0"/>
              <a:t>Low Hb</a:t>
            </a:r>
          </a:p>
          <a:p>
            <a:r>
              <a:rPr lang="en-US" dirty="0" smtClean="0"/>
              <a:t>Low CO states</a:t>
            </a:r>
          </a:p>
          <a:p>
            <a:r>
              <a:rPr lang="en-US" dirty="0" smtClean="0"/>
              <a:t>Increased demand without increased supply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Sepsis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Sv02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02 delivery &gt; 02 demand</a:t>
            </a:r>
          </a:p>
          <a:p>
            <a:r>
              <a:rPr lang="en-US" dirty="0" smtClean="0"/>
              <a:t>Pathologic states</a:t>
            </a:r>
          </a:p>
          <a:p>
            <a:pPr lvl="1"/>
            <a:r>
              <a:rPr lang="en-US" dirty="0" smtClean="0"/>
              <a:t>Tissues unable to extract</a:t>
            </a:r>
          </a:p>
          <a:p>
            <a:pPr lvl="1"/>
            <a:r>
              <a:rPr lang="en-US" dirty="0" smtClean="0"/>
              <a:t>Tissue beds under perfused</a:t>
            </a:r>
          </a:p>
          <a:p>
            <a:pPr lvl="1"/>
            <a:r>
              <a:rPr lang="en-US" dirty="0" smtClean="0"/>
              <a:t>No extraction despite demand</a:t>
            </a:r>
          </a:p>
          <a:p>
            <a:pPr lvl="1"/>
            <a:r>
              <a:rPr lang="en-US" dirty="0" smtClean="0"/>
              <a:t>Oxyhaemoglobin dissociation curve</a:t>
            </a:r>
          </a:p>
          <a:p>
            <a:r>
              <a:rPr lang="en-US" dirty="0" smtClean="0"/>
              <a:t>Low metabolic rate</a:t>
            </a:r>
          </a:p>
          <a:p>
            <a:pPr lvl="1"/>
            <a:r>
              <a:rPr lang="en-US" dirty="0" smtClean="0"/>
              <a:t>Therapeutic hypothermia</a:t>
            </a:r>
          </a:p>
          <a:p>
            <a:pPr lvl="1"/>
            <a:r>
              <a:rPr lang="en-US" dirty="0" smtClean="0"/>
              <a:t>Sedatives/paralysis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CALIBRATING Sv02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per shift</a:t>
            </a:r>
          </a:p>
          <a:p>
            <a:r>
              <a:rPr lang="en-US" dirty="0" smtClean="0"/>
              <a:t>Select In Vivo Calibration</a:t>
            </a:r>
          </a:p>
          <a:p>
            <a:pPr lvl="1"/>
            <a:r>
              <a:rPr lang="en-US" dirty="0" smtClean="0"/>
              <a:t>Draw sample from PA lumen into ABG syringe</a:t>
            </a:r>
          </a:p>
          <a:p>
            <a:pPr lvl="1"/>
            <a:r>
              <a:rPr lang="en-US" dirty="0" smtClean="0"/>
              <a:t>Enter s02 and HCT value</a:t>
            </a:r>
          </a:p>
          <a:p>
            <a:pPr lvl="1"/>
            <a:r>
              <a:rPr lang="en-US" dirty="0" smtClean="0"/>
              <a:t>Calibrate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haemodynamic monitoring tool</a:t>
            </a:r>
          </a:p>
          <a:p>
            <a:r>
              <a:rPr lang="en-US" dirty="0" smtClean="0"/>
              <a:t>Assists to guide treatment</a:t>
            </a:r>
          </a:p>
          <a:p>
            <a:r>
              <a:rPr lang="en-US" dirty="0" smtClean="0"/>
              <a:t>Must correlate clinical findings</a:t>
            </a:r>
          </a:p>
          <a:p>
            <a:r>
              <a:rPr lang="en-US" dirty="0" smtClean="0"/>
              <a:t>Not without risks, is it worth it?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47800"/>
            <a:ext cx="7583487" cy="4589930"/>
          </a:xfrm>
        </p:spPr>
        <p:txBody>
          <a:bodyPr/>
          <a:lstStyle/>
          <a:p>
            <a:r>
              <a:rPr lang="en-US" dirty="0" smtClean="0"/>
              <a:t>Right ventricular function</a:t>
            </a:r>
          </a:p>
          <a:p>
            <a:r>
              <a:rPr lang="en-US" dirty="0" smtClean="0"/>
              <a:t>Pulmonary Vascular status</a:t>
            </a:r>
          </a:p>
          <a:p>
            <a:r>
              <a:rPr lang="en-US" dirty="0" smtClean="0"/>
              <a:t>Systemic Vascular status</a:t>
            </a:r>
          </a:p>
          <a:p>
            <a:r>
              <a:rPr lang="en-US" dirty="0" smtClean="0"/>
              <a:t>Indirect Left Ventricular function</a:t>
            </a:r>
          </a:p>
          <a:p>
            <a:r>
              <a:rPr lang="en-US" dirty="0" smtClean="0"/>
              <a:t>Cardiac Output</a:t>
            </a:r>
          </a:p>
          <a:p>
            <a:r>
              <a:rPr lang="en-US" dirty="0" smtClean="0"/>
              <a:t>Aka Swan-Ganz Catheters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Output measurement</a:t>
            </a:r>
          </a:p>
          <a:p>
            <a:r>
              <a:rPr lang="en-US" dirty="0" smtClean="0"/>
              <a:t>Right and Left heart failure</a:t>
            </a:r>
          </a:p>
          <a:p>
            <a:r>
              <a:rPr lang="en-US" dirty="0" smtClean="0"/>
              <a:t>ARDS</a:t>
            </a:r>
          </a:p>
          <a:p>
            <a:r>
              <a:rPr lang="en-US" dirty="0" smtClean="0"/>
              <a:t>Guide therapies</a:t>
            </a:r>
          </a:p>
          <a:p>
            <a:pPr lvl="1"/>
            <a:r>
              <a:rPr lang="en-US" dirty="0" smtClean="0"/>
              <a:t>Vasopressors, inotropes, fluids and diuretics</a:t>
            </a:r>
          </a:p>
          <a:p>
            <a:r>
              <a:rPr lang="en-US" dirty="0" smtClean="0"/>
              <a:t>Complex haemodynamic instability</a:t>
            </a:r>
          </a:p>
          <a:p>
            <a:pPr lvl="1"/>
            <a:r>
              <a:rPr lang="en-US" dirty="0" smtClean="0"/>
              <a:t>Obstructive, Distributive, Cardiogenic or Hypovolemic shock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Tricuspid or pulmonary valve prosthesis</a:t>
            </a:r>
          </a:p>
          <a:p>
            <a:r>
              <a:rPr lang="en-US" dirty="0" smtClean="0"/>
              <a:t>Tricuspid or pulmonary valve vegetations</a:t>
            </a:r>
          </a:p>
          <a:p>
            <a:r>
              <a:rPr lang="en-US" dirty="0" smtClean="0"/>
              <a:t>Endocarditis</a:t>
            </a:r>
          </a:p>
          <a:p>
            <a:r>
              <a:rPr lang="en-US" dirty="0" smtClean="0"/>
              <a:t>Relative contraindication - LBBB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Complications of CVC insertion</a:t>
            </a:r>
          </a:p>
          <a:p>
            <a:pPr lvl="1"/>
            <a:r>
              <a:rPr lang="en-US" dirty="0" smtClean="0"/>
              <a:t>Pneumothorax</a:t>
            </a:r>
          </a:p>
          <a:p>
            <a:pPr lvl="1"/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Thrombus</a:t>
            </a:r>
          </a:p>
          <a:p>
            <a:pPr lvl="1"/>
            <a:r>
              <a:rPr lang="en-US" dirty="0" smtClean="0"/>
              <a:t>Air emboli</a:t>
            </a:r>
          </a:p>
          <a:p>
            <a:r>
              <a:rPr lang="en-US" dirty="0" smtClean="0"/>
              <a:t>Ventricular Dysrhythmias</a:t>
            </a:r>
          </a:p>
          <a:p>
            <a:r>
              <a:rPr lang="en-US" dirty="0" smtClean="0"/>
              <a:t>Pulmonary Artery Rupture</a:t>
            </a:r>
          </a:p>
          <a:p>
            <a:r>
              <a:rPr lang="en-US" dirty="0" smtClean="0"/>
              <a:t>Balloon Rupture</a:t>
            </a:r>
          </a:p>
          <a:p>
            <a:r>
              <a:rPr lang="en-US" dirty="0" smtClean="0"/>
              <a:t>Catheter knotting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Swan Ganz</a:t>
            </a:r>
          </a:p>
          <a:p>
            <a:r>
              <a:rPr lang="en-US" dirty="0" smtClean="0"/>
              <a:t>Swan Ganz CCO</a:t>
            </a:r>
          </a:p>
          <a:p>
            <a:r>
              <a:rPr lang="en-US" dirty="0" smtClean="0"/>
              <a:t>Swan Ganz CCO Sv02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85800"/>
          </a:xfrm>
        </p:spPr>
        <p:txBody>
          <a:bodyPr/>
          <a:lstStyle/>
          <a:p>
            <a:r>
              <a:rPr lang="en-US" dirty="0" smtClean="0"/>
              <a:t>LUMENS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66800"/>
            <a:ext cx="7583487" cy="5334000"/>
          </a:xfrm>
        </p:spPr>
        <p:txBody>
          <a:bodyPr/>
          <a:lstStyle/>
          <a:p>
            <a:r>
              <a:rPr lang="en-US" dirty="0" smtClean="0"/>
              <a:t>Proximal Injectate Port = Blue</a:t>
            </a:r>
          </a:p>
          <a:p>
            <a:pPr lvl="1"/>
            <a:r>
              <a:rPr lang="en-US" dirty="0" smtClean="0"/>
              <a:t>CVP monitoring</a:t>
            </a:r>
          </a:p>
          <a:p>
            <a:r>
              <a:rPr lang="en-US" dirty="0" smtClean="0"/>
              <a:t>Proximal Infusion Port = White</a:t>
            </a:r>
          </a:p>
          <a:p>
            <a:pPr lvl="1"/>
            <a:r>
              <a:rPr lang="en-US" dirty="0" smtClean="0"/>
              <a:t>Drugs/Infusions</a:t>
            </a:r>
          </a:p>
          <a:p>
            <a:r>
              <a:rPr lang="en-US" dirty="0" smtClean="0"/>
              <a:t>PA Distal Port = Yellow</a:t>
            </a:r>
          </a:p>
          <a:p>
            <a:pPr lvl="1"/>
            <a:r>
              <a:rPr lang="en-US" dirty="0" smtClean="0"/>
              <a:t>PA pressure monitoring</a:t>
            </a:r>
          </a:p>
          <a:p>
            <a:r>
              <a:rPr lang="en-US" dirty="0" smtClean="0"/>
              <a:t>Balloon Lumen = Red</a:t>
            </a:r>
          </a:p>
          <a:p>
            <a:r>
              <a:rPr lang="en-US" dirty="0" smtClean="0"/>
              <a:t>Thermistor connector = White/Red Cap</a:t>
            </a:r>
          </a:p>
          <a:p>
            <a:r>
              <a:rPr lang="en-US" dirty="0" smtClean="0"/>
              <a:t>Electrical Element supply = White/Red Cap</a:t>
            </a:r>
          </a:p>
          <a:p>
            <a:r>
              <a:rPr lang="en-US" dirty="0" smtClean="0"/>
              <a:t>Sv02 = White/Dark Blue connection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0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combo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452" r="-17452"/>
          <a:stretch>
            <a:fillRect/>
          </a:stretch>
        </p:blipFill>
        <p:spPr>
          <a:xfrm>
            <a:off x="779463" y="1295400"/>
            <a:ext cx="7583487" cy="474233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83</TotalTime>
  <Words>558</Words>
  <Application>Microsoft Office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Revolution</vt:lpstr>
      <vt:lpstr>PULMONARY ARTERY CATHETERS Leonie Stojmenov A/CN ICU</vt:lpstr>
      <vt:lpstr>OBJECTIVES</vt:lpstr>
      <vt:lpstr>OVERVIEW</vt:lpstr>
      <vt:lpstr>INDICATIONS</vt:lpstr>
      <vt:lpstr>CONTRAINDICATIONS</vt:lpstr>
      <vt:lpstr>COMPLICATIONS</vt:lpstr>
      <vt:lpstr>TYPES</vt:lpstr>
      <vt:lpstr>LUMENS</vt:lpstr>
      <vt:lpstr>PowerPoint Presentation</vt:lpstr>
      <vt:lpstr>INSERTION</vt:lpstr>
      <vt:lpstr>PowerPoint Presentation</vt:lpstr>
      <vt:lpstr>NORMAL VALUES</vt:lpstr>
      <vt:lpstr>PERFORMING A WEDGE</vt:lpstr>
      <vt:lpstr>VENTILATED OR SPONTANEOUS?</vt:lpstr>
      <vt:lpstr>CARDIAC OUTPUT or CARDIAC INDEX?</vt:lpstr>
      <vt:lpstr>FACTORS AFFECTING CO</vt:lpstr>
      <vt:lpstr>HEART RATE</vt:lpstr>
      <vt:lpstr>PRELOAD</vt:lpstr>
      <vt:lpstr>AFTERLOAD</vt:lpstr>
      <vt:lpstr>CONTRACTILITY</vt:lpstr>
      <vt:lpstr>CCO MONITORING</vt:lpstr>
      <vt:lpstr>Sv02 MONITORING</vt:lpstr>
      <vt:lpstr>LOW Sv02</vt:lpstr>
      <vt:lpstr>HIGH Sv02</vt:lpstr>
      <vt:lpstr>CALIBRATING Sv02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ARTERY CATHETERS Leonie Stojmenov A/CN ICU</dc:title>
  <dc:creator>Leonie Stojmenov</dc:creator>
  <cp:lastModifiedBy>Duff, Oonagh</cp:lastModifiedBy>
  <cp:revision>6</cp:revision>
  <dcterms:created xsi:type="dcterms:W3CDTF">2016-09-23T07:56:29Z</dcterms:created>
  <dcterms:modified xsi:type="dcterms:W3CDTF">2016-11-24T08:11:41Z</dcterms:modified>
</cp:coreProperties>
</file>