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2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8" r:id="rId10"/>
    <p:sldId id="264" r:id="rId11"/>
    <p:sldId id="269" r:id="rId12"/>
    <p:sldId id="265" r:id="rId13"/>
    <p:sldId id="266" r:id="rId14"/>
    <p:sldId id="270" r:id="rId15"/>
    <p:sldId id="267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2" autoAdjust="0"/>
    <p:restoredTop sz="94618" autoAdjust="0"/>
  </p:normalViewPr>
  <p:slideViewPr>
    <p:cSldViewPr snapToObjects="1">
      <p:cViewPr varScale="1">
        <p:scale>
          <a:sx n="111" d="100"/>
          <a:sy n="111" d="100"/>
        </p:scale>
        <p:origin x="-1614" y="-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Overlay-TitleSlid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8367" y="187452"/>
            <a:ext cx="8827266" cy="6483096"/>
          </a:xfrm>
          <a:prstGeom prst="rect">
            <a:avLst/>
          </a:prstGeom>
        </p:spPr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9AD1A7-0754-5148-9189-3AFF2C910C1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00200" y="2492375"/>
            <a:ext cx="6762749" cy="1470025"/>
          </a:xfrm>
        </p:spPr>
        <p:txBody>
          <a:bodyPr/>
          <a:lstStyle>
            <a:lvl1pPr algn="r">
              <a:defRPr sz="4400"/>
            </a:lvl1pPr>
          </a:lstStyle>
          <a:p>
            <a:r>
              <a:rPr lang="en-AU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0201" y="3966882"/>
            <a:ext cx="6762749" cy="1752600"/>
          </a:xfrm>
        </p:spPr>
        <p:txBody>
          <a:bodyPr>
            <a:normAutofit/>
          </a:bodyPr>
          <a:lstStyle>
            <a:lvl1pPr marL="0" indent="0" algn="r">
              <a:spcBef>
                <a:spcPts val="600"/>
              </a:spcBef>
              <a:buNone/>
              <a:defRPr sz="180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AU" smtClean="0"/>
              <a:t>Click to edit Master subtitle style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3177B-29A2-474F-909B-0BCE158B9BA2}" type="datetimeFigureOut">
              <a:rPr lang="en-US" smtClean="0"/>
              <a:pPr/>
              <a:t>11/24/2016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Overlay-ContentSlide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0887" y="186645"/>
            <a:ext cx="8827266" cy="6483096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3177B-29A2-474F-909B-0BCE158B9BA2}" type="datetimeFigureOut">
              <a:rPr lang="en-US" smtClean="0"/>
              <a:pPr/>
              <a:t>11/24/2016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9AD1A7-0754-5148-9189-3AFF2C910C1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Overlay-ContentCaption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8367" y="187452"/>
            <a:ext cx="8827266" cy="648309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64" y="590550"/>
            <a:ext cx="3657600" cy="1162050"/>
          </a:xfrm>
        </p:spPr>
        <p:txBody>
          <a:bodyPr anchor="b"/>
          <a:lstStyle>
            <a:lvl1pPr algn="ctr">
              <a:defRPr sz="3600" b="0"/>
            </a:lvl1pPr>
          </a:lstStyle>
          <a:p>
            <a:r>
              <a:rPr lang="en-AU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93023" y="739588"/>
            <a:ext cx="3657600" cy="5308787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9464" y="1816100"/>
            <a:ext cx="3657600" cy="38227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3177B-29A2-474F-909B-0BCE158B9BA2}" type="datetimeFigureOut">
              <a:rPr lang="en-US" smtClean="0"/>
              <a:pPr/>
              <a:t>11/24/2016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9AD1A7-0754-5148-9189-3AFF2C910C1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Overlay-PictureCaption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8977" y="187452"/>
            <a:ext cx="8536656" cy="648309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0" y="533400"/>
            <a:ext cx="4476750" cy="1252538"/>
          </a:xfrm>
        </p:spPr>
        <p:txBody>
          <a:bodyPr anchor="b"/>
          <a:lstStyle>
            <a:lvl1pPr algn="l">
              <a:defRPr sz="3600" b="0"/>
            </a:lvl1pPr>
          </a:lstStyle>
          <a:p>
            <a:r>
              <a:rPr lang="en-AU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124" y="1828800"/>
            <a:ext cx="4474539" cy="3810000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86124" y="6288741"/>
            <a:ext cx="1887537" cy="365125"/>
          </a:xfrm>
        </p:spPr>
        <p:txBody>
          <a:bodyPr/>
          <a:lstStyle/>
          <a:p>
            <a:fld id="{8E63177B-29A2-474F-909B-0BCE158B9BA2}" type="datetimeFigureOut">
              <a:rPr lang="en-US" smtClean="0"/>
              <a:pPr/>
              <a:t>11/24/2016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867399" y="6288741"/>
            <a:ext cx="2675965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9AD1A7-0754-5148-9189-3AFF2C910C1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flipH="1">
            <a:off x="188253" y="179292"/>
            <a:ext cx="3281087" cy="6483096"/>
          </a:xfrm>
          <a:prstGeom prst="round1Rect">
            <a:avLst>
              <a:gd name="adj" fmla="val 17325"/>
            </a:avLst>
          </a:prstGeom>
          <a:blipFill dpi="0" rotWithShape="0">
            <a:blip r:embed="rId3"/>
            <a:srcRect/>
            <a:stretch>
              <a:fillRect/>
            </a:stretch>
          </a:blipFill>
          <a:ln w="28575">
            <a:solidFill>
              <a:schemeClr val="bg1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AU" dirty="0" smtClean="0"/>
              <a:t>Click icon to add picture</a:t>
            </a:r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, Alt.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Overlay-PictureCaption-Extra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8367" y="187452"/>
            <a:ext cx="8827266" cy="648309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0953" y="533400"/>
            <a:ext cx="3657600" cy="1252538"/>
          </a:xfrm>
        </p:spPr>
        <p:txBody>
          <a:bodyPr anchor="b"/>
          <a:lstStyle>
            <a:lvl1pPr algn="l">
              <a:defRPr sz="3600" b="0"/>
            </a:lvl1pPr>
          </a:lstStyle>
          <a:p>
            <a:r>
              <a:rPr lang="en-AU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flipH="1">
            <a:off x="596153" y="1600199"/>
            <a:ext cx="3657600" cy="3657601"/>
          </a:xfrm>
          <a:prstGeom prst="ellipse">
            <a:avLst/>
          </a:prstGeom>
          <a:blipFill dpi="0" rotWithShape="0">
            <a:blip r:embed="rId3" cstate="print"/>
            <a:srcRect/>
            <a:stretch>
              <a:fillRect/>
            </a:stretch>
          </a:blipFill>
          <a:ln w="28575">
            <a:solidFill>
              <a:schemeClr val="bg1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AU" dirty="0" smtClean="0"/>
              <a:t>Click icon to add picture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10412" y="1828800"/>
            <a:ext cx="3657600" cy="3810000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1000" y="6288741"/>
            <a:ext cx="1865125" cy="365125"/>
          </a:xfrm>
        </p:spPr>
        <p:txBody>
          <a:bodyPr/>
          <a:lstStyle/>
          <a:p>
            <a:fld id="{8E63177B-29A2-474F-909B-0BCE158B9BA2}" type="datetimeFigureOut">
              <a:rPr lang="en-US" smtClean="0"/>
              <a:pPr/>
              <a:t>11/24/2016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325813" y="6288741"/>
            <a:ext cx="5217551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9AD1A7-0754-5148-9189-3AFF2C910C1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above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Overlay-PictureCaption-Extra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8367" y="187452"/>
            <a:ext cx="8827266" cy="648309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8038" y="3778624"/>
            <a:ext cx="7560515" cy="1102658"/>
          </a:xfrm>
        </p:spPr>
        <p:txBody>
          <a:bodyPr anchor="b"/>
          <a:lstStyle>
            <a:lvl1pPr algn="l">
              <a:defRPr sz="3600" b="0"/>
            </a:lvl1pPr>
          </a:lstStyle>
          <a:p>
            <a:r>
              <a:rPr lang="en-AU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flipH="1">
            <a:off x="871584" y="762000"/>
            <a:ext cx="7427726" cy="2989730"/>
          </a:xfrm>
          <a:prstGeom prst="roundRect">
            <a:avLst>
              <a:gd name="adj" fmla="val 7476"/>
            </a:avLst>
          </a:prstGeom>
          <a:blipFill dpi="0" rotWithShape="0">
            <a:blip r:embed="rId3"/>
            <a:srcRect/>
            <a:stretch>
              <a:fillRect/>
            </a:stretch>
          </a:blipFill>
          <a:ln w="28575">
            <a:solidFill>
              <a:schemeClr val="bg1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AU" dirty="0" smtClean="0"/>
              <a:t>Click icon to add picture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08034" y="4827493"/>
            <a:ext cx="7559977" cy="1220881"/>
          </a:xfrm>
        </p:spPr>
        <p:txBody>
          <a:bodyPr>
            <a:normAutofit/>
          </a:bodyPr>
          <a:lstStyle>
            <a:lvl1pPr marL="0" indent="0"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1000" y="6288741"/>
            <a:ext cx="1865125" cy="365125"/>
          </a:xfrm>
        </p:spPr>
        <p:txBody>
          <a:bodyPr/>
          <a:lstStyle/>
          <a:p>
            <a:fld id="{8E63177B-29A2-474F-909B-0BCE158B9BA2}" type="datetimeFigureOut">
              <a:rPr lang="en-US" smtClean="0"/>
              <a:pPr/>
              <a:t>11/24/2016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325813" y="6288741"/>
            <a:ext cx="5217551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9AD1A7-0754-5148-9189-3AFF2C910C1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Overlay-ContentSlide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0887" y="186645"/>
            <a:ext cx="8827266" cy="648309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3177B-29A2-474F-909B-0BCE158B9BA2}" type="datetimeFigureOut">
              <a:rPr lang="en-US" smtClean="0"/>
              <a:pPr/>
              <a:t>11/24/2016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9AD1A7-0754-5148-9189-3AFF2C910C1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Overlay-ContentSlide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0887" y="186645"/>
            <a:ext cx="8827266" cy="6483096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28646" y="779463"/>
            <a:ext cx="1358153" cy="5268912"/>
          </a:xfrm>
        </p:spPr>
        <p:txBody>
          <a:bodyPr vert="eaVert"/>
          <a:lstStyle/>
          <a:p>
            <a:r>
              <a:rPr lang="en-AU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9462" y="779464"/>
            <a:ext cx="6170613" cy="5268911"/>
          </a:xfrm>
        </p:spPr>
        <p:txBody>
          <a:bodyPr vert="eaVert"/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3177B-29A2-474F-909B-0BCE158B9BA2}" type="datetimeFigureOut">
              <a:rPr lang="en-US" smtClean="0"/>
              <a:pPr/>
              <a:t>11/24/2016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9AD1A7-0754-5148-9189-3AFF2C910C1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Overlay-ContentSlide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0887" y="186645"/>
            <a:ext cx="8827266" cy="648309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3177B-29A2-474F-909B-0BCE158B9BA2}" type="datetimeFigureOut">
              <a:rPr lang="en-US" smtClean="0"/>
              <a:pPr/>
              <a:t>11/24/2016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9AD1A7-0754-5148-9189-3AFF2C910C1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Overlay-SectionHeader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8367" y="187452"/>
            <a:ext cx="8827266" cy="648309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63" y="2591360"/>
            <a:ext cx="7583487" cy="1362075"/>
          </a:xfrm>
        </p:spPr>
        <p:txBody>
          <a:bodyPr anchor="b" anchorCtr="0">
            <a:noAutofit/>
          </a:bodyPr>
          <a:lstStyle>
            <a:lvl1pPr algn="l">
              <a:defRPr sz="4400" b="1" cap="none" baseline="0">
                <a:solidFill>
                  <a:schemeClr val="bg1"/>
                </a:solidFill>
              </a:defRPr>
            </a:lvl1pPr>
          </a:lstStyle>
          <a:p>
            <a:r>
              <a:rPr lang="en-AU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9463" y="3950354"/>
            <a:ext cx="7583487" cy="1500187"/>
          </a:xfrm>
        </p:spPr>
        <p:txBody>
          <a:bodyPr anchor="t" anchorCtr="0"/>
          <a:lstStyle>
            <a:lvl1pPr marL="0" indent="0" algn="l">
              <a:spcBef>
                <a:spcPts val="600"/>
              </a:spcBef>
              <a:buNone/>
              <a:defRPr sz="2000" cap="none" baseline="0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3177B-29A2-474F-909B-0BCE158B9BA2}" type="datetimeFigureOut">
              <a:rPr lang="en-US" smtClean="0"/>
              <a:pPr/>
              <a:t>11/24/2016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02B71-8991-4516-A01E-F1A9ACD28BD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Overlay-ContentSlide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0887" y="186645"/>
            <a:ext cx="8827266" cy="648309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79462" y="1828800"/>
            <a:ext cx="3657600" cy="421957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88541" y="1828800"/>
            <a:ext cx="3657600" cy="421957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3177B-29A2-474F-909B-0BCE158B9BA2}" type="datetimeFigureOut">
              <a:rPr lang="en-US" smtClean="0"/>
              <a:pPr/>
              <a:t>11/24/2016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9AD1A7-0754-5148-9189-3AFF2C910C1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 descr="Overlay-ContentSlide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0887" y="186645"/>
            <a:ext cx="8827266" cy="648309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63" y="381000"/>
            <a:ext cx="7583487" cy="1044388"/>
          </a:xfrm>
        </p:spPr>
        <p:txBody>
          <a:bodyPr/>
          <a:lstStyle>
            <a:lvl1pPr>
              <a:defRPr/>
            </a:lvl1pPr>
          </a:lstStyle>
          <a:p>
            <a:r>
              <a:rPr lang="en-AU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9463" y="1438835"/>
            <a:ext cx="3657600" cy="789828"/>
          </a:xfrm>
        </p:spPr>
        <p:txBody>
          <a:bodyPr anchor="b">
            <a:noAutofit/>
          </a:bodyPr>
          <a:lstStyle>
            <a:lvl1pPr marL="0" indent="0" algn="ctr">
              <a:lnSpc>
                <a:spcPts val="3000"/>
              </a:lnSpc>
              <a:spcBef>
                <a:spcPts val="0"/>
              </a:spcBef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79463" y="2362199"/>
            <a:ext cx="3657600" cy="368617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5350" y="1438835"/>
            <a:ext cx="3657600" cy="789828"/>
          </a:xfrm>
        </p:spPr>
        <p:txBody>
          <a:bodyPr anchor="b">
            <a:noAutofit/>
          </a:bodyPr>
          <a:lstStyle>
            <a:lvl1pPr marL="0" indent="0" algn="ctr">
              <a:lnSpc>
                <a:spcPts val="3000"/>
              </a:lnSpc>
              <a:spcBef>
                <a:spcPts val="0"/>
              </a:spcBef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5350" y="2362199"/>
            <a:ext cx="3657600" cy="368617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3177B-29A2-474F-909B-0BCE158B9BA2}" type="datetimeFigureOut">
              <a:rPr lang="en-US" smtClean="0"/>
              <a:pPr/>
              <a:t>11/24/2016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9AD1A7-0754-5148-9189-3AFF2C910C13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2" name="Straight Connector 11"/>
          <p:cNvCxnSpPr/>
          <p:nvPr/>
        </p:nvCxnSpPr>
        <p:spPr>
          <a:xfrm>
            <a:off x="874059" y="2286000"/>
            <a:ext cx="3563003" cy="1588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815840" y="2286000"/>
            <a:ext cx="3566160" cy="1588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874059" y="2286000"/>
            <a:ext cx="3563003" cy="1588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4815840" y="2286000"/>
            <a:ext cx="3566160" cy="1588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Content, Top and Bot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Overlay-ContentSlide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0887" y="186645"/>
            <a:ext cx="8827266" cy="648309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79462" y="1828801"/>
            <a:ext cx="7585076" cy="20574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3177B-29A2-474F-909B-0BCE158B9BA2}" type="datetimeFigureOut">
              <a:rPr lang="en-US" smtClean="0"/>
              <a:pPr/>
              <a:t>11/24/2016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9AD1A7-0754-5148-9189-3AFF2C910C1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half" idx="13"/>
          </p:nvPr>
        </p:nvSpPr>
        <p:spPr>
          <a:xfrm>
            <a:off x="779462" y="3991816"/>
            <a:ext cx="7585076" cy="20574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Overlay-ContentSlide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0887" y="186645"/>
            <a:ext cx="8827266" cy="648309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0953" y="1828801"/>
            <a:ext cx="3657600" cy="20574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3177B-29A2-474F-909B-0BCE158B9BA2}" type="datetimeFigureOut">
              <a:rPr lang="en-US" smtClean="0"/>
              <a:pPr/>
              <a:t>11/24/2016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9AD1A7-0754-5148-9189-3AFF2C910C1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half" idx="13"/>
          </p:nvPr>
        </p:nvSpPr>
        <p:spPr>
          <a:xfrm>
            <a:off x="4710953" y="3991816"/>
            <a:ext cx="3657600" cy="20574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/>
          </a:p>
        </p:txBody>
      </p:sp>
      <p:sp>
        <p:nvSpPr>
          <p:cNvPr id="11" name="Content Placeholder 2"/>
          <p:cNvSpPr>
            <a:spLocks noGrp="1"/>
          </p:cNvSpPr>
          <p:nvPr>
            <p:ph sz="half" idx="14"/>
          </p:nvPr>
        </p:nvSpPr>
        <p:spPr>
          <a:xfrm>
            <a:off x="779462" y="1828800"/>
            <a:ext cx="3657600" cy="421957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Overlay-ContentSlide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0887" y="186645"/>
            <a:ext cx="8827266" cy="648309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/>
              <a:t>Click to edit Master title style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3177B-29A2-474F-909B-0BCE158B9BA2}" type="datetimeFigureOut">
              <a:rPr lang="en-US" smtClean="0"/>
              <a:pPr/>
              <a:t>11/24/2016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9AD1A7-0754-5148-9189-3AFF2C910C1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half" idx="14"/>
          </p:nvPr>
        </p:nvSpPr>
        <p:spPr>
          <a:xfrm>
            <a:off x="779463" y="1828801"/>
            <a:ext cx="3657600" cy="20574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/>
          </a:p>
        </p:txBody>
      </p:sp>
      <p:sp>
        <p:nvSpPr>
          <p:cNvPr id="13" name="Content Placeholder 2"/>
          <p:cNvSpPr>
            <a:spLocks noGrp="1"/>
          </p:cNvSpPr>
          <p:nvPr>
            <p:ph sz="half" idx="15"/>
          </p:nvPr>
        </p:nvSpPr>
        <p:spPr>
          <a:xfrm>
            <a:off x="779463" y="3991816"/>
            <a:ext cx="3657600" cy="20574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/>
          </a:p>
        </p:txBody>
      </p:sp>
      <p:sp>
        <p:nvSpPr>
          <p:cNvPr id="14" name="Content Placeholder 2"/>
          <p:cNvSpPr>
            <a:spLocks noGrp="1"/>
          </p:cNvSpPr>
          <p:nvPr>
            <p:ph sz="half" idx="1"/>
          </p:nvPr>
        </p:nvSpPr>
        <p:spPr>
          <a:xfrm>
            <a:off x="4710953" y="1828801"/>
            <a:ext cx="3657600" cy="20574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/>
          </a:p>
        </p:txBody>
      </p:sp>
      <p:sp>
        <p:nvSpPr>
          <p:cNvPr id="15" name="Content Placeholder 2"/>
          <p:cNvSpPr>
            <a:spLocks noGrp="1"/>
          </p:cNvSpPr>
          <p:nvPr>
            <p:ph sz="half" idx="13"/>
          </p:nvPr>
        </p:nvSpPr>
        <p:spPr>
          <a:xfrm>
            <a:off x="4710953" y="3991816"/>
            <a:ext cx="3657600" cy="20574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Overlay-ContentSlide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0887" y="186645"/>
            <a:ext cx="8827266" cy="648309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3177B-29A2-474F-909B-0BCE158B9BA2}" type="datetimeFigureOut">
              <a:rPr lang="en-US" smtClean="0"/>
              <a:pPr/>
              <a:t>11/24/2016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9AD1A7-0754-5148-9189-3AFF2C910C1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ound Diagonal Corner Rectangle 7"/>
          <p:cNvSpPr/>
          <p:nvPr/>
        </p:nvSpPr>
        <p:spPr>
          <a:xfrm>
            <a:off x="189707" y="189707"/>
            <a:ext cx="8764587" cy="6478587"/>
          </a:xfrm>
          <a:prstGeom prst="round2DiagRect">
            <a:avLst>
              <a:gd name="adj1" fmla="val 9416"/>
              <a:gd name="adj2" fmla="val 0"/>
            </a:avLst>
          </a:prstGeom>
          <a:gradFill>
            <a:gsLst>
              <a:gs pos="17000">
                <a:schemeClr val="bg2"/>
              </a:gs>
              <a:gs pos="100000">
                <a:schemeClr val="tx2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79463" y="381000"/>
            <a:ext cx="7583487" cy="1044388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en-AU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9463" y="1828800"/>
            <a:ext cx="7583487" cy="420893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1000" y="6288741"/>
            <a:ext cx="188753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8E63177B-29A2-474F-909B-0BCE158B9BA2}" type="datetimeFigureOut">
              <a:rPr lang="en-US" smtClean="0"/>
              <a:pPr/>
              <a:t>11/24/2016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4615" y="6288741"/>
            <a:ext cx="52387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04411" y="219635"/>
            <a:ext cx="49305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D29AD1A7-0754-5148-9189-3AFF2C910C1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7" r:id="rId1"/>
    <p:sldLayoutId id="2147483728" r:id="rId2"/>
    <p:sldLayoutId id="2147483729" r:id="rId3"/>
    <p:sldLayoutId id="2147483730" r:id="rId4"/>
    <p:sldLayoutId id="2147483731" r:id="rId5"/>
    <p:sldLayoutId id="2147483732" r:id="rId6"/>
    <p:sldLayoutId id="2147483733" r:id="rId7"/>
    <p:sldLayoutId id="2147483734" r:id="rId8"/>
    <p:sldLayoutId id="2147483735" r:id="rId9"/>
    <p:sldLayoutId id="2147483736" r:id="rId10"/>
    <p:sldLayoutId id="2147483737" r:id="rId11"/>
    <p:sldLayoutId id="2147483738" r:id="rId12"/>
    <p:sldLayoutId id="2147483739" r:id="rId13"/>
    <p:sldLayoutId id="2147483740" r:id="rId14"/>
    <p:sldLayoutId id="2147483741" r:id="rId15"/>
    <p:sldLayoutId id="2147483742" r:id="rId16"/>
  </p:sldLayoutIdLst>
  <p:txStyles>
    <p:titleStyle>
      <a:lvl1pPr algn="l" defTabSz="914400" rtl="0" eaLnBrk="1" latinLnBrk="0" hangingPunct="1">
        <a:spcBef>
          <a:spcPct val="0"/>
        </a:spcBef>
        <a:buNone/>
        <a:defRPr sz="38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82575" indent="-282575" algn="l" defTabSz="914400" rtl="0" eaLnBrk="1" latinLnBrk="0" hangingPunct="1">
        <a:spcBef>
          <a:spcPts val="2000"/>
        </a:spcBef>
        <a:buFont typeface="Wingdings 2" pitchFamily="18" charset="2"/>
        <a:buChar char=""/>
        <a:defRPr sz="2200" kern="1200">
          <a:solidFill>
            <a:schemeClr val="bg1"/>
          </a:solidFill>
          <a:latin typeface="+mn-lt"/>
          <a:ea typeface="+mn-ea"/>
          <a:cs typeface="+mn-cs"/>
        </a:defRPr>
      </a:lvl1pPr>
      <a:lvl2pPr marL="577850" indent="-295275" algn="l" defTabSz="914400" rtl="0" eaLnBrk="1" latinLnBrk="0" hangingPunct="1">
        <a:spcBef>
          <a:spcPts val="600"/>
        </a:spcBef>
        <a:buFont typeface="Wingdings 2" pitchFamily="18" charset="2"/>
        <a:buChar char=""/>
        <a:defRPr sz="2000" kern="1200">
          <a:solidFill>
            <a:schemeClr val="bg1"/>
          </a:solidFill>
          <a:latin typeface="+mn-lt"/>
          <a:ea typeface="+mn-ea"/>
          <a:cs typeface="+mn-cs"/>
        </a:defRPr>
      </a:lvl2pPr>
      <a:lvl3pPr marL="860425" indent="-282575" algn="l" defTabSz="914400" rtl="0" eaLnBrk="1" latinLnBrk="0" hangingPunct="1">
        <a:spcBef>
          <a:spcPts val="600"/>
        </a:spcBef>
        <a:buFont typeface="Wingdings 2" pitchFamily="18" charset="2"/>
        <a:buChar char=""/>
        <a:defRPr sz="1800" kern="1200">
          <a:solidFill>
            <a:schemeClr val="bg1"/>
          </a:solidFill>
          <a:latin typeface="+mn-lt"/>
          <a:ea typeface="+mn-ea"/>
          <a:cs typeface="+mn-cs"/>
        </a:defRPr>
      </a:lvl3pPr>
      <a:lvl4pPr marL="1143000" indent="-282575" algn="l" defTabSz="914400" rtl="0" eaLnBrk="1" latinLnBrk="0" hangingPunct="1">
        <a:spcBef>
          <a:spcPts val="600"/>
        </a:spcBef>
        <a:buFont typeface="Wingdings 2" pitchFamily="18" charset="2"/>
        <a:buChar char=""/>
        <a:defRPr sz="1800" kern="1200">
          <a:solidFill>
            <a:schemeClr val="bg1"/>
          </a:solidFill>
          <a:latin typeface="+mn-lt"/>
          <a:ea typeface="+mn-ea"/>
          <a:cs typeface="+mn-cs"/>
        </a:defRPr>
      </a:lvl4pPr>
      <a:lvl5pPr marL="1425575" indent="-282575" algn="l" defTabSz="914400" rtl="0" eaLnBrk="1" latinLnBrk="0" hangingPunct="1">
        <a:spcBef>
          <a:spcPts val="600"/>
        </a:spcBef>
        <a:buFont typeface="Wingdings 2" pitchFamily="18" charset="2"/>
        <a:buChar char=""/>
        <a:defRPr sz="1800" kern="120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PULMONARY ARTERY CATHETERS</a:t>
            </a:r>
            <a:br>
              <a:rPr lang="en-US" dirty="0" smtClean="0"/>
            </a:br>
            <a:r>
              <a:rPr lang="en-US" sz="1600" dirty="0" smtClean="0"/>
              <a:t>Leonie Stojmenov A/CN ICU</a:t>
            </a:r>
            <a:endParaRPr lang="en-US" sz="1600" dirty="0"/>
          </a:p>
        </p:txBody>
      </p:sp>
      <p:pic>
        <p:nvPicPr>
          <p:cNvPr id="14" name="Content Placeholder 13" descr="ccombo.png"/>
          <p:cNvPicPr>
            <a:picLocks noGrp="1" noChangeAspect="1"/>
          </p:cNvPicPr>
          <p:nvPr>
            <p:ph idx="1"/>
          </p:nvPr>
        </p:nvPicPr>
        <p:blipFill>
          <a:blip r:embed="rId2"/>
          <a:srcRect l="-17452" r="-17452"/>
          <a:stretch>
            <a:fillRect/>
          </a:stretch>
        </p:blipFill>
        <p:spPr/>
      </p:pic>
    </p:spTree>
  </p:cSld>
  <p:clrMapOvr>
    <a:masterClrMapping/>
  </p:clrMapOvr>
  <p:transition>
    <p:pull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63" y="381000"/>
            <a:ext cx="7583487" cy="838200"/>
          </a:xfrm>
        </p:spPr>
        <p:txBody>
          <a:bodyPr/>
          <a:lstStyle/>
          <a:p>
            <a:r>
              <a:rPr lang="en-US" dirty="0" smtClean="0"/>
              <a:t>INSERTION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79463" y="1219200"/>
            <a:ext cx="7583487" cy="4818530"/>
          </a:xfrm>
        </p:spPr>
        <p:txBody>
          <a:bodyPr/>
          <a:lstStyle/>
          <a:p>
            <a:r>
              <a:rPr lang="en-US" dirty="0" smtClean="0"/>
              <a:t>Venous sheath insertion</a:t>
            </a:r>
          </a:p>
          <a:p>
            <a:r>
              <a:rPr lang="en-US" dirty="0" smtClean="0"/>
              <a:t>Prime PA intraflow</a:t>
            </a:r>
          </a:p>
          <a:p>
            <a:r>
              <a:rPr lang="en-US" dirty="0" smtClean="0"/>
              <a:t>Waveform monitoring</a:t>
            </a:r>
          </a:p>
          <a:p>
            <a:r>
              <a:rPr lang="en-US" dirty="0" smtClean="0"/>
              <a:t>Attaining Pulmonary Artery Wedge Pressure (PAWP)</a:t>
            </a:r>
          </a:p>
          <a:p>
            <a:r>
              <a:rPr lang="en-US" dirty="0" smtClean="0"/>
              <a:t>Alarm Limits</a:t>
            </a:r>
          </a:p>
          <a:p>
            <a:r>
              <a:rPr lang="en-US" dirty="0" smtClean="0"/>
              <a:t>Securing</a:t>
            </a:r>
          </a:p>
          <a:p>
            <a:r>
              <a:rPr lang="en-US" dirty="0" smtClean="0"/>
              <a:t>CXR</a:t>
            </a: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63" y="381000"/>
            <a:ext cx="7583487" cy="381000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4" name="Content Placeholder 3" descr="Waveforms.jpeg"/>
          <p:cNvPicPr>
            <a:picLocks noGrp="1" noChangeAspect="1"/>
          </p:cNvPicPr>
          <p:nvPr>
            <p:ph idx="1"/>
          </p:nvPr>
        </p:nvPicPr>
        <p:blipFill>
          <a:blip r:embed="rId2"/>
          <a:srcRect l="-16898" r="-16898"/>
          <a:stretch>
            <a:fillRect/>
          </a:stretch>
        </p:blipFill>
        <p:spPr>
          <a:xfrm>
            <a:off x="304800" y="1066800"/>
            <a:ext cx="8305799" cy="4589930"/>
          </a:xfr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NORMAL VALUES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CVP = 2-8mmHg</a:t>
            </a:r>
          </a:p>
          <a:p>
            <a:r>
              <a:rPr lang="en-US" dirty="0" smtClean="0"/>
              <a:t>RV Pressure</a:t>
            </a:r>
          </a:p>
          <a:p>
            <a:pPr lvl="1"/>
            <a:r>
              <a:rPr lang="en-US" dirty="0" smtClean="0"/>
              <a:t>Systolic 20-30mmHg</a:t>
            </a:r>
          </a:p>
          <a:p>
            <a:pPr lvl="1"/>
            <a:r>
              <a:rPr lang="en-US" dirty="0" smtClean="0"/>
              <a:t>Diastolic 0-8mmHg</a:t>
            </a:r>
          </a:p>
          <a:p>
            <a:r>
              <a:rPr lang="en-US" dirty="0" smtClean="0"/>
              <a:t>PASP = 20-30mmHg</a:t>
            </a:r>
          </a:p>
          <a:p>
            <a:r>
              <a:rPr lang="en-US" dirty="0" smtClean="0"/>
              <a:t>PADP = 8-12mmHg</a:t>
            </a:r>
          </a:p>
          <a:p>
            <a:r>
              <a:rPr lang="en-US" dirty="0" smtClean="0"/>
              <a:t>PAWP = 8=12mmHg</a:t>
            </a:r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PERFORMING A WEDGE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Is it safe/necessary?</a:t>
            </a:r>
          </a:p>
          <a:p>
            <a:r>
              <a:rPr lang="en-US" dirty="0" smtClean="0"/>
              <a:t>How often?</a:t>
            </a:r>
          </a:p>
          <a:p>
            <a:r>
              <a:rPr lang="en-US" dirty="0" smtClean="0"/>
              <a:t>Main Setup -&gt; Wedge</a:t>
            </a:r>
          </a:p>
          <a:p>
            <a:pPr lvl="1"/>
            <a:r>
              <a:rPr lang="en-US" dirty="0" smtClean="0"/>
              <a:t>Ready for Balloon Inflation</a:t>
            </a:r>
          </a:p>
          <a:p>
            <a:pPr lvl="1"/>
            <a:r>
              <a:rPr lang="en-US" dirty="0" smtClean="0"/>
              <a:t>Wedging</a:t>
            </a:r>
          </a:p>
          <a:p>
            <a:pPr lvl="1"/>
            <a:r>
              <a:rPr lang="en-US" dirty="0" smtClean="0"/>
              <a:t>Ready for Balloon Deflation</a:t>
            </a:r>
          </a:p>
          <a:p>
            <a:pPr lvl="1"/>
            <a:r>
              <a:rPr lang="en-US" dirty="0" smtClean="0"/>
              <a:t>Edit Wedge</a:t>
            </a:r>
          </a:p>
          <a:p>
            <a:pPr lvl="1"/>
            <a:r>
              <a:rPr lang="en-US" dirty="0" smtClean="0"/>
              <a:t>Adjust Cursor – ventilated or spontaneous breathing?</a:t>
            </a:r>
          </a:p>
          <a:p>
            <a:pPr lvl="1"/>
            <a:r>
              <a:rPr lang="en-US" dirty="0" smtClean="0"/>
              <a:t>Store Wedge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VENTILATED OR SPONTANEOUS?</a:t>
            </a:r>
            <a:endParaRPr lang="en-US" dirty="0"/>
          </a:p>
        </p:txBody>
      </p:sp>
      <p:pic>
        <p:nvPicPr>
          <p:cNvPr id="4" name="Content Placeholder 3" descr="Screen Shot 2016-09-23 at 3.01.30 pm.png"/>
          <p:cNvPicPr>
            <a:picLocks noGrp="1" noChangeAspect="1"/>
          </p:cNvPicPr>
          <p:nvPr>
            <p:ph idx="1"/>
          </p:nvPr>
        </p:nvPicPr>
        <p:blipFill>
          <a:blip r:embed="rId2"/>
          <a:srcRect t="-1847" b="-1847"/>
          <a:stretch>
            <a:fillRect/>
          </a:stretch>
        </p:blipFill>
        <p:spPr/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1" y="381000"/>
            <a:ext cx="8305800" cy="1044388"/>
          </a:xfrm>
        </p:spPr>
        <p:txBody>
          <a:bodyPr/>
          <a:lstStyle/>
          <a:p>
            <a:r>
              <a:rPr lang="en-US" dirty="0" smtClean="0"/>
              <a:t>CARDIAC OUTPUT or CARDIAC INDEX?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 = HR x SV</a:t>
            </a:r>
          </a:p>
          <a:p>
            <a:pPr lvl="1"/>
            <a:r>
              <a:rPr lang="en-US" dirty="0" smtClean="0"/>
              <a:t>4 - 8 L/min</a:t>
            </a:r>
          </a:p>
          <a:p>
            <a:r>
              <a:rPr lang="en-US" dirty="0" smtClean="0"/>
              <a:t>CI = CO ÷ BSA</a:t>
            </a:r>
          </a:p>
          <a:p>
            <a:pPr lvl="1"/>
            <a:r>
              <a:rPr lang="en-US" dirty="0" smtClean="0"/>
              <a:t>2.5 – 4 L/min/m2</a:t>
            </a:r>
          </a:p>
          <a:p>
            <a:pPr lvl="1">
              <a:buNone/>
            </a:pPr>
            <a:endParaRPr lang="en-US" dirty="0" smtClean="0"/>
          </a:p>
          <a:p>
            <a:pPr lvl="1">
              <a:buNone/>
            </a:pPr>
            <a:endParaRPr lang="en-US" dirty="0" smtClean="0"/>
          </a:p>
          <a:p>
            <a:pPr lvl="1">
              <a:buNone/>
            </a:pPr>
            <a:r>
              <a:rPr lang="en-US" dirty="0" smtClean="0"/>
              <a:t>CARDIAC INDEX WILL GUIDE TREATMENT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63" y="381000"/>
            <a:ext cx="7583487" cy="762000"/>
          </a:xfrm>
        </p:spPr>
        <p:txBody>
          <a:bodyPr/>
          <a:lstStyle/>
          <a:p>
            <a:r>
              <a:rPr lang="en-US" dirty="0" smtClean="0"/>
              <a:t>FACTORS AFFECTING CO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79463" y="1371600"/>
            <a:ext cx="7583487" cy="4666130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Break down the equation CO = HR x SV</a:t>
            </a:r>
          </a:p>
          <a:p>
            <a:r>
              <a:rPr lang="en-US" dirty="0" smtClean="0"/>
              <a:t>HEART RATE</a:t>
            </a:r>
          </a:p>
          <a:p>
            <a:r>
              <a:rPr lang="en-US" dirty="0" smtClean="0"/>
              <a:t>STROKE VOLUME</a:t>
            </a:r>
          </a:p>
          <a:p>
            <a:pPr lvl="1"/>
            <a:r>
              <a:rPr lang="en-US" dirty="0" smtClean="0"/>
              <a:t>PRELOAD</a:t>
            </a:r>
          </a:p>
          <a:p>
            <a:pPr lvl="1"/>
            <a:r>
              <a:rPr lang="en-US" dirty="0" smtClean="0"/>
              <a:t>AFTERLOAD</a:t>
            </a:r>
          </a:p>
          <a:p>
            <a:pPr lvl="1"/>
            <a:r>
              <a:rPr lang="en-US" dirty="0" smtClean="0"/>
              <a:t>CONTRACTILITY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HEART RATE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Autonomic – Parasympathetic vs. Sympathetic stimulation</a:t>
            </a:r>
          </a:p>
          <a:p>
            <a:r>
              <a:rPr lang="en-US" dirty="0" smtClean="0"/>
              <a:t>Catecholamine's</a:t>
            </a:r>
          </a:p>
          <a:p>
            <a:r>
              <a:rPr lang="en-US" dirty="0" smtClean="0"/>
              <a:t>Reflexes</a:t>
            </a:r>
          </a:p>
          <a:p>
            <a:r>
              <a:rPr lang="en-US" dirty="0" smtClean="0"/>
              <a:t>How do we influence?</a:t>
            </a:r>
          </a:p>
          <a:p>
            <a:pPr lvl="1"/>
            <a:r>
              <a:rPr lang="en-US" dirty="0" smtClean="0"/>
              <a:t>Drugs – Adrenaline, Dobutamine, Isoprenaline, Beta Blockers, Amiodarone</a:t>
            </a:r>
          </a:p>
          <a:p>
            <a:pPr lvl="1"/>
            <a:r>
              <a:rPr lang="en-US" dirty="0" smtClean="0"/>
              <a:t>Pacing</a:t>
            </a:r>
          </a:p>
          <a:p>
            <a:pPr lvl="1"/>
            <a:r>
              <a:rPr lang="en-US" dirty="0" smtClean="0"/>
              <a:t>Pain and anxiety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PRELOAD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Left Ventricular End Diastolic Pressure (LVEDP)/PCWP</a:t>
            </a:r>
          </a:p>
          <a:p>
            <a:pPr lvl="1"/>
            <a:r>
              <a:rPr lang="en-US" dirty="0" smtClean="0"/>
              <a:t>Left heart preload</a:t>
            </a:r>
          </a:p>
          <a:p>
            <a:r>
              <a:rPr lang="en-US" dirty="0" smtClean="0"/>
              <a:t>CVP</a:t>
            </a:r>
          </a:p>
          <a:p>
            <a:pPr lvl="1"/>
            <a:r>
              <a:rPr lang="en-US" dirty="0" smtClean="0"/>
              <a:t>Right heart preload</a:t>
            </a:r>
          </a:p>
          <a:p>
            <a:r>
              <a:rPr lang="en-US" dirty="0" smtClean="0"/>
              <a:t>How do we influence?</a:t>
            </a:r>
          </a:p>
          <a:p>
            <a:pPr lvl="1"/>
            <a:r>
              <a:rPr lang="en-US" dirty="0" smtClean="0"/>
              <a:t>Filling</a:t>
            </a:r>
          </a:p>
          <a:p>
            <a:pPr lvl="1"/>
            <a:r>
              <a:rPr lang="en-US" dirty="0" smtClean="0"/>
              <a:t>Diuresis</a:t>
            </a:r>
          </a:p>
          <a:p>
            <a:pPr lvl="1"/>
            <a:r>
              <a:rPr lang="en-US" dirty="0" smtClean="0"/>
              <a:t>Venous Return</a:t>
            </a:r>
          </a:p>
          <a:p>
            <a:pPr lvl="2"/>
            <a:r>
              <a:rPr lang="en-US" dirty="0" smtClean="0"/>
              <a:t>Positioning</a:t>
            </a:r>
          </a:p>
          <a:p>
            <a:pPr lvl="2"/>
            <a:r>
              <a:rPr lang="en-US" dirty="0" smtClean="0"/>
              <a:t>Drugs – GTN, Noradrenaline</a:t>
            </a:r>
          </a:p>
          <a:p>
            <a:pPr lvl="2"/>
            <a:r>
              <a:rPr lang="en-US" dirty="0" smtClean="0"/>
              <a:t>PEEP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AFTERLOAD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Systemic Vascular Resistance Index (SVRI)</a:t>
            </a:r>
          </a:p>
          <a:p>
            <a:pPr lvl="1"/>
            <a:r>
              <a:rPr lang="en-US" dirty="0" smtClean="0"/>
              <a:t>Left heart afterload</a:t>
            </a:r>
          </a:p>
          <a:p>
            <a:r>
              <a:rPr lang="en-US" dirty="0" smtClean="0"/>
              <a:t>Pulmonary Vascular Resistance Index (PVRI)</a:t>
            </a:r>
          </a:p>
          <a:p>
            <a:pPr lvl="1"/>
            <a:r>
              <a:rPr lang="en-US" dirty="0" smtClean="0"/>
              <a:t>Right heart afterload</a:t>
            </a:r>
          </a:p>
          <a:p>
            <a:r>
              <a:rPr lang="en-US" dirty="0" smtClean="0"/>
              <a:t>How do we effect?</a:t>
            </a:r>
          </a:p>
          <a:p>
            <a:pPr lvl="1"/>
            <a:r>
              <a:rPr lang="en-US" dirty="0" smtClean="0"/>
              <a:t>Drugs – Vasopressors – Norad, GTN, INO, Epoprostenol, Iloprost, Sildenafil</a:t>
            </a:r>
          </a:p>
          <a:p>
            <a:pPr lvl="1"/>
            <a:r>
              <a:rPr lang="en-US" dirty="0" smtClean="0"/>
              <a:t>Pain/Anxiety</a:t>
            </a:r>
          </a:p>
          <a:p>
            <a:pPr lvl="1"/>
            <a:r>
              <a:rPr lang="en-US" dirty="0" smtClean="0"/>
              <a:t>Sepsis/SIRS</a:t>
            </a:r>
          </a:p>
          <a:p>
            <a:pPr lvl="1"/>
            <a:r>
              <a:rPr lang="en-US" dirty="0" smtClean="0"/>
              <a:t>IABP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63" y="381000"/>
            <a:ext cx="7583487" cy="762000"/>
          </a:xfrm>
        </p:spPr>
        <p:txBody>
          <a:bodyPr/>
          <a:lstStyle/>
          <a:p>
            <a:r>
              <a:rPr lang="en-US" dirty="0" smtClean="0"/>
              <a:t>OBJECTIVES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79463" y="1371600"/>
            <a:ext cx="7583487" cy="4666130"/>
          </a:xfrm>
        </p:spPr>
        <p:txBody>
          <a:bodyPr>
            <a:normAutofit/>
          </a:bodyPr>
          <a:lstStyle/>
          <a:p>
            <a:r>
              <a:rPr lang="en-US" sz="1600" dirty="0" smtClean="0"/>
              <a:t>Overview</a:t>
            </a:r>
          </a:p>
          <a:p>
            <a:r>
              <a:rPr lang="en-US" sz="1600" dirty="0" smtClean="0"/>
              <a:t>Indications and Contraindications</a:t>
            </a:r>
          </a:p>
          <a:p>
            <a:r>
              <a:rPr lang="en-US" sz="1600" dirty="0" smtClean="0"/>
              <a:t>Complications</a:t>
            </a:r>
          </a:p>
          <a:p>
            <a:r>
              <a:rPr lang="en-US" sz="1600" dirty="0" smtClean="0"/>
              <a:t>Types</a:t>
            </a:r>
          </a:p>
          <a:p>
            <a:r>
              <a:rPr lang="en-US" sz="1600" dirty="0" smtClean="0"/>
              <a:t>Insertion</a:t>
            </a:r>
          </a:p>
          <a:p>
            <a:r>
              <a:rPr lang="en-US" sz="1600" dirty="0" smtClean="0"/>
              <a:t>Pressure Waveforms</a:t>
            </a:r>
          </a:p>
          <a:p>
            <a:r>
              <a:rPr lang="en-US" sz="1600" dirty="0" smtClean="0"/>
              <a:t>Cardiac Output</a:t>
            </a:r>
          </a:p>
          <a:p>
            <a:r>
              <a:rPr lang="en-US" sz="1600" dirty="0" smtClean="0"/>
              <a:t>Continuous Cardiac Output Monitoring</a:t>
            </a:r>
          </a:p>
          <a:p>
            <a:r>
              <a:rPr lang="en-US" sz="1600" dirty="0" smtClean="0"/>
              <a:t>Sv02</a:t>
            </a:r>
          </a:p>
          <a:p>
            <a:endParaRPr lang="en-US" dirty="0" smtClean="0"/>
          </a:p>
          <a:p>
            <a:endParaRPr lang="en-US" dirty="0" smtClean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CONTRACTILITY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Frank Starling Law</a:t>
            </a:r>
          </a:p>
          <a:p>
            <a:r>
              <a:rPr lang="en-US" dirty="0" smtClean="0"/>
              <a:t>How do we influence?</a:t>
            </a:r>
          </a:p>
          <a:p>
            <a:pPr lvl="1"/>
            <a:r>
              <a:rPr lang="en-US" dirty="0" smtClean="0"/>
              <a:t>Preload – filling</a:t>
            </a:r>
          </a:p>
          <a:p>
            <a:pPr lvl="1"/>
            <a:r>
              <a:rPr lang="en-US" dirty="0" smtClean="0"/>
              <a:t>Drugs – inotropes – dobutamine, milrinone, levosimendan, adrenaline</a:t>
            </a:r>
          </a:p>
          <a:p>
            <a:pPr lvl="1"/>
            <a:r>
              <a:rPr lang="en-US" dirty="0" smtClean="0"/>
              <a:t>IABP</a:t>
            </a:r>
          </a:p>
          <a:p>
            <a:pPr lvl="1"/>
            <a:endParaRPr lang="en-US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CCO MONITORING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Thermodilution</a:t>
            </a:r>
          </a:p>
          <a:p>
            <a:r>
              <a:rPr lang="en-US" dirty="0" smtClean="0"/>
              <a:t>Thermodilution curves</a:t>
            </a:r>
          </a:p>
          <a:p>
            <a:r>
              <a:rPr lang="en-US" dirty="0" smtClean="0"/>
              <a:t>CORRELATE THE CLINICAL FINDINGS!!!</a:t>
            </a:r>
          </a:p>
          <a:p>
            <a:pPr lvl="1"/>
            <a:r>
              <a:rPr lang="en-US" dirty="0" smtClean="0"/>
              <a:t>Peripheral perfusion</a:t>
            </a:r>
          </a:p>
          <a:p>
            <a:pPr lvl="1"/>
            <a:r>
              <a:rPr lang="en-US" dirty="0" smtClean="0"/>
              <a:t>Urine Output</a:t>
            </a:r>
          </a:p>
          <a:p>
            <a:pPr lvl="1"/>
            <a:r>
              <a:rPr lang="en-US" dirty="0" smtClean="0"/>
              <a:t>Lactate</a:t>
            </a:r>
            <a:endParaRPr lang="en-US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63" y="381000"/>
            <a:ext cx="7583487" cy="685800"/>
          </a:xfrm>
        </p:spPr>
        <p:txBody>
          <a:bodyPr/>
          <a:lstStyle/>
          <a:p>
            <a:r>
              <a:rPr lang="en-US" dirty="0" smtClean="0"/>
              <a:t>Sv02 MONITORING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79463" y="1425388"/>
            <a:ext cx="7583487" cy="461234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dirty="0" smtClean="0"/>
              <a:t>Analyses</a:t>
            </a:r>
          </a:p>
          <a:p>
            <a:pPr lvl="1"/>
            <a:r>
              <a:rPr lang="en-US" dirty="0" smtClean="0"/>
              <a:t>Oxygen supply</a:t>
            </a:r>
          </a:p>
          <a:p>
            <a:pPr lvl="1"/>
            <a:r>
              <a:rPr lang="en-US" dirty="0" smtClean="0"/>
              <a:t>Oxygen utilization</a:t>
            </a:r>
          </a:p>
          <a:p>
            <a:pPr lvl="1"/>
            <a:r>
              <a:rPr lang="en-US" dirty="0" smtClean="0"/>
              <a:t>Oxygen demand</a:t>
            </a:r>
          </a:p>
          <a:p>
            <a:r>
              <a:rPr lang="en-US" dirty="0" smtClean="0"/>
              <a:t>Influenced by</a:t>
            </a:r>
          </a:p>
          <a:p>
            <a:pPr lvl="1"/>
            <a:r>
              <a:rPr lang="en-US" dirty="0" smtClean="0"/>
              <a:t>Arterial saturations (Sa02)</a:t>
            </a:r>
          </a:p>
          <a:p>
            <a:pPr lvl="1"/>
            <a:r>
              <a:rPr lang="en-US" dirty="0" smtClean="0"/>
              <a:t>Haemoglobin</a:t>
            </a:r>
          </a:p>
          <a:p>
            <a:pPr lvl="1"/>
            <a:r>
              <a:rPr lang="en-US" dirty="0" smtClean="0"/>
              <a:t>Cardiac Output</a:t>
            </a:r>
          </a:p>
          <a:p>
            <a:pPr lvl="1"/>
            <a:r>
              <a:rPr lang="en-US" dirty="0" smtClean="0"/>
              <a:t>Oxygen Extraction and consumption</a:t>
            </a:r>
          </a:p>
          <a:p>
            <a:r>
              <a:rPr lang="en-US" dirty="0" smtClean="0"/>
              <a:t>Normal consumption approx 25% = Sv02 60 – 80%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LOW Sv02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Reduced Sa02</a:t>
            </a:r>
          </a:p>
          <a:p>
            <a:r>
              <a:rPr lang="en-US" dirty="0" smtClean="0"/>
              <a:t>Low Hb</a:t>
            </a:r>
          </a:p>
          <a:p>
            <a:r>
              <a:rPr lang="en-US" dirty="0" smtClean="0"/>
              <a:t>Low CO states</a:t>
            </a:r>
          </a:p>
          <a:p>
            <a:r>
              <a:rPr lang="en-US" dirty="0" smtClean="0"/>
              <a:t>Increased demand without increased supply</a:t>
            </a:r>
          </a:p>
          <a:p>
            <a:pPr lvl="1"/>
            <a:r>
              <a:rPr lang="en-US" dirty="0" smtClean="0"/>
              <a:t>Exercise</a:t>
            </a:r>
          </a:p>
          <a:p>
            <a:pPr lvl="1"/>
            <a:r>
              <a:rPr lang="en-US" dirty="0" smtClean="0"/>
              <a:t>Sepsis</a:t>
            </a:r>
            <a:endParaRPr lang="en-US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HIGH Sv02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02 delivery &gt; 02 demand</a:t>
            </a:r>
          </a:p>
          <a:p>
            <a:r>
              <a:rPr lang="en-US" dirty="0" smtClean="0"/>
              <a:t>Pathologic states</a:t>
            </a:r>
          </a:p>
          <a:p>
            <a:pPr lvl="1"/>
            <a:r>
              <a:rPr lang="en-US" dirty="0" smtClean="0"/>
              <a:t>Tissues unable to extract</a:t>
            </a:r>
          </a:p>
          <a:p>
            <a:pPr lvl="1"/>
            <a:r>
              <a:rPr lang="en-US" dirty="0" smtClean="0"/>
              <a:t>Tissue beds under perfused</a:t>
            </a:r>
          </a:p>
          <a:p>
            <a:pPr lvl="1"/>
            <a:r>
              <a:rPr lang="en-US" dirty="0" smtClean="0"/>
              <a:t>No extraction despite demand</a:t>
            </a:r>
          </a:p>
          <a:p>
            <a:pPr lvl="1"/>
            <a:r>
              <a:rPr lang="en-US" dirty="0" smtClean="0"/>
              <a:t>Oxyhaemoglobin dissociation curve</a:t>
            </a:r>
          </a:p>
          <a:p>
            <a:r>
              <a:rPr lang="en-US" dirty="0" smtClean="0"/>
              <a:t>Low metabolic rate</a:t>
            </a:r>
          </a:p>
          <a:p>
            <a:pPr lvl="1"/>
            <a:r>
              <a:rPr lang="en-US" dirty="0" smtClean="0"/>
              <a:t>Therapeutic hypothermia</a:t>
            </a:r>
          </a:p>
          <a:p>
            <a:pPr lvl="1"/>
            <a:r>
              <a:rPr lang="en-US" dirty="0" smtClean="0"/>
              <a:t>Sedatives/paralysis</a:t>
            </a:r>
          </a:p>
          <a:p>
            <a:pPr lvl="1">
              <a:buNone/>
            </a:pPr>
            <a:endParaRPr lang="en-US" dirty="0" smtClean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CALIBRATING Sv02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Once per shift</a:t>
            </a:r>
          </a:p>
          <a:p>
            <a:r>
              <a:rPr lang="en-US" dirty="0" smtClean="0"/>
              <a:t>Select In Vivo Calibration</a:t>
            </a:r>
          </a:p>
          <a:p>
            <a:pPr lvl="1"/>
            <a:r>
              <a:rPr lang="en-US" dirty="0" smtClean="0"/>
              <a:t>Draw sample from PA lumen into ABG syringe</a:t>
            </a:r>
          </a:p>
          <a:p>
            <a:pPr lvl="1"/>
            <a:r>
              <a:rPr lang="en-US" dirty="0" smtClean="0"/>
              <a:t>Enter s02 and HCT value</a:t>
            </a:r>
          </a:p>
          <a:p>
            <a:pPr lvl="1"/>
            <a:r>
              <a:rPr lang="en-US" dirty="0" smtClean="0"/>
              <a:t>Calibrate</a:t>
            </a:r>
          </a:p>
          <a:p>
            <a:pPr lvl="1">
              <a:buNone/>
            </a:pPr>
            <a:endParaRPr lang="en-US" dirty="0" smtClean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Useful haemodynamic monitoring tool</a:t>
            </a:r>
          </a:p>
          <a:p>
            <a:r>
              <a:rPr lang="en-US" dirty="0" smtClean="0"/>
              <a:t>Assists to guide treatment</a:t>
            </a:r>
          </a:p>
          <a:p>
            <a:r>
              <a:rPr lang="en-US" dirty="0" smtClean="0"/>
              <a:t>Must correlate clinical findings</a:t>
            </a:r>
          </a:p>
          <a:p>
            <a:r>
              <a:rPr lang="en-US" dirty="0" smtClean="0"/>
              <a:t>Not without risks, is it worth it?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63" y="381000"/>
            <a:ext cx="7583487" cy="838200"/>
          </a:xfrm>
        </p:spPr>
        <p:txBody>
          <a:bodyPr/>
          <a:lstStyle/>
          <a:p>
            <a:r>
              <a:rPr lang="en-US" dirty="0" smtClean="0"/>
              <a:t>OVERVIEW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79463" y="1447800"/>
            <a:ext cx="7583487" cy="4589930"/>
          </a:xfrm>
        </p:spPr>
        <p:txBody>
          <a:bodyPr/>
          <a:lstStyle/>
          <a:p>
            <a:r>
              <a:rPr lang="en-US" dirty="0" smtClean="0"/>
              <a:t>Right ventricular function</a:t>
            </a:r>
          </a:p>
          <a:p>
            <a:r>
              <a:rPr lang="en-US" dirty="0" smtClean="0"/>
              <a:t>Pulmonary Vascular status</a:t>
            </a:r>
          </a:p>
          <a:p>
            <a:r>
              <a:rPr lang="en-US" dirty="0" smtClean="0"/>
              <a:t>Systemic Vascular status</a:t>
            </a:r>
          </a:p>
          <a:p>
            <a:r>
              <a:rPr lang="en-US" dirty="0" smtClean="0"/>
              <a:t>Indirect Left Ventricular function</a:t>
            </a:r>
          </a:p>
          <a:p>
            <a:r>
              <a:rPr lang="en-US" dirty="0" smtClean="0"/>
              <a:t>Cardiac Output</a:t>
            </a:r>
          </a:p>
          <a:p>
            <a:r>
              <a:rPr lang="en-US" dirty="0" smtClean="0"/>
              <a:t>Aka Swan-Ganz Catheters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INDICATIONS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Cardiac Output measurement</a:t>
            </a:r>
          </a:p>
          <a:p>
            <a:r>
              <a:rPr lang="en-US" dirty="0" smtClean="0"/>
              <a:t>Right and Left heart failure</a:t>
            </a:r>
          </a:p>
          <a:p>
            <a:r>
              <a:rPr lang="en-US" dirty="0" smtClean="0"/>
              <a:t>ARDS</a:t>
            </a:r>
          </a:p>
          <a:p>
            <a:r>
              <a:rPr lang="en-US" dirty="0" smtClean="0"/>
              <a:t>Guide therapies</a:t>
            </a:r>
          </a:p>
          <a:p>
            <a:pPr lvl="1"/>
            <a:r>
              <a:rPr lang="en-US" dirty="0" smtClean="0"/>
              <a:t>Vasopressors, inotropes, fluids and diuretics</a:t>
            </a:r>
          </a:p>
          <a:p>
            <a:r>
              <a:rPr lang="en-US" dirty="0" smtClean="0"/>
              <a:t>Complex haemodynamic instability</a:t>
            </a:r>
          </a:p>
          <a:p>
            <a:pPr lvl="1"/>
            <a:r>
              <a:rPr lang="en-US" dirty="0" smtClean="0"/>
              <a:t>Obstructive, Distributive, Cardiogenic or Hypovolemic shock</a:t>
            </a:r>
            <a:br>
              <a:rPr lang="en-US" dirty="0" smtClean="0"/>
            </a:br>
            <a:endParaRPr lang="en-US" dirty="0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CONTRAINDICATIONS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Tricuspid or pulmonary valve prosthesis</a:t>
            </a:r>
          </a:p>
          <a:p>
            <a:r>
              <a:rPr lang="en-US" dirty="0" smtClean="0"/>
              <a:t>Tricuspid or pulmonary valve vegetations</a:t>
            </a:r>
          </a:p>
          <a:p>
            <a:r>
              <a:rPr lang="en-US" dirty="0" smtClean="0"/>
              <a:t>Endocarditis</a:t>
            </a:r>
          </a:p>
          <a:p>
            <a:r>
              <a:rPr lang="en-US" dirty="0" smtClean="0"/>
              <a:t>Relative contraindication - LBBB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COMPLICATIONS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Complications of CVC insertion</a:t>
            </a:r>
          </a:p>
          <a:p>
            <a:pPr lvl="1"/>
            <a:r>
              <a:rPr lang="en-US" dirty="0" smtClean="0"/>
              <a:t>Pneumothorax</a:t>
            </a:r>
          </a:p>
          <a:p>
            <a:pPr lvl="1"/>
            <a:r>
              <a:rPr lang="en-US" dirty="0" smtClean="0"/>
              <a:t>Infection</a:t>
            </a:r>
          </a:p>
          <a:p>
            <a:pPr lvl="1"/>
            <a:r>
              <a:rPr lang="en-US" dirty="0" smtClean="0"/>
              <a:t>Bleeding</a:t>
            </a:r>
          </a:p>
          <a:p>
            <a:pPr lvl="1"/>
            <a:r>
              <a:rPr lang="en-US" dirty="0" smtClean="0"/>
              <a:t>Thrombus</a:t>
            </a:r>
          </a:p>
          <a:p>
            <a:pPr lvl="1"/>
            <a:r>
              <a:rPr lang="en-US" dirty="0" smtClean="0"/>
              <a:t>Air emboli</a:t>
            </a:r>
          </a:p>
          <a:p>
            <a:r>
              <a:rPr lang="en-US" dirty="0" smtClean="0"/>
              <a:t>Ventricular Dysrhythmias</a:t>
            </a:r>
          </a:p>
          <a:p>
            <a:r>
              <a:rPr lang="en-US" dirty="0" smtClean="0"/>
              <a:t>Pulmonary Artery Rupture</a:t>
            </a:r>
          </a:p>
          <a:p>
            <a:r>
              <a:rPr lang="en-US" dirty="0" smtClean="0"/>
              <a:t>Balloon Rupture</a:t>
            </a:r>
          </a:p>
          <a:p>
            <a:r>
              <a:rPr lang="en-US" dirty="0" smtClean="0"/>
              <a:t>Catheter knotting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TYPES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Swan Ganz</a:t>
            </a:r>
          </a:p>
          <a:p>
            <a:r>
              <a:rPr lang="en-US" dirty="0" smtClean="0"/>
              <a:t>Swan Ganz CCO</a:t>
            </a:r>
          </a:p>
          <a:p>
            <a:r>
              <a:rPr lang="en-US" dirty="0" smtClean="0"/>
              <a:t>Swan Ganz CCO Sv02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63" y="381000"/>
            <a:ext cx="7583487" cy="685800"/>
          </a:xfrm>
        </p:spPr>
        <p:txBody>
          <a:bodyPr/>
          <a:lstStyle/>
          <a:p>
            <a:r>
              <a:rPr lang="en-US" dirty="0" smtClean="0"/>
              <a:t>LUMENS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79463" y="1066800"/>
            <a:ext cx="7583487" cy="5334000"/>
          </a:xfrm>
        </p:spPr>
        <p:txBody>
          <a:bodyPr/>
          <a:lstStyle/>
          <a:p>
            <a:r>
              <a:rPr lang="en-US" dirty="0" smtClean="0"/>
              <a:t>Proximal Injectate Port = Blue</a:t>
            </a:r>
          </a:p>
          <a:p>
            <a:pPr lvl="1"/>
            <a:r>
              <a:rPr lang="en-US" dirty="0" smtClean="0"/>
              <a:t>CVP monitoring</a:t>
            </a:r>
          </a:p>
          <a:p>
            <a:r>
              <a:rPr lang="en-US" dirty="0" smtClean="0"/>
              <a:t>Proximal Infusion Port = White</a:t>
            </a:r>
          </a:p>
          <a:p>
            <a:pPr lvl="1"/>
            <a:r>
              <a:rPr lang="en-US" dirty="0" smtClean="0"/>
              <a:t>Drugs/Infusions</a:t>
            </a:r>
          </a:p>
          <a:p>
            <a:r>
              <a:rPr lang="en-US" dirty="0" smtClean="0"/>
              <a:t>PA Distal Port = Yellow</a:t>
            </a:r>
          </a:p>
          <a:p>
            <a:pPr lvl="1"/>
            <a:r>
              <a:rPr lang="en-US" dirty="0" smtClean="0"/>
              <a:t>PA pressure monitoring</a:t>
            </a:r>
          </a:p>
          <a:p>
            <a:r>
              <a:rPr lang="en-US" dirty="0" smtClean="0"/>
              <a:t>Balloon Lumen = Red</a:t>
            </a:r>
          </a:p>
          <a:p>
            <a:r>
              <a:rPr lang="en-US" dirty="0" smtClean="0"/>
              <a:t>Thermistor connector = White/Red Cap</a:t>
            </a:r>
          </a:p>
          <a:p>
            <a:r>
              <a:rPr lang="en-US" dirty="0" smtClean="0"/>
              <a:t>Electrical Element supply = White/Red Cap</a:t>
            </a:r>
          </a:p>
          <a:p>
            <a:r>
              <a:rPr lang="en-US" dirty="0" smtClean="0"/>
              <a:t>Sv02 = White/Dark Blue connection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63" y="381000"/>
            <a:ext cx="7583487" cy="609600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4" name="Content Placeholder 3" descr="ccombo.png"/>
          <p:cNvPicPr>
            <a:picLocks noGrp="1" noChangeAspect="1"/>
          </p:cNvPicPr>
          <p:nvPr>
            <p:ph idx="1"/>
          </p:nvPr>
        </p:nvPicPr>
        <p:blipFill>
          <a:blip r:embed="rId2"/>
          <a:srcRect l="-17452" r="-17452"/>
          <a:stretch>
            <a:fillRect/>
          </a:stretch>
        </p:blipFill>
        <p:spPr>
          <a:xfrm>
            <a:off x="779463" y="1295400"/>
            <a:ext cx="7583487" cy="4742330"/>
          </a:xfr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Revolution">
  <a:themeElements>
    <a:clrScheme name="Revolution">
      <a:dk1>
        <a:sysClr val="windowText" lastClr="000000"/>
      </a:dk1>
      <a:lt1>
        <a:sysClr val="window" lastClr="FFFFFF"/>
      </a:lt1>
      <a:dk2>
        <a:srgbClr val="1B3861"/>
      </a:dk2>
      <a:lt2>
        <a:srgbClr val="38ABED"/>
      </a:lt2>
      <a:accent1>
        <a:srgbClr val="0C5986"/>
      </a:accent1>
      <a:accent2>
        <a:srgbClr val="DDF53D"/>
      </a:accent2>
      <a:accent3>
        <a:srgbClr val="508709"/>
      </a:accent3>
      <a:accent4>
        <a:srgbClr val="BF5E00"/>
      </a:accent4>
      <a:accent5>
        <a:srgbClr val="9C0001"/>
      </a:accent5>
      <a:accent6>
        <a:srgbClr val="660075"/>
      </a:accent6>
      <a:hlink>
        <a:srgbClr val="ABF24D"/>
      </a:hlink>
      <a:folHlink>
        <a:srgbClr val="A0E7FB"/>
      </a:folHlink>
    </a:clrScheme>
    <a:fontScheme name="Revolution">
      <a:majorFont>
        <a:latin typeface="Trebuchet MS"/>
        <a:ea typeface=""/>
        <a:cs typeface=""/>
        <a:font script="Jpan" typeface="ＭＳ ゴシック"/>
      </a:majorFont>
      <a:minorFont>
        <a:latin typeface="Trebuchet MS"/>
        <a:ea typeface=""/>
        <a:cs typeface=""/>
        <a:font script="Jpan" typeface="ＭＳ ゴシック"/>
      </a:minorFont>
    </a:fontScheme>
    <a:fmtScheme name="Revolution">
      <a: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50800" dist="25400" dir="10800000">
              <a:srgbClr val="808080">
                <a:alpha val="75000"/>
              </a:srgbClr>
            </a:innerShdw>
          </a:effectLst>
        </a:effectStyle>
        <a:effectStyle>
          <a:effectLst>
            <a:innerShdw blurRad="50800" dist="25400" dir="13500000">
              <a:srgbClr val="808080">
                <a:alpha val="75000"/>
              </a:srgbClr>
            </a:innerShdw>
            <a:outerShdw blurRad="63500" dist="50800" dir="5400000" algn="br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1400000"/>
            </a:lightRig>
          </a:scene3d>
          <a:sp3d contourW="12700" prstMaterial="softmetal">
            <a:bevelT w="63500" h="254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Revolution.thmx</Template>
  <TotalTime>83</TotalTime>
  <Words>558</Words>
  <Application>Microsoft Office PowerPoint</Application>
  <PresentationFormat>On-screen Show (4:3)</PresentationFormat>
  <Paragraphs>181</Paragraphs>
  <Slides>26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27" baseType="lpstr">
      <vt:lpstr>Revolution</vt:lpstr>
      <vt:lpstr>PULMONARY ARTERY CATHETERS Leonie Stojmenov A/CN ICU</vt:lpstr>
      <vt:lpstr>OBJECTIVES</vt:lpstr>
      <vt:lpstr>OVERVIEW</vt:lpstr>
      <vt:lpstr>INDICATIONS</vt:lpstr>
      <vt:lpstr>CONTRAINDICATIONS</vt:lpstr>
      <vt:lpstr>COMPLICATIONS</vt:lpstr>
      <vt:lpstr>TYPES</vt:lpstr>
      <vt:lpstr>LUMENS</vt:lpstr>
      <vt:lpstr>PowerPoint Presentation</vt:lpstr>
      <vt:lpstr>INSERTION</vt:lpstr>
      <vt:lpstr>PowerPoint Presentation</vt:lpstr>
      <vt:lpstr>NORMAL VALUES</vt:lpstr>
      <vt:lpstr>PERFORMING A WEDGE</vt:lpstr>
      <vt:lpstr>VENTILATED OR SPONTANEOUS?</vt:lpstr>
      <vt:lpstr>CARDIAC OUTPUT or CARDIAC INDEX?</vt:lpstr>
      <vt:lpstr>FACTORS AFFECTING CO</vt:lpstr>
      <vt:lpstr>HEART RATE</vt:lpstr>
      <vt:lpstr>PRELOAD</vt:lpstr>
      <vt:lpstr>AFTERLOAD</vt:lpstr>
      <vt:lpstr>CONTRACTILITY</vt:lpstr>
      <vt:lpstr>CCO MONITORING</vt:lpstr>
      <vt:lpstr>Sv02 MONITORING</vt:lpstr>
      <vt:lpstr>LOW Sv02</vt:lpstr>
      <vt:lpstr>HIGH Sv02</vt:lpstr>
      <vt:lpstr>CALIBRATING Sv02</vt:lpstr>
      <vt:lpstr>SUMMARY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PULMONARY ARTERY CATHETERS Leonie Stojmenov A/CN ICU</dc:title>
  <dc:creator>Leonie Stojmenov</dc:creator>
  <cp:lastModifiedBy>Duff, Oonagh</cp:lastModifiedBy>
  <cp:revision>6</cp:revision>
  <dcterms:created xsi:type="dcterms:W3CDTF">2016-09-23T07:56:29Z</dcterms:created>
  <dcterms:modified xsi:type="dcterms:W3CDTF">2016-11-24T08:11:41Z</dcterms:modified>
</cp:coreProperties>
</file>