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2" r:id="rId6"/>
    <p:sldId id="273" r:id="rId7"/>
    <p:sldId id="274" r:id="rId8"/>
    <p:sldId id="276" r:id="rId9"/>
    <p:sldId id="277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E56"/>
    <a:srgbClr val="5A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2CF8D-51CD-40E2-9AA2-4531CA5F60F8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FBCFB-608F-4610-972C-1DC6765324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0773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1E44-BCD9-4999-957D-525F1FA249CE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6D7E3-05D8-4A6C-9185-C9C9116D4F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1737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6D7E3-05D8-4A6C-9185-C9C9116D4F2A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14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06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only real contraindication for intubation is the</a:t>
            </a:r>
            <a:r>
              <a:rPr lang="en-AU" baseline="0" dirty="0"/>
              <a:t> presence of an irreversible disease or condition, or an advanced health care directive stating that the patient did not wish to be intubated and ventilated.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87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Oxygen</a:t>
            </a:r>
          </a:p>
          <a:p>
            <a:r>
              <a:rPr lang="en-AU" dirty="0"/>
              <a:t>Bag</a:t>
            </a:r>
            <a:r>
              <a:rPr lang="en-AU" baseline="0" dirty="0"/>
              <a:t> valve mask</a:t>
            </a:r>
          </a:p>
          <a:p>
            <a:r>
              <a:rPr lang="en-AU" baseline="0" dirty="0"/>
              <a:t>ETT – Size 7.5 or 80 for a male, 7.0 for a female</a:t>
            </a:r>
          </a:p>
          <a:p>
            <a:r>
              <a:rPr lang="en-AU" baseline="0" dirty="0"/>
              <a:t>Laryngoscope</a:t>
            </a:r>
          </a:p>
          <a:p>
            <a:r>
              <a:rPr lang="en-AU" baseline="0" dirty="0"/>
              <a:t>Syringe for cuff inflation</a:t>
            </a:r>
          </a:p>
          <a:p>
            <a:r>
              <a:rPr lang="en-AU" baseline="0" dirty="0"/>
              <a:t>Lube</a:t>
            </a:r>
          </a:p>
          <a:p>
            <a:r>
              <a:rPr lang="en-AU" baseline="0" dirty="0"/>
              <a:t>Cotton tape</a:t>
            </a:r>
          </a:p>
          <a:p>
            <a:r>
              <a:rPr lang="en-AU" baseline="0" dirty="0"/>
              <a:t>Suction (</a:t>
            </a:r>
            <a:r>
              <a:rPr lang="en-AU" baseline="0" dirty="0" err="1"/>
              <a:t>yankeur</a:t>
            </a:r>
            <a:r>
              <a:rPr lang="en-AU" baseline="0" dirty="0"/>
              <a:t> and inline)</a:t>
            </a:r>
          </a:p>
          <a:p>
            <a:r>
              <a:rPr lang="en-AU" dirty="0" err="1"/>
              <a:t>Magills</a:t>
            </a:r>
            <a:r>
              <a:rPr lang="en-AU" dirty="0"/>
              <a:t> forceps</a:t>
            </a:r>
          </a:p>
          <a:p>
            <a:r>
              <a:rPr lang="en-AU" dirty="0"/>
              <a:t>Flexible introduce and/or </a:t>
            </a:r>
            <a:r>
              <a:rPr lang="en-AU" dirty="0" err="1"/>
              <a:t>Bougie</a:t>
            </a:r>
            <a:endParaRPr lang="en-AU" dirty="0"/>
          </a:p>
          <a:p>
            <a:r>
              <a:rPr lang="en-AU" dirty="0" err="1"/>
              <a:t>Resus</a:t>
            </a:r>
            <a:r>
              <a:rPr lang="en-AU" dirty="0"/>
              <a:t> trolley ‘just in case’ </a:t>
            </a:r>
          </a:p>
          <a:p>
            <a:r>
              <a:rPr lang="en-AU" dirty="0"/>
              <a:t>Identification</a:t>
            </a:r>
            <a:r>
              <a:rPr lang="en-AU" baseline="0" dirty="0"/>
              <a:t> of the location of the difficult airway trolley </a:t>
            </a:r>
          </a:p>
          <a:p>
            <a:endParaRPr lang="en-AU" baseline="0" dirty="0"/>
          </a:p>
          <a:p>
            <a:r>
              <a:rPr lang="en-AU" baseline="0" dirty="0"/>
              <a:t>(Practical play)- need intubation tray, BVM</a:t>
            </a:r>
          </a:p>
          <a:p>
            <a:endParaRPr lang="en-AU" baseline="0" dirty="0"/>
          </a:p>
          <a:p>
            <a:r>
              <a:rPr lang="en-AU" baseline="0" dirty="0"/>
              <a:t>Check all equipment prior to use – “tight and bright” laryngoscope, intact and </a:t>
            </a:r>
            <a:r>
              <a:rPr lang="en-AU" baseline="0" dirty="0" err="1"/>
              <a:t>lubed</a:t>
            </a:r>
            <a:r>
              <a:rPr lang="en-AU" baseline="0" dirty="0"/>
              <a:t> cuff on the ETT, cotton tapes cut and ready, ventilator settings, suction working.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22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Sedation – Before we paralyse, we must sedate!</a:t>
            </a:r>
          </a:p>
          <a:p>
            <a:r>
              <a:rPr lang="en-AU" dirty="0"/>
              <a:t>Usually</a:t>
            </a:r>
            <a:r>
              <a:rPr lang="en-AU" baseline="0" dirty="0"/>
              <a:t> – </a:t>
            </a:r>
            <a:r>
              <a:rPr lang="en-AU" baseline="0" dirty="0" err="1"/>
              <a:t>Propofol</a:t>
            </a:r>
            <a:r>
              <a:rPr lang="en-AU" baseline="0" dirty="0"/>
              <a:t> (10mg/mL 200mg/20mL) or midazolam (5 in 5) and Fentanyl 200mcg</a:t>
            </a:r>
          </a:p>
          <a:p>
            <a:r>
              <a:rPr lang="en-AU" baseline="0" dirty="0"/>
              <a:t>Paralysing agent – </a:t>
            </a:r>
            <a:r>
              <a:rPr lang="en-AU" baseline="0" dirty="0" err="1"/>
              <a:t>Suxamethonium</a:t>
            </a:r>
            <a:r>
              <a:rPr lang="en-AU" baseline="0" dirty="0"/>
              <a:t> 100mg/2mL (lasts 5-15mins) - </a:t>
            </a:r>
            <a:r>
              <a:rPr lang="en-AU" dirty="0">
                <a:effectLst/>
              </a:rPr>
              <a:t>Administration of </a:t>
            </a:r>
            <a:r>
              <a:rPr lang="en-AU" dirty="0" err="1">
                <a:effectLst/>
              </a:rPr>
              <a:t>suxamethonium</a:t>
            </a:r>
            <a:r>
              <a:rPr lang="en-AU" dirty="0">
                <a:effectLst/>
              </a:rPr>
              <a:t> causes an immediate rise in serum potassium – contraindicated in the </a:t>
            </a:r>
            <a:r>
              <a:rPr lang="en-AU" dirty="0" err="1">
                <a:effectLst/>
              </a:rPr>
              <a:t>hyperkalaemic</a:t>
            </a:r>
            <a:r>
              <a:rPr lang="en-AU" baseline="0" dirty="0">
                <a:effectLst/>
              </a:rPr>
              <a:t> patient</a:t>
            </a:r>
            <a:r>
              <a:rPr lang="en-AU" dirty="0">
                <a:effectLst/>
              </a:rPr>
              <a:t>.</a:t>
            </a:r>
            <a:r>
              <a:rPr lang="en-AU" baseline="0" dirty="0"/>
              <a:t> </a:t>
            </a:r>
          </a:p>
          <a:p>
            <a:r>
              <a:rPr lang="en-AU" baseline="0" dirty="0" err="1"/>
              <a:t>Rocuronium</a:t>
            </a:r>
            <a:r>
              <a:rPr lang="en-AU" baseline="0" dirty="0"/>
              <a:t> 5mg/kg (50mg/5mL) – lasts up to 60mins!, </a:t>
            </a:r>
            <a:r>
              <a:rPr lang="en-AU" baseline="0" dirty="0" err="1"/>
              <a:t>Vecuronium</a:t>
            </a:r>
            <a:r>
              <a:rPr lang="en-AU" baseline="0" dirty="0"/>
              <a:t> – all rapid acting non-</a:t>
            </a:r>
            <a:r>
              <a:rPr lang="en-AU" baseline="0" dirty="0" err="1"/>
              <a:t>depolarisng</a:t>
            </a:r>
            <a:r>
              <a:rPr lang="en-AU" baseline="0" dirty="0"/>
              <a:t> neuromuscular blocking agents. (Watch for </a:t>
            </a:r>
            <a:r>
              <a:rPr lang="en-AU" baseline="0" dirty="0" err="1"/>
              <a:t>fasiculation</a:t>
            </a:r>
            <a:r>
              <a:rPr lang="en-AU" baseline="0" dirty="0"/>
              <a:t> – a muscle contraction and </a:t>
            </a:r>
            <a:r>
              <a:rPr lang="en-AU" baseline="0" dirty="0" err="1"/>
              <a:t>relaxtion</a:t>
            </a:r>
            <a:r>
              <a:rPr lang="en-AU" baseline="0" dirty="0"/>
              <a:t>)</a:t>
            </a:r>
          </a:p>
          <a:p>
            <a:r>
              <a:rPr lang="en-AU" baseline="0" dirty="0"/>
              <a:t>Also handy to prepare some </a:t>
            </a:r>
            <a:r>
              <a:rPr lang="en-AU" baseline="0" dirty="0" err="1"/>
              <a:t>metaraminol</a:t>
            </a:r>
            <a:r>
              <a:rPr lang="en-AU" baseline="0" dirty="0"/>
              <a:t> in case of hypotension secondary to induction </a:t>
            </a:r>
          </a:p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18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Looking</a:t>
            </a:r>
            <a:r>
              <a:rPr lang="en-AU" baseline="0" dirty="0"/>
              <a:t> through the laryngoscope to visualise the epiglottis and identify where the ETT will be going.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9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Most male patients require the endotracheal tube to be tied at about 23 cm from the tip.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Most female patients require the endotracheal tube to be tied at about 21 cm from the tip.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Document on CIS, Call for </a:t>
            </a:r>
            <a:r>
              <a:rPr lang="en-US" dirty="0" err="1">
                <a:cs typeface="+mn-cs"/>
              </a:rPr>
              <a:t>Xray</a:t>
            </a:r>
            <a:r>
              <a:rPr lang="en-US" dirty="0">
                <a:cs typeface="+mn-cs"/>
              </a:rPr>
              <a:t> for confirmation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Talk about and do a practical application of </a:t>
            </a:r>
            <a:r>
              <a:rPr lang="en-US" dirty="0" err="1">
                <a:cs typeface="+mn-cs"/>
              </a:rPr>
              <a:t>anchorfast</a:t>
            </a:r>
            <a:r>
              <a:rPr lang="en-US" dirty="0">
                <a:cs typeface="+mn-cs"/>
              </a:rPr>
              <a:t>/white tapes/</a:t>
            </a:r>
            <a:r>
              <a:rPr lang="en-US" dirty="0" err="1">
                <a:cs typeface="+mn-cs"/>
              </a:rPr>
              <a:t>strappit</a:t>
            </a:r>
            <a:endParaRPr lang="en-US" dirty="0"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LMA </a:t>
            </a:r>
          </a:p>
          <a:p>
            <a:r>
              <a:rPr lang="en-AU" dirty="0"/>
              <a:t>Vasopressors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96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33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5652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511"/>
            <a:ext cx="9144000" cy="2695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673"/>
            <a:ext cx="3194304" cy="5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6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89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83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64E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05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0"/>
            <a:ext cx="5486400" cy="472757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4300737" cy="34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0" y="3573016"/>
            <a:ext cx="7772400" cy="1907927"/>
          </a:xfrm>
        </p:spPr>
        <p:txBody>
          <a:bodyPr anchor="t">
            <a:norm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1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332" y="578119"/>
            <a:ext cx="7860468" cy="11430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6332" y="1903681"/>
            <a:ext cx="37456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933875" y="1903681"/>
            <a:ext cx="37456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5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64E5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0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504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43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26" name="Picture 2" descr="W:\Executive\RPH\Communications\Graphic Design\SMHS new branding resources\Graphics\FSFHG - teal\multi honeycomb 3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6"/>
          <a:stretch/>
        </p:blipFill>
        <p:spPr bwMode="auto">
          <a:xfrm>
            <a:off x="3084513" y="5793699"/>
            <a:ext cx="605948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2" r:id="rId8"/>
    <p:sldLayoutId id="2147483663" r:id="rId9"/>
    <p:sldLayoutId id="2147483665" r:id="rId10"/>
    <p:sldLayoutId id="2147483655" r:id="rId11"/>
    <p:sldLayoutId id="2147483660" r:id="rId12"/>
    <p:sldLayoutId id="2147483656" r:id="rId13"/>
    <p:sldLayoutId id="2147483657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vjEfEvlK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996952"/>
            <a:ext cx="6400800" cy="17526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AU" dirty="0"/>
          </a:p>
        </p:txBody>
      </p:sp>
      <p:sp>
        <p:nvSpPr>
          <p:cNvPr id="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Intubation: The nurse’s role</a:t>
            </a:r>
          </a:p>
        </p:txBody>
      </p:sp>
    </p:spTree>
    <p:extLst>
      <p:ext uri="{BB962C8B-B14F-4D97-AF65-F5344CB8AC3E}">
        <p14:creationId xmlns:p14="http://schemas.microsoft.com/office/powerpoint/2010/main" val="1392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1119"/>
            <a:ext cx="5436096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4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1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32" y="1903681"/>
            <a:ext cx="76341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Indications for intubation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Identify the three main nursing roles required during an intubation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Discuss potential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325187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Indications for intubation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3960440" cy="46805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Inadequate oxygenation(decreased arterial PO2) that is not corrected by supplemental oxygen via mask/nasal.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Inadequate ventilation (increased arterial PCO2).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Need to control and remove pulmonary secretions.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Any patient in cardiac or respiratory arrest.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932040" y="1628800"/>
            <a:ext cx="3747503" cy="48008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Any patient in deep coma who cannot protect his airway.(Gag reflex absent.).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Any patient in imminent danger of  upper airway obstruction (e.g. Burns of the upper airways).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Any patient with decreased L.O.C, GCS &lt;= 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Severe head and facial injuries with compromised airway.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1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Equipment</a:t>
            </a:r>
          </a:p>
        </p:txBody>
      </p:sp>
      <p:pic>
        <p:nvPicPr>
          <p:cNvPr id="5" name="Picture 4" descr="equ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25780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7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792163"/>
            <a:ext cx="20574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654136" cy="565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4484" cy="1431032"/>
          </a:xfrm>
        </p:spPr>
        <p:txBody>
          <a:bodyPr/>
          <a:lstStyle/>
          <a:p>
            <a:r>
              <a:rPr lang="en-AU" dirty="0"/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214099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Down the Laryngoscope</a:t>
            </a:r>
            <a:br>
              <a:rPr lang="en-AU" dirty="0"/>
            </a:br>
            <a:r>
              <a:rPr lang="en-AU" sz="1000" dirty="0">
                <a:hlinkClick r:id="rId3"/>
              </a:rPr>
              <a:t>https://www.youtube.com/watch?v=tuvjEfEvlKo</a:t>
            </a:r>
            <a:endParaRPr lang="en-AU" sz="1000" dirty="0"/>
          </a:p>
        </p:txBody>
      </p:sp>
      <p:pic>
        <p:nvPicPr>
          <p:cNvPr id="5" name="Picture 4" descr="untitle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" y="2060848"/>
            <a:ext cx="86106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Secure it!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68" y="2420888"/>
            <a:ext cx="4569747" cy="342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113645" cy="263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 Prepared!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32" y="1903681"/>
            <a:ext cx="7130044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itchFamily="34" charset="-128"/>
              </a:rPr>
              <a:t>Risk of failure about 1-5%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itchFamily="34" charset="-128"/>
              </a:rPr>
              <a:t>Consequences of hypoxia potentially catastrophic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6013636"/>
      </p:ext>
    </p:extLst>
  </p:cSld>
  <p:clrMapOvr>
    <a:masterClrMapping/>
  </p:clrMapOvr>
</p:sld>
</file>

<file path=ppt/theme/theme1.xml><?xml version="1.0" encoding="utf-8"?>
<a:theme xmlns:a="http://schemas.openxmlformats.org/drawingml/2006/main" name="Lavene FSFHG_PowerPoint_template">
  <a:themeElements>
    <a:clrScheme name="FSFHG">
      <a:dk1>
        <a:sysClr val="windowText" lastClr="000000"/>
      </a:dk1>
      <a:lt1>
        <a:sysClr val="window" lastClr="FFFFFF"/>
      </a:lt1>
      <a:dk2>
        <a:srgbClr val="776E64"/>
      </a:dk2>
      <a:lt2>
        <a:srgbClr val="FFFFFF"/>
      </a:lt2>
      <a:accent1>
        <a:srgbClr val="007681"/>
      </a:accent1>
      <a:accent2>
        <a:srgbClr val="095489"/>
      </a:accent2>
      <a:accent3>
        <a:srgbClr val="00A7B5"/>
      </a:accent3>
      <a:accent4>
        <a:srgbClr val="C4D600"/>
      </a:accent4>
      <a:accent5>
        <a:srgbClr val="658D1B"/>
      </a:accent5>
      <a:accent6>
        <a:srgbClr val="DDDDDD"/>
      </a:accent6>
      <a:hlink>
        <a:srgbClr val="007681"/>
      </a:hlink>
      <a:folHlink>
        <a:srgbClr val="0076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2953A085CA4C8E11D0908E9C12CF" ma:contentTypeVersion="1" ma:contentTypeDescription="Create a new document." ma:contentTypeScope="" ma:versionID="9707cc37148d3ce0e852ae81d72667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4A8058-E6BC-4FA9-8EB5-51EA892ED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D50732-26B0-402D-9DE8-8EB9C70FB5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F3B3F6-E8B4-4591-8CB0-F926F46043AC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Lavene FSFHG_PowerPoint_template</Template>
  <TotalTime>122</TotalTime>
  <Words>493</Words>
  <Application>Microsoft Office PowerPoint</Application>
  <PresentationFormat>On-screen Show (4:3)</PresentationFormat>
  <Paragraphs>63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Lavene FSFHG_PowerPoint_template</vt:lpstr>
      <vt:lpstr>Intubation: The nurse’s role</vt:lpstr>
      <vt:lpstr>PowerPoint Presentation</vt:lpstr>
      <vt:lpstr>Objectives </vt:lpstr>
      <vt:lpstr>Indications for intubation</vt:lpstr>
      <vt:lpstr>Equipment</vt:lpstr>
      <vt:lpstr>Drugs</vt:lpstr>
      <vt:lpstr>Down the Laryngoscope https://www.youtube.com/watch?v=tuvjEfEvlKo</vt:lpstr>
      <vt:lpstr>Secure it! </vt:lpstr>
      <vt:lpstr>Be Prepared!</vt:lpstr>
      <vt:lpstr>Questions?</vt:lpstr>
    </vt:vector>
  </TitlesOfParts>
  <Company>WA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Intubation: The nurse’s role</dc:title>
  <dc:subject>Fiona Stanley Fremantle Hospitals Group PowerPoint presentation</dc:subject>
  <dc:creator>Mitchell, Lavene</dc:creator>
  <cp:keywords>FSFHG;Fiona Stanley Hospital;Fremantle Hospital;presentation;powerpoint</cp:keywords>
  <cp:lastModifiedBy>Oonagh Duff</cp:lastModifiedBy>
  <cp:revision>8</cp:revision>
  <dcterms:created xsi:type="dcterms:W3CDTF">2020-03-17T05:47:04Z</dcterms:created>
  <dcterms:modified xsi:type="dcterms:W3CDTF">2020-03-25T07:55:00Z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0x01010094C52953A085CA4C8E11D0908E9C12CF</vt:lpwstr>
  </property>
</Properties>
</file>