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tiff" ContentType="image/tif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3.xml" ContentType="application/vnd.openxmlformats-officedocument.theme+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4.xml" ContentType="application/vnd.openxmlformats-officedocument.theme+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5.xml" ContentType="application/vnd.openxmlformats-officedocument.theme+xml"/>
  <Override PartName="/ppt/theme/theme6.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00" r:id="rId1"/>
    <p:sldMasterId id="2147483807" r:id="rId2"/>
    <p:sldMasterId id="2147483809" r:id="rId3"/>
    <p:sldMasterId id="2147483812" r:id="rId4"/>
    <p:sldMasterId id="2147483815" r:id="rId5"/>
  </p:sldMasterIdLst>
  <p:notesMasterIdLst>
    <p:notesMasterId r:id="rId45"/>
  </p:notesMasterIdLst>
  <p:sldIdLst>
    <p:sldId id="256" r:id="rId6"/>
    <p:sldId id="280" r:id="rId7"/>
    <p:sldId id="281" r:id="rId8"/>
    <p:sldId id="257" r:id="rId9"/>
    <p:sldId id="258" r:id="rId10"/>
    <p:sldId id="259" r:id="rId11"/>
    <p:sldId id="283" r:id="rId12"/>
    <p:sldId id="284" r:id="rId13"/>
    <p:sldId id="285" r:id="rId14"/>
    <p:sldId id="262" r:id="rId15"/>
    <p:sldId id="286" r:id="rId16"/>
    <p:sldId id="287" r:id="rId17"/>
    <p:sldId id="260" r:id="rId18"/>
    <p:sldId id="261" r:id="rId19"/>
    <p:sldId id="263" r:id="rId20"/>
    <p:sldId id="265" r:id="rId21"/>
    <p:sldId id="279" r:id="rId22"/>
    <p:sldId id="278" r:id="rId23"/>
    <p:sldId id="288" r:id="rId24"/>
    <p:sldId id="267" r:id="rId25"/>
    <p:sldId id="266" r:id="rId26"/>
    <p:sldId id="268" r:id="rId27"/>
    <p:sldId id="269" r:id="rId28"/>
    <p:sldId id="277" r:id="rId29"/>
    <p:sldId id="276" r:id="rId30"/>
    <p:sldId id="270" r:id="rId31"/>
    <p:sldId id="271" r:id="rId32"/>
    <p:sldId id="274" r:id="rId33"/>
    <p:sldId id="289" r:id="rId34"/>
    <p:sldId id="272" r:id="rId35"/>
    <p:sldId id="290" r:id="rId36"/>
    <p:sldId id="291" r:id="rId37"/>
    <p:sldId id="275" r:id="rId38"/>
    <p:sldId id="273" r:id="rId39"/>
    <p:sldId id="292" r:id="rId40"/>
    <p:sldId id="293" r:id="rId41"/>
    <p:sldId id="294" r:id="rId42"/>
    <p:sldId id="295" r:id="rId43"/>
    <p:sldId id="296" r:id="rId4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110" d="100"/>
          <a:sy n="110" d="100"/>
        </p:scale>
        <p:origin x="1638" y="51"/>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39" Type="http://schemas.openxmlformats.org/officeDocument/2006/relationships/slide" Target="slides/slide34.xml"/><Relationship Id="rId3" Type="http://schemas.openxmlformats.org/officeDocument/2006/relationships/slideMaster" Target="slideMasters/slideMaster3.xml"/><Relationship Id="rId21" Type="http://schemas.openxmlformats.org/officeDocument/2006/relationships/slide" Target="slides/slide16.xml"/><Relationship Id="rId34" Type="http://schemas.openxmlformats.org/officeDocument/2006/relationships/slide" Target="slides/slide29.xml"/><Relationship Id="rId42" Type="http://schemas.openxmlformats.org/officeDocument/2006/relationships/slide" Target="slides/slide37.xml"/><Relationship Id="rId47" Type="http://schemas.openxmlformats.org/officeDocument/2006/relationships/viewProps" Target="viewProps.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slide" Target="slides/slide28.xml"/><Relationship Id="rId38" Type="http://schemas.openxmlformats.org/officeDocument/2006/relationships/slide" Target="slides/slide33.xml"/><Relationship Id="rId46"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slide" Target="slides/slide24.xml"/><Relationship Id="rId41" Type="http://schemas.openxmlformats.org/officeDocument/2006/relationships/slide" Target="slides/slide36.xml"/><Relationship Id="rId1" Type="http://schemas.openxmlformats.org/officeDocument/2006/relationships/slideMaster" Target="slideMasters/slideMaster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slide" Target="slides/slide27.xml"/><Relationship Id="rId37" Type="http://schemas.openxmlformats.org/officeDocument/2006/relationships/slide" Target="slides/slide32.xml"/><Relationship Id="rId40" Type="http://schemas.openxmlformats.org/officeDocument/2006/relationships/slide" Target="slides/slide35.xml"/><Relationship Id="rId45" Type="http://schemas.openxmlformats.org/officeDocument/2006/relationships/notesMaster" Target="notesMasters/notesMaster1.xml"/><Relationship Id="rId5" Type="http://schemas.openxmlformats.org/officeDocument/2006/relationships/slideMaster" Target="slideMasters/slideMaster5.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slide" Target="slides/slide23.xml"/><Relationship Id="rId36" Type="http://schemas.openxmlformats.org/officeDocument/2006/relationships/slide" Target="slides/slide31.xml"/><Relationship Id="rId49" Type="http://schemas.openxmlformats.org/officeDocument/2006/relationships/tableStyles" Target="tableStyles.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slide" Target="slides/slide26.xml"/><Relationship Id="rId44" Type="http://schemas.openxmlformats.org/officeDocument/2006/relationships/slide" Target="slides/slide39.xml"/><Relationship Id="rId4" Type="http://schemas.openxmlformats.org/officeDocument/2006/relationships/slideMaster" Target="slideMasters/slideMaster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slide" Target="slides/slide25.xml"/><Relationship Id="rId35" Type="http://schemas.openxmlformats.org/officeDocument/2006/relationships/slide" Target="slides/slide30.xml"/><Relationship Id="rId43" Type="http://schemas.openxmlformats.org/officeDocument/2006/relationships/slide" Target="slides/slide38.xml"/><Relationship Id="rId48" Type="http://schemas.openxmlformats.org/officeDocument/2006/relationships/theme" Target="theme/theme1.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6.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AU"/>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83BF6B9-D087-4BA0-947B-A614B0AEDF8A}" type="datetimeFigureOut">
              <a:rPr lang="en-AU" smtClean="0"/>
              <a:t>10/02/2020</a:t>
            </a:fld>
            <a:endParaRPr lang="en-AU"/>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AU"/>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AU"/>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CBE4C2B-F554-4DE1-8BC0-AF45FAC7B278}" type="slidenum">
              <a:rPr lang="en-AU" smtClean="0"/>
              <a:t>‹#›</a:t>
            </a:fld>
            <a:endParaRPr lang="en-AU"/>
          </a:p>
        </p:txBody>
      </p:sp>
    </p:spTree>
    <p:extLst>
      <p:ext uri="{BB962C8B-B14F-4D97-AF65-F5344CB8AC3E}">
        <p14:creationId xmlns:p14="http://schemas.microsoft.com/office/powerpoint/2010/main" val="237812032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3" Type="http://schemas.openxmlformats.org/officeDocument/2006/relationships/hyperlink" Target="http://www.uptodate.com.ezproxy2.fh.health.wa.gov.au:2048/contents/norepinephrine-noradrenaline-drug-information?source=see_link" TargetMode="External"/><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dirty="0"/>
              <a:t>Inotrope</a:t>
            </a:r>
            <a:r>
              <a:rPr lang="en-AU" baseline="0" dirty="0"/>
              <a:t> </a:t>
            </a:r>
            <a:r>
              <a:rPr lang="en-AU" dirty="0"/>
              <a:t>– affecting the force of muscle contraction. Positive and negative inotropes</a:t>
            </a:r>
          </a:p>
          <a:p>
            <a:r>
              <a:rPr lang="en-AU" dirty="0" err="1"/>
              <a:t>Chronotrope</a:t>
            </a:r>
            <a:r>
              <a:rPr lang="en-AU" dirty="0"/>
              <a:t> – CHRONO – changes in heart rate : time</a:t>
            </a:r>
            <a:r>
              <a:rPr lang="en-AU" baseline="0" dirty="0"/>
              <a:t> TROPOS: ‘a turn’</a:t>
            </a:r>
          </a:p>
          <a:p>
            <a:r>
              <a:rPr lang="en-AU" baseline="0" dirty="0"/>
              <a:t>LUSITROPY – relaxation of the myocardium</a:t>
            </a:r>
            <a:endParaRPr lang="en-AU" dirty="0"/>
          </a:p>
        </p:txBody>
      </p:sp>
      <p:sp>
        <p:nvSpPr>
          <p:cNvPr id="4" name="Slide Number Placeholder 3"/>
          <p:cNvSpPr>
            <a:spLocks noGrp="1"/>
          </p:cNvSpPr>
          <p:nvPr>
            <p:ph type="sldNum" sz="quarter" idx="10"/>
          </p:nvPr>
        </p:nvSpPr>
        <p:spPr/>
        <p:txBody>
          <a:bodyPr/>
          <a:lstStyle/>
          <a:p>
            <a:fld id="{CCBE4C2B-F554-4DE1-8BC0-AF45FAC7B278}" type="slidenum">
              <a:rPr lang="en-AU" smtClean="0"/>
              <a:t>6</a:t>
            </a:fld>
            <a:endParaRPr lang="en-AU"/>
          </a:p>
        </p:txBody>
      </p:sp>
    </p:spTree>
    <p:extLst>
      <p:ext uri="{BB962C8B-B14F-4D97-AF65-F5344CB8AC3E}">
        <p14:creationId xmlns:p14="http://schemas.microsoft.com/office/powerpoint/2010/main" val="140473865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3313" name="Rectangle 1"/>
          <p:cNvSpPr>
            <a:spLocks noGrp="1" noRot="1" noChangeAspect="1" noChangeArrowheads="1" noTextEdit="1"/>
          </p:cNvSpPr>
          <p:nvPr>
            <p:ph type="sldImg"/>
          </p:nvPr>
        </p:nvSpPr>
        <p:spPr bwMode="auto">
          <a:xfrm>
            <a:off x="3910013" y="754063"/>
            <a:ext cx="3449637" cy="2587625"/>
          </a:xfrm>
          <a:prstGeom prst="rect">
            <a:avLst/>
          </a:prstGeom>
          <a:solidFill>
            <a:srgbClr val="FFFFFF"/>
          </a:solidFill>
          <a:ln>
            <a:solidFill>
              <a:srgbClr val="000000"/>
            </a:solidFill>
            <a:miter lim="800000"/>
            <a:headEnd/>
            <a:tailEnd/>
          </a:ln>
        </p:spPr>
      </p:sp>
      <p:sp>
        <p:nvSpPr>
          <p:cNvPr id="13314" name="Text Box 2"/>
          <p:cNvSpPr txBox="1">
            <a:spLocks noGrp="1" noChangeArrowheads="1"/>
          </p:cNvSpPr>
          <p:nvPr>
            <p:ph type="body" idx="1"/>
          </p:nvPr>
        </p:nvSpPr>
        <p:spPr bwMode="auto">
          <a:xfrm>
            <a:off x="1719780" y="3590926"/>
            <a:ext cx="7841439" cy="895758"/>
          </a:xfrm>
          <a:prstGeom prst="rect">
            <a:avLst/>
          </a:prstGeom>
          <a:noFill/>
          <a:ln>
            <a:miter lim="800000"/>
            <a:headEnd/>
            <a:tailEnd/>
          </a:ln>
        </p:spPr>
        <p:txBody>
          <a:bodyPr lIns="0" tIns="0" rIns="0" bIns="0">
            <a:spAutoFit/>
          </a:bodyPr>
          <a:lstStyle/>
          <a:p>
            <a:pPr marL="215900" indent="-215900" eaLnBrk="1">
              <a:lnSpc>
                <a:spcPct val="97000"/>
              </a:lnSpc>
              <a:spcBef>
                <a:spcPct val="0"/>
              </a:spcBef>
              <a:buSzPct val="45000"/>
              <a:buFont typeface="StarSymbol" charset="0"/>
              <a:buNone/>
              <a:tabLst>
                <a:tab pos="723900" algn="l"/>
                <a:tab pos="1447800" algn="l"/>
                <a:tab pos="2171700" algn="l"/>
                <a:tab pos="2895600" algn="l"/>
                <a:tab pos="3619500" algn="l"/>
                <a:tab pos="4343400" algn="l"/>
                <a:tab pos="5067300" algn="l"/>
              </a:tabLst>
            </a:pPr>
            <a:r>
              <a:rPr lang="en-GB">
                <a:latin typeface="Arial" charset="0"/>
                <a:ea typeface="Gothic" charset="0"/>
                <a:cs typeface="Gothic" charset="0"/>
              </a:rPr>
              <a:t>Figure 1 Initial Assessment of Shock States. Shown is an algorithm for the initial assessment of a patient in shock (Panel A), relative frequencies of the main types of shock (Panel B), and schematic representations of the four main types of shock (Panel C). The algorithm starts with the most common presentation (i.e., arterial hypotension), but hypotension is sometimes minimal or absent. CVP denotes central venous pressure, and SvO</a:t>
            </a:r>
            <a:r>
              <a:rPr lang="en-GB" baseline="-25000">
                <a:latin typeface="Arial" charset="0"/>
                <a:ea typeface="Gothic" charset="0"/>
                <a:cs typeface="Gothic" charset="0"/>
              </a:rPr>
              <a:t>2</a:t>
            </a:r>
            <a:r>
              <a:rPr lang="en-GB">
                <a:latin typeface="Arial" charset="0"/>
                <a:ea typeface="Gothic" charset="0"/>
                <a:cs typeface="Gothic" charset="0"/>
              </a:rPr>
              <a:t> mixed venous oxygen saturation.</a:t>
            </a:r>
            <a:endParaRPr lang="en-GB" dirty="0">
              <a:latin typeface="Arial" charset="0"/>
              <a:ea typeface="Gothic" charset="0"/>
              <a:cs typeface="Gothic" charset="0"/>
            </a:endParaRPr>
          </a:p>
        </p:txBody>
      </p:sp>
    </p:spTree>
    <p:extLst>
      <p:ext uri="{BB962C8B-B14F-4D97-AF65-F5344CB8AC3E}">
        <p14:creationId xmlns:p14="http://schemas.microsoft.com/office/powerpoint/2010/main" val="70670836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10"/>
          </p:nvPr>
        </p:nvSpPr>
        <p:spPr/>
        <p:txBody>
          <a:bodyPr/>
          <a:lstStyle/>
          <a:p>
            <a:fld id="{CCBE4C2B-F554-4DE1-8BC0-AF45FAC7B278}" type="slidenum">
              <a:rPr lang="en-AU" smtClean="0"/>
              <a:t>16</a:t>
            </a:fld>
            <a:endParaRPr lang="en-AU"/>
          </a:p>
        </p:txBody>
      </p:sp>
    </p:spTree>
    <p:extLst>
      <p:ext uri="{BB962C8B-B14F-4D97-AF65-F5344CB8AC3E}">
        <p14:creationId xmlns:p14="http://schemas.microsoft.com/office/powerpoint/2010/main" val="111090433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74320" marR="0" lvl="0" indent="-274320" algn="l" defTabSz="914400" rtl="0" eaLnBrk="1" fontAlgn="auto" latinLnBrk="0" hangingPunct="1">
              <a:lnSpc>
                <a:spcPct val="100000"/>
              </a:lnSpc>
              <a:spcBef>
                <a:spcPts val="580"/>
              </a:spcBef>
              <a:spcAft>
                <a:spcPts val="0"/>
              </a:spcAft>
              <a:buClr>
                <a:srgbClr val="D34817"/>
              </a:buClr>
              <a:buSzPct val="85000"/>
              <a:buFont typeface="Wingdings 2"/>
              <a:buChar char=""/>
              <a:tabLst/>
              <a:defRPr/>
            </a:pPr>
            <a:r>
              <a:rPr kumimoji="0" lang="en-AU" sz="1200" b="0" i="0" u="none" strike="noStrike" kern="1200" cap="none" spc="0" normalizeH="0" baseline="0" noProof="0" dirty="0">
                <a:ln>
                  <a:noFill/>
                </a:ln>
                <a:solidFill>
                  <a:prstClr val="black"/>
                </a:solidFill>
                <a:effectLst/>
                <a:uLnTx/>
                <a:uFillTx/>
                <a:latin typeface="Perpetua"/>
              </a:rPr>
              <a:t>Epinephrine is most often used for the treatment of anaphylaxis, as a second line agent (after </a:t>
            </a:r>
            <a:r>
              <a:rPr kumimoji="0" lang="en-AU" sz="1200" b="0" i="0" u="none" strike="noStrike" kern="1200" cap="none" spc="0" normalizeH="0" baseline="0" noProof="0" dirty="0">
                <a:ln>
                  <a:noFill/>
                </a:ln>
                <a:solidFill>
                  <a:prstClr val="black"/>
                </a:solidFill>
                <a:effectLst/>
                <a:uLnTx/>
                <a:uFillTx/>
                <a:latin typeface="Perpetua"/>
                <a:hlinkClick r:id="rId3" action="ppaction://hlinkfile"/>
              </a:rPr>
              <a:t>norepinephrine</a:t>
            </a:r>
            <a:r>
              <a:rPr kumimoji="0" lang="en-AU" sz="1200" b="0" i="0" u="none" strike="noStrike" kern="1200" cap="none" spc="0" normalizeH="0" baseline="0" noProof="0" dirty="0">
                <a:ln>
                  <a:noFill/>
                </a:ln>
                <a:solidFill>
                  <a:prstClr val="black"/>
                </a:solidFill>
                <a:effectLst/>
                <a:uLnTx/>
                <a:uFillTx/>
                <a:latin typeface="Perpetua"/>
              </a:rPr>
              <a:t>) in septic shock, and for management of hypotension following coronary artery bypass grafting.</a:t>
            </a:r>
          </a:p>
          <a:p>
            <a:endParaRPr lang="en-AU" dirty="0"/>
          </a:p>
        </p:txBody>
      </p:sp>
      <p:sp>
        <p:nvSpPr>
          <p:cNvPr id="4" name="Slide Number Placeholder 3"/>
          <p:cNvSpPr>
            <a:spLocks noGrp="1"/>
          </p:cNvSpPr>
          <p:nvPr>
            <p:ph type="sldNum" sz="quarter" idx="10"/>
          </p:nvPr>
        </p:nvSpPr>
        <p:spPr/>
        <p:txBody>
          <a:bodyPr/>
          <a:lstStyle/>
          <a:p>
            <a:fld id="{CCBE4C2B-F554-4DE1-8BC0-AF45FAC7B278}" type="slidenum">
              <a:rPr lang="en-AU" smtClean="0"/>
              <a:t>20</a:t>
            </a:fld>
            <a:endParaRPr lang="en-AU"/>
          </a:p>
        </p:txBody>
      </p:sp>
    </p:spTree>
    <p:extLst>
      <p:ext uri="{BB962C8B-B14F-4D97-AF65-F5344CB8AC3E}">
        <p14:creationId xmlns:p14="http://schemas.microsoft.com/office/powerpoint/2010/main" val="356033327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Custom Layout">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530886" y="4190028"/>
            <a:ext cx="6523662" cy="1392204"/>
          </a:xfrm>
          <a:prstGeom prst="rect">
            <a:avLst/>
          </a:prstGeom>
        </p:spPr>
        <p:txBody>
          <a:bodyPr anchor="t"/>
          <a:lstStyle>
            <a:lvl1pPr marL="0" indent="0" algn="l">
              <a:buNone/>
              <a:defRPr sz="2800">
                <a:solidFill>
                  <a:srgbClr val="007681"/>
                </a:solidFill>
                <a:latin typeface="Aria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Title Placeholder 1"/>
          <p:cNvSpPr>
            <a:spLocks noGrp="1"/>
          </p:cNvSpPr>
          <p:nvPr>
            <p:ph type="title"/>
          </p:nvPr>
        </p:nvSpPr>
        <p:spPr>
          <a:xfrm>
            <a:off x="1530886" y="2859475"/>
            <a:ext cx="6393189" cy="1136710"/>
          </a:xfrm>
          <a:prstGeom prst="rect">
            <a:avLst/>
          </a:prstGeom>
        </p:spPr>
        <p:txBody>
          <a:bodyPr vert="horz" wrap="none" lIns="91440" tIns="45720" rIns="91440" bIns="45720" rtlCol="0" anchor="b">
            <a:normAutofit/>
          </a:bodyPr>
          <a:lstStyle>
            <a:lvl1pPr algn="l">
              <a:defRPr sz="3600">
                <a:solidFill>
                  <a:srgbClr val="776E64"/>
                </a:solidFill>
                <a:latin typeface="Arial"/>
                <a:cs typeface="Arial"/>
              </a:defRPr>
            </a:lvl1pPr>
          </a:lstStyle>
          <a:p>
            <a:r>
              <a:rPr lang="en-US"/>
              <a:t>Click to edit Master title style</a:t>
            </a:r>
            <a:endParaRPr lang="en-US" dirty="0"/>
          </a:p>
        </p:txBody>
      </p:sp>
      <p:sp>
        <p:nvSpPr>
          <p:cNvPr id="7" name="Text Placeholder 6"/>
          <p:cNvSpPr>
            <a:spLocks noGrp="1"/>
          </p:cNvSpPr>
          <p:nvPr>
            <p:ph type="body" sz="quarter" idx="10" hasCustomPrompt="1"/>
          </p:nvPr>
        </p:nvSpPr>
        <p:spPr>
          <a:xfrm>
            <a:off x="1530350" y="6100763"/>
            <a:ext cx="2265363" cy="519113"/>
          </a:xfrm>
          <a:prstGeom prst="rect">
            <a:avLst/>
          </a:prstGeom>
        </p:spPr>
        <p:txBody>
          <a:bodyPr vert="horz"/>
          <a:lstStyle>
            <a:lvl1pPr>
              <a:buNone/>
              <a:defRPr sz="1400" baseline="0">
                <a:solidFill>
                  <a:srgbClr val="776E64"/>
                </a:solidFill>
                <a:latin typeface="Arial"/>
                <a:cs typeface="Arial"/>
              </a:defRPr>
            </a:lvl1pPr>
          </a:lstStyle>
          <a:p>
            <a:r>
              <a:rPr lang="en-US" dirty="0"/>
              <a:t>Month 2013</a:t>
            </a:r>
          </a:p>
        </p:txBody>
      </p:sp>
    </p:spTree>
    <p:extLst>
      <p:ext uri="{BB962C8B-B14F-4D97-AF65-F5344CB8AC3E}">
        <p14:creationId xmlns:p14="http://schemas.microsoft.com/office/powerpoint/2010/main" val="10275561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826332" y="578119"/>
            <a:ext cx="7860468" cy="1143000"/>
          </a:xfrm>
          <a:prstGeom prst="rect">
            <a:avLst/>
          </a:prstGeom>
        </p:spPr>
        <p:txBody>
          <a:bodyPr/>
          <a:lstStyle/>
          <a:p>
            <a:r>
              <a:rPr lang="en-US"/>
              <a:t>Click to edit Master title style</a:t>
            </a:r>
            <a:endParaRPr lang="en-US" dirty="0"/>
          </a:p>
        </p:txBody>
      </p:sp>
      <p:sp>
        <p:nvSpPr>
          <p:cNvPr id="3" name="Content Placeholder 2"/>
          <p:cNvSpPr>
            <a:spLocks noGrp="1"/>
          </p:cNvSpPr>
          <p:nvPr>
            <p:ph idx="1"/>
          </p:nvPr>
        </p:nvSpPr>
        <p:spPr>
          <a:xfrm>
            <a:off x="826332" y="1903681"/>
            <a:ext cx="7860468" cy="4525963"/>
          </a:xfrm>
          <a:prstGeom prst="rect">
            <a:avLst/>
          </a:prstGeo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Slide Number Placeholder 2"/>
          <p:cNvSpPr txBox="1">
            <a:spLocks/>
          </p:cNvSpPr>
          <p:nvPr userDrawn="1"/>
        </p:nvSpPr>
        <p:spPr>
          <a:xfrm>
            <a:off x="8330174" y="6423283"/>
            <a:ext cx="713252" cy="365125"/>
          </a:xfrm>
          <a:prstGeom prst="rect">
            <a:avLst/>
          </a:prstGeom>
        </p:spPr>
        <p:txBody>
          <a:bodyPr vert="horz" lIns="91440" tIns="45720" rIns="91440" bIns="45720" rtlCol="0" anchor="ctr"/>
          <a:lstStyle/>
          <a:p>
            <a:pPr algn="r" defTabSz="457200">
              <a:defRPr/>
            </a:pPr>
            <a:fld id="{B9850521-09D2-C846-9FE8-F0FC3A3A2F49}" type="slidenum">
              <a:rPr lang="en-US" sz="1200" smtClean="0">
                <a:solidFill>
                  <a:prstClr val="white"/>
                </a:solidFill>
                <a:latin typeface="Arial"/>
              </a:rPr>
              <a:pPr algn="r" defTabSz="457200">
                <a:defRPr/>
              </a:pPr>
              <a:t>‹#›</a:t>
            </a:fld>
            <a:endParaRPr lang="en-US" sz="1200" dirty="0">
              <a:solidFill>
                <a:prstClr val="white"/>
              </a:solidFill>
              <a:latin typeface="Arial"/>
            </a:endParaRPr>
          </a:p>
        </p:txBody>
      </p:sp>
    </p:spTree>
    <p:extLst>
      <p:ext uri="{BB962C8B-B14F-4D97-AF65-F5344CB8AC3E}">
        <p14:creationId xmlns:p14="http://schemas.microsoft.com/office/powerpoint/2010/main" val="9829300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3" name="Title 1"/>
          <p:cNvSpPr>
            <a:spLocks noGrp="1"/>
          </p:cNvSpPr>
          <p:nvPr>
            <p:ph type="title"/>
          </p:nvPr>
        </p:nvSpPr>
        <p:spPr>
          <a:xfrm>
            <a:off x="826332" y="578119"/>
            <a:ext cx="7860468" cy="1143000"/>
          </a:xfrm>
          <a:prstGeom prst="rect">
            <a:avLst/>
          </a:prstGeom>
        </p:spPr>
        <p:txBody>
          <a:bodyPr/>
          <a:lstStyle/>
          <a:p>
            <a:r>
              <a:rPr lang="en-US"/>
              <a:t>Click to edit Master title style</a:t>
            </a:r>
            <a:endParaRPr lang="en-US" dirty="0"/>
          </a:p>
        </p:txBody>
      </p:sp>
      <p:sp>
        <p:nvSpPr>
          <p:cNvPr id="4" name="Content Placeholder 2"/>
          <p:cNvSpPr>
            <a:spLocks noGrp="1"/>
          </p:cNvSpPr>
          <p:nvPr>
            <p:ph idx="1"/>
          </p:nvPr>
        </p:nvSpPr>
        <p:spPr>
          <a:xfrm>
            <a:off x="826332" y="1903681"/>
            <a:ext cx="3745668" cy="4525963"/>
          </a:xfrm>
          <a:prstGeom prst="rect">
            <a:avLst/>
          </a:prstGeo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Content Placeholder 2"/>
          <p:cNvSpPr>
            <a:spLocks noGrp="1"/>
          </p:cNvSpPr>
          <p:nvPr>
            <p:ph idx="10"/>
          </p:nvPr>
        </p:nvSpPr>
        <p:spPr>
          <a:xfrm>
            <a:off x="4933875" y="1903681"/>
            <a:ext cx="3745668" cy="4525963"/>
          </a:xfrm>
          <a:prstGeom prst="rect">
            <a:avLst/>
          </a:prstGeo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31002817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826332" y="578119"/>
            <a:ext cx="7860468" cy="1143000"/>
          </a:xfrm>
          <a:prstGeom prst="rect">
            <a:avLst/>
          </a:prstGeom>
        </p:spPr>
        <p:txBody>
          <a:bodyPr/>
          <a:lstStyle/>
          <a:p>
            <a:r>
              <a:rPr lang="en-US"/>
              <a:t>Click to edit Master title style</a:t>
            </a:r>
            <a:endParaRPr lang="en-US" dirty="0"/>
          </a:p>
        </p:txBody>
      </p:sp>
      <p:sp>
        <p:nvSpPr>
          <p:cNvPr id="3" name="Content Placeholder 2"/>
          <p:cNvSpPr>
            <a:spLocks noGrp="1"/>
          </p:cNvSpPr>
          <p:nvPr>
            <p:ph idx="1"/>
          </p:nvPr>
        </p:nvSpPr>
        <p:spPr>
          <a:xfrm>
            <a:off x="826332" y="1903681"/>
            <a:ext cx="7860468" cy="4525963"/>
          </a:xfrm>
          <a:prstGeom prst="rect">
            <a:avLst/>
          </a:prstGeo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Slide Number Placeholder 2"/>
          <p:cNvSpPr txBox="1">
            <a:spLocks/>
          </p:cNvSpPr>
          <p:nvPr userDrawn="1"/>
        </p:nvSpPr>
        <p:spPr>
          <a:xfrm>
            <a:off x="8330174" y="6423283"/>
            <a:ext cx="713252" cy="365125"/>
          </a:xfrm>
          <a:prstGeom prst="rect">
            <a:avLst/>
          </a:prstGeom>
        </p:spPr>
        <p:txBody>
          <a:bodyPr vert="horz" lIns="91440" tIns="45720" rIns="91440" bIns="45720" rtlCol="0" anchor="ctr"/>
          <a:lstStyle/>
          <a:p>
            <a:pPr algn="r" defTabSz="457200">
              <a:defRPr/>
            </a:pPr>
            <a:fld id="{B9850521-09D2-C846-9FE8-F0FC3A3A2F49}" type="slidenum">
              <a:rPr lang="en-US" sz="1200" smtClean="0">
                <a:solidFill>
                  <a:prstClr val="white"/>
                </a:solidFill>
                <a:latin typeface="Arial"/>
              </a:rPr>
              <a:pPr algn="r" defTabSz="457200">
                <a:defRPr/>
              </a:pPr>
              <a:t>‹#›</a:t>
            </a:fld>
            <a:endParaRPr lang="en-US" sz="1200" dirty="0">
              <a:solidFill>
                <a:prstClr val="white"/>
              </a:solidFill>
              <a:latin typeface="Arial"/>
            </a:endParaRPr>
          </a:p>
        </p:txBody>
      </p:sp>
    </p:spTree>
    <p:extLst>
      <p:ext uri="{BB962C8B-B14F-4D97-AF65-F5344CB8AC3E}">
        <p14:creationId xmlns:p14="http://schemas.microsoft.com/office/powerpoint/2010/main" val="21340120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3" name="Title 1"/>
          <p:cNvSpPr>
            <a:spLocks noGrp="1"/>
          </p:cNvSpPr>
          <p:nvPr>
            <p:ph type="title"/>
          </p:nvPr>
        </p:nvSpPr>
        <p:spPr>
          <a:xfrm>
            <a:off x="826332" y="578119"/>
            <a:ext cx="7860468" cy="1143000"/>
          </a:xfrm>
          <a:prstGeom prst="rect">
            <a:avLst/>
          </a:prstGeom>
        </p:spPr>
        <p:txBody>
          <a:bodyPr/>
          <a:lstStyle/>
          <a:p>
            <a:r>
              <a:rPr lang="en-US"/>
              <a:t>Click to edit Master title style</a:t>
            </a:r>
            <a:endParaRPr lang="en-US" dirty="0"/>
          </a:p>
        </p:txBody>
      </p:sp>
      <p:sp>
        <p:nvSpPr>
          <p:cNvPr id="4" name="Content Placeholder 2"/>
          <p:cNvSpPr>
            <a:spLocks noGrp="1"/>
          </p:cNvSpPr>
          <p:nvPr>
            <p:ph idx="1"/>
          </p:nvPr>
        </p:nvSpPr>
        <p:spPr>
          <a:xfrm>
            <a:off x="826332" y="1903681"/>
            <a:ext cx="3745668" cy="4525963"/>
          </a:xfrm>
          <a:prstGeom prst="rect">
            <a:avLst/>
          </a:prstGeo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Content Placeholder 2"/>
          <p:cNvSpPr>
            <a:spLocks noGrp="1"/>
          </p:cNvSpPr>
          <p:nvPr>
            <p:ph idx="10"/>
          </p:nvPr>
        </p:nvSpPr>
        <p:spPr>
          <a:xfrm>
            <a:off x="4933875" y="1903681"/>
            <a:ext cx="3745668" cy="4525963"/>
          </a:xfrm>
          <a:prstGeom prst="rect">
            <a:avLst/>
          </a:prstGeo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181369896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905000"/>
            <a:ext cx="7543800" cy="2593975"/>
          </a:xfrm>
        </p:spPr>
        <p:txBody>
          <a:bodyPr anchor="b"/>
          <a:lstStyle>
            <a:lvl1pPr>
              <a:defRPr sz="6600">
                <a:ln>
                  <a:noFill/>
                </a:ln>
                <a:solidFill>
                  <a:schemeClr val="tx2"/>
                </a:solidFill>
              </a:defRPr>
            </a:lvl1pPr>
          </a:lstStyle>
          <a:p>
            <a:r>
              <a:rPr lang="en-US"/>
              <a:t>Click to edit Master title style</a:t>
            </a:r>
            <a:endParaRPr lang="en-US" dirty="0"/>
          </a:p>
        </p:txBody>
      </p:sp>
      <p:sp>
        <p:nvSpPr>
          <p:cNvPr id="3" name="Subtitle 2"/>
          <p:cNvSpPr>
            <a:spLocks noGrp="1"/>
          </p:cNvSpPr>
          <p:nvPr>
            <p:ph type="subTitle" idx="1"/>
          </p:nvPr>
        </p:nvSpPr>
        <p:spPr>
          <a:xfrm>
            <a:off x="685800" y="4572000"/>
            <a:ext cx="6461760" cy="1066800"/>
          </a:xfrm>
        </p:spPr>
        <p:txBody>
          <a:bodyPr anchor="t">
            <a:normAutofit/>
          </a:bodyPr>
          <a:lstStyle>
            <a:lvl1pPr marL="0" indent="0" algn="l">
              <a:buNone/>
              <a:defRPr sz="20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C1105D69-8649-4B71-B6BD-B69C79848A0F}" type="datetimeFigureOut">
              <a:rPr lang="en-AU" smtClean="0"/>
              <a:t>10/02/2020</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F36DD0FD-55B0-48C4-8AF2-8A69533EDFC3}" type="slidenum">
              <a:rPr lang="en-US" smtClean="0"/>
              <a:pPr/>
              <a:t>‹#›</a:t>
            </a:fld>
            <a:endParaRPr lang="en-US" dirty="0"/>
          </a:p>
        </p:txBody>
      </p:sp>
    </p:spTree>
    <p:extLst>
      <p:ext uri="{BB962C8B-B14F-4D97-AF65-F5344CB8AC3E}">
        <p14:creationId xmlns:p14="http://schemas.microsoft.com/office/powerpoint/2010/main" val="399840962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picTx">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1752" y="5495278"/>
            <a:ext cx="7772400" cy="594626"/>
          </a:xfrm>
        </p:spPr>
        <p:txBody>
          <a:bodyPr anchor="b"/>
          <a:lstStyle>
            <a:lvl1pPr algn="ctr">
              <a:defRPr sz="2200" b="1">
                <a:ln>
                  <a:noFill/>
                </a:ln>
                <a:solidFill>
                  <a:schemeClr val="tx2"/>
                </a:solidFill>
              </a:defRPr>
            </a:lvl1pPr>
          </a:lstStyle>
          <a:p>
            <a:r>
              <a:rPr lang="en-US"/>
              <a:t>Click to edit Master title style</a:t>
            </a:r>
            <a:endParaRPr lang="en-US" dirty="0"/>
          </a:p>
        </p:txBody>
      </p:sp>
      <p:sp>
        <p:nvSpPr>
          <p:cNvPr id="3" name="Picture Placeholder 2"/>
          <p:cNvSpPr>
            <a:spLocks noGrp="1"/>
          </p:cNvSpPr>
          <p:nvPr>
            <p:ph type="pic" idx="1"/>
          </p:nvPr>
        </p:nvSpPr>
        <p:spPr>
          <a:xfrm>
            <a:off x="0" y="0"/>
            <a:ext cx="84582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301752" y="6096000"/>
            <a:ext cx="7772400" cy="612648"/>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8" name="Date Placeholder 7"/>
          <p:cNvSpPr>
            <a:spLocks noGrp="1"/>
          </p:cNvSpPr>
          <p:nvPr>
            <p:ph type="dt" sz="half" idx="10"/>
          </p:nvPr>
        </p:nvSpPr>
        <p:spPr/>
        <p:txBody>
          <a:bodyPr/>
          <a:lstStyle/>
          <a:p>
            <a:fld id="{C1105D69-8649-4B71-B6BD-B69C79848A0F}" type="datetimeFigureOut">
              <a:rPr lang="en-AU" smtClean="0"/>
              <a:t>10/02/2020</a:t>
            </a:fld>
            <a:endParaRPr lang="en-AU"/>
          </a:p>
        </p:txBody>
      </p:sp>
      <p:sp>
        <p:nvSpPr>
          <p:cNvPr id="9" name="Slide Number Placeholder 8"/>
          <p:cNvSpPr>
            <a:spLocks noGrp="1"/>
          </p:cNvSpPr>
          <p:nvPr>
            <p:ph type="sldNum" sz="quarter" idx="11"/>
          </p:nvPr>
        </p:nvSpPr>
        <p:spPr/>
        <p:txBody>
          <a:bodyPr/>
          <a:lstStyle/>
          <a:p>
            <a:fld id="{1F8F8F17-669E-4508-8238-16CB05834727}" type="slidenum">
              <a:rPr lang="en-AU" smtClean="0"/>
              <a:t>‹#›</a:t>
            </a:fld>
            <a:endParaRPr lang="en-AU"/>
          </a:p>
        </p:txBody>
      </p:sp>
      <p:sp>
        <p:nvSpPr>
          <p:cNvPr id="10" name="Footer Placeholder 9"/>
          <p:cNvSpPr>
            <a:spLocks noGrp="1"/>
          </p:cNvSpPr>
          <p:nvPr>
            <p:ph type="ftr" sz="quarter" idx="12"/>
          </p:nvPr>
        </p:nvSpPr>
        <p:spPr/>
        <p:txBody>
          <a:bodyPr/>
          <a:lstStyle/>
          <a:p>
            <a:endParaRPr lang="en-AU"/>
          </a:p>
        </p:txBody>
      </p:sp>
    </p:spTree>
    <p:extLst>
      <p:ext uri="{BB962C8B-B14F-4D97-AF65-F5344CB8AC3E}">
        <p14:creationId xmlns:p14="http://schemas.microsoft.com/office/powerpoint/2010/main" val="37038336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4196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4196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C1105D69-8649-4B71-B6BD-B69C79848A0F}" type="datetimeFigureOut">
              <a:rPr lang="en-AU" smtClean="0"/>
              <a:t>10/02/2020</a:t>
            </a:fld>
            <a:endParaRPr lang="en-AU"/>
          </a:p>
        </p:txBody>
      </p:sp>
      <p:sp>
        <p:nvSpPr>
          <p:cNvPr id="8" name="Footer Placeholder 7"/>
          <p:cNvSpPr>
            <a:spLocks noGrp="1"/>
          </p:cNvSpPr>
          <p:nvPr>
            <p:ph type="ftr" sz="quarter" idx="11"/>
          </p:nvPr>
        </p:nvSpPr>
        <p:spPr/>
        <p:txBody>
          <a:bodyPr/>
          <a:lstStyle/>
          <a:p>
            <a:endParaRPr lang="en-AU"/>
          </a:p>
        </p:txBody>
      </p:sp>
      <p:sp>
        <p:nvSpPr>
          <p:cNvPr id="9" name="Slide Number Placeholder 8"/>
          <p:cNvSpPr>
            <a:spLocks noGrp="1"/>
          </p:cNvSpPr>
          <p:nvPr>
            <p:ph type="sldNum" sz="quarter" idx="12"/>
          </p:nvPr>
        </p:nvSpPr>
        <p:spPr/>
        <p:txBody>
          <a:bodyPr/>
          <a:lstStyle/>
          <a:p>
            <a:fld id="{1F8F8F17-669E-4508-8238-16CB05834727}" type="slidenum">
              <a:rPr lang="en-AU" smtClean="0"/>
              <a:t>‹#›</a:t>
            </a:fld>
            <a:endParaRPr lang="en-AU"/>
          </a:p>
        </p:txBody>
      </p:sp>
    </p:spTree>
    <p:extLst>
      <p:ext uri="{BB962C8B-B14F-4D97-AF65-F5344CB8AC3E}">
        <p14:creationId xmlns:p14="http://schemas.microsoft.com/office/powerpoint/2010/main" val="225236810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508001" y="609600"/>
            <a:ext cx="6447501"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2/10/2020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401872406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905000"/>
            <a:ext cx="7543800" cy="2593975"/>
          </a:xfrm>
        </p:spPr>
        <p:txBody>
          <a:bodyPr anchor="b"/>
          <a:lstStyle>
            <a:lvl1pPr>
              <a:defRPr sz="6600">
                <a:ln>
                  <a:noFill/>
                </a:ln>
                <a:solidFill>
                  <a:schemeClr val="tx2"/>
                </a:solidFill>
              </a:defRPr>
            </a:lvl1pPr>
          </a:lstStyle>
          <a:p>
            <a:r>
              <a:rPr lang="en-US"/>
              <a:t>Click to edit Master title style</a:t>
            </a:r>
            <a:endParaRPr lang="en-US" dirty="0"/>
          </a:p>
        </p:txBody>
      </p:sp>
      <p:sp>
        <p:nvSpPr>
          <p:cNvPr id="3" name="Subtitle 2"/>
          <p:cNvSpPr>
            <a:spLocks noGrp="1"/>
          </p:cNvSpPr>
          <p:nvPr>
            <p:ph type="subTitle" idx="1"/>
          </p:nvPr>
        </p:nvSpPr>
        <p:spPr>
          <a:xfrm>
            <a:off x="685800" y="4572000"/>
            <a:ext cx="6461760" cy="1066800"/>
          </a:xfrm>
        </p:spPr>
        <p:txBody>
          <a:bodyPr anchor="t">
            <a:normAutofit/>
          </a:bodyPr>
          <a:lstStyle>
            <a:lvl1pPr marL="0" indent="0" algn="l">
              <a:buNone/>
              <a:defRPr sz="20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C1105D69-8649-4B71-B6BD-B69C79848A0F}" type="datetimeFigureOut">
              <a:rPr lang="en-AU" smtClean="0"/>
              <a:t>10/02/2020</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F36DD0FD-55B0-48C4-8AF2-8A69533EDFC3}" type="slidenum">
              <a:rPr lang="en-US" smtClean="0"/>
              <a:pPr/>
              <a:t>‹#›</a:t>
            </a:fld>
            <a:endParaRPr lang="en-US" dirty="0"/>
          </a:p>
        </p:txBody>
      </p:sp>
    </p:spTree>
    <p:extLst>
      <p:ext uri="{BB962C8B-B14F-4D97-AF65-F5344CB8AC3E}">
        <p14:creationId xmlns:p14="http://schemas.microsoft.com/office/powerpoint/2010/main" val="4274728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1105D69-8649-4B71-B6BD-B69C79848A0F}" type="datetimeFigureOut">
              <a:rPr lang="en-AU" smtClean="0"/>
              <a:t>10/02/2020</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1F8F8F17-669E-4508-8238-16CB05834727}" type="slidenum">
              <a:rPr lang="en-AU" smtClean="0"/>
              <a:t>‹#›</a:t>
            </a:fld>
            <a:endParaRPr lang="en-AU"/>
          </a:p>
        </p:txBody>
      </p:sp>
    </p:spTree>
    <p:extLst>
      <p:ext uri="{BB962C8B-B14F-4D97-AF65-F5344CB8AC3E}">
        <p14:creationId xmlns:p14="http://schemas.microsoft.com/office/powerpoint/2010/main" val="222422997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4196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C1105D69-8649-4B71-B6BD-B69C79848A0F}" type="datetimeFigureOut">
              <a:rPr lang="en-AU" smtClean="0"/>
              <a:t>10/02/2020</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1F8F8F17-669E-4508-8238-16CB05834727}" type="slidenum">
              <a:rPr lang="en-AU" smtClean="0"/>
              <a:t>‹#›</a:t>
            </a:fld>
            <a:endParaRPr lang="en-AU"/>
          </a:p>
        </p:txBody>
      </p:sp>
    </p:spTree>
    <p:extLst>
      <p:ext uri="{BB962C8B-B14F-4D97-AF65-F5344CB8AC3E}">
        <p14:creationId xmlns:p14="http://schemas.microsoft.com/office/powerpoint/2010/main" val="29335433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picTx">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1752" y="5495278"/>
            <a:ext cx="7772400" cy="594626"/>
          </a:xfrm>
        </p:spPr>
        <p:txBody>
          <a:bodyPr anchor="b"/>
          <a:lstStyle>
            <a:lvl1pPr algn="ctr">
              <a:defRPr sz="2200" b="1">
                <a:ln>
                  <a:noFill/>
                </a:ln>
                <a:solidFill>
                  <a:schemeClr val="tx2"/>
                </a:solidFill>
              </a:defRPr>
            </a:lvl1pPr>
          </a:lstStyle>
          <a:p>
            <a:r>
              <a:rPr lang="en-US"/>
              <a:t>Click to edit Master title style</a:t>
            </a:r>
            <a:endParaRPr lang="en-US" dirty="0"/>
          </a:p>
        </p:txBody>
      </p:sp>
      <p:sp>
        <p:nvSpPr>
          <p:cNvPr id="3" name="Picture Placeholder 2"/>
          <p:cNvSpPr>
            <a:spLocks noGrp="1"/>
          </p:cNvSpPr>
          <p:nvPr>
            <p:ph type="pic" idx="1"/>
          </p:nvPr>
        </p:nvSpPr>
        <p:spPr>
          <a:xfrm>
            <a:off x="0" y="0"/>
            <a:ext cx="84582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301752" y="6096000"/>
            <a:ext cx="7772400" cy="612648"/>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8" name="Date Placeholder 7"/>
          <p:cNvSpPr>
            <a:spLocks noGrp="1"/>
          </p:cNvSpPr>
          <p:nvPr>
            <p:ph type="dt" sz="half" idx="10"/>
          </p:nvPr>
        </p:nvSpPr>
        <p:spPr/>
        <p:txBody>
          <a:bodyPr/>
          <a:lstStyle/>
          <a:p>
            <a:fld id="{C1105D69-8649-4B71-B6BD-B69C79848A0F}" type="datetimeFigureOut">
              <a:rPr lang="en-AU" smtClean="0"/>
              <a:t>10/02/2020</a:t>
            </a:fld>
            <a:endParaRPr lang="en-AU"/>
          </a:p>
        </p:txBody>
      </p:sp>
      <p:sp>
        <p:nvSpPr>
          <p:cNvPr id="9" name="Slide Number Placeholder 8"/>
          <p:cNvSpPr>
            <a:spLocks noGrp="1"/>
          </p:cNvSpPr>
          <p:nvPr>
            <p:ph type="sldNum" sz="quarter" idx="11"/>
          </p:nvPr>
        </p:nvSpPr>
        <p:spPr/>
        <p:txBody>
          <a:bodyPr/>
          <a:lstStyle/>
          <a:p>
            <a:fld id="{1F8F8F17-669E-4508-8238-16CB05834727}" type="slidenum">
              <a:rPr lang="en-AU" smtClean="0"/>
              <a:t>‹#›</a:t>
            </a:fld>
            <a:endParaRPr lang="en-AU"/>
          </a:p>
        </p:txBody>
      </p:sp>
      <p:sp>
        <p:nvSpPr>
          <p:cNvPr id="10" name="Footer Placeholder 9"/>
          <p:cNvSpPr>
            <a:spLocks noGrp="1"/>
          </p:cNvSpPr>
          <p:nvPr>
            <p:ph type="ftr" sz="quarter" idx="12"/>
          </p:nvPr>
        </p:nvSpPr>
        <p:spPr/>
        <p:txBody>
          <a:bodyPr/>
          <a:lstStyle/>
          <a:p>
            <a:endParaRPr lang="en-AU"/>
          </a:p>
        </p:txBody>
      </p:sp>
    </p:spTree>
    <p:extLst>
      <p:ext uri="{BB962C8B-B14F-4D97-AF65-F5344CB8AC3E}">
        <p14:creationId xmlns:p14="http://schemas.microsoft.com/office/powerpoint/2010/main" val="368868225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4196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4196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C1105D69-8649-4B71-B6BD-B69C79848A0F}" type="datetimeFigureOut">
              <a:rPr lang="en-AU" smtClean="0"/>
              <a:t>10/02/2020</a:t>
            </a:fld>
            <a:endParaRPr lang="en-AU"/>
          </a:p>
        </p:txBody>
      </p:sp>
      <p:sp>
        <p:nvSpPr>
          <p:cNvPr id="8" name="Footer Placeholder 7"/>
          <p:cNvSpPr>
            <a:spLocks noGrp="1"/>
          </p:cNvSpPr>
          <p:nvPr>
            <p:ph type="ftr" sz="quarter" idx="11"/>
          </p:nvPr>
        </p:nvSpPr>
        <p:spPr/>
        <p:txBody>
          <a:bodyPr/>
          <a:lstStyle/>
          <a:p>
            <a:endParaRPr lang="en-AU"/>
          </a:p>
        </p:txBody>
      </p:sp>
      <p:sp>
        <p:nvSpPr>
          <p:cNvPr id="9" name="Slide Number Placeholder 8"/>
          <p:cNvSpPr>
            <a:spLocks noGrp="1"/>
          </p:cNvSpPr>
          <p:nvPr>
            <p:ph type="sldNum" sz="quarter" idx="12"/>
          </p:nvPr>
        </p:nvSpPr>
        <p:spPr/>
        <p:txBody>
          <a:bodyPr/>
          <a:lstStyle/>
          <a:p>
            <a:fld id="{1F8F8F17-669E-4508-8238-16CB05834727}" type="slidenum">
              <a:rPr lang="en-AU" smtClean="0"/>
              <a:t>‹#›</a:t>
            </a:fld>
            <a:endParaRPr lang="en-AU"/>
          </a:p>
        </p:txBody>
      </p:sp>
    </p:spTree>
    <p:extLst>
      <p:ext uri="{BB962C8B-B14F-4D97-AF65-F5344CB8AC3E}">
        <p14:creationId xmlns:p14="http://schemas.microsoft.com/office/powerpoint/2010/main" val="17529271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530886" y="4190028"/>
            <a:ext cx="6523662" cy="1392204"/>
          </a:xfrm>
          <a:prstGeom prst="rect">
            <a:avLst/>
          </a:prstGeom>
        </p:spPr>
        <p:txBody>
          <a:bodyPr anchor="t"/>
          <a:lstStyle>
            <a:lvl1pPr marL="0" indent="0" algn="l">
              <a:buNone/>
              <a:defRPr sz="2800">
                <a:solidFill>
                  <a:srgbClr val="007681"/>
                </a:solidFill>
                <a:latin typeface="Aria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Title Placeholder 1"/>
          <p:cNvSpPr>
            <a:spLocks noGrp="1"/>
          </p:cNvSpPr>
          <p:nvPr>
            <p:ph type="title"/>
          </p:nvPr>
        </p:nvSpPr>
        <p:spPr>
          <a:xfrm>
            <a:off x="1530886" y="2859475"/>
            <a:ext cx="6393189" cy="1136710"/>
          </a:xfrm>
          <a:prstGeom prst="rect">
            <a:avLst/>
          </a:prstGeom>
        </p:spPr>
        <p:txBody>
          <a:bodyPr vert="horz" wrap="none" lIns="91440" tIns="45720" rIns="91440" bIns="45720" rtlCol="0" anchor="b">
            <a:normAutofit/>
          </a:bodyPr>
          <a:lstStyle>
            <a:lvl1pPr algn="l">
              <a:defRPr sz="3600">
                <a:solidFill>
                  <a:srgbClr val="776E64"/>
                </a:solidFill>
                <a:latin typeface="Arial"/>
                <a:cs typeface="Arial"/>
              </a:defRPr>
            </a:lvl1pPr>
          </a:lstStyle>
          <a:p>
            <a:r>
              <a:rPr lang="en-US"/>
              <a:t>Click to edit Master title style</a:t>
            </a:r>
            <a:endParaRPr lang="en-US" dirty="0"/>
          </a:p>
        </p:txBody>
      </p:sp>
      <p:sp>
        <p:nvSpPr>
          <p:cNvPr id="7" name="Text Placeholder 6"/>
          <p:cNvSpPr>
            <a:spLocks noGrp="1"/>
          </p:cNvSpPr>
          <p:nvPr>
            <p:ph type="body" sz="quarter" idx="10" hasCustomPrompt="1"/>
          </p:nvPr>
        </p:nvSpPr>
        <p:spPr>
          <a:xfrm>
            <a:off x="1530350" y="6100763"/>
            <a:ext cx="2265363" cy="519113"/>
          </a:xfrm>
          <a:prstGeom prst="rect">
            <a:avLst/>
          </a:prstGeom>
        </p:spPr>
        <p:txBody>
          <a:bodyPr vert="horz"/>
          <a:lstStyle>
            <a:lvl1pPr>
              <a:buNone/>
              <a:defRPr sz="1400" baseline="0">
                <a:solidFill>
                  <a:srgbClr val="776E64"/>
                </a:solidFill>
                <a:latin typeface="Arial"/>
                <a:cs typeface="Arial"/>
              </a:defRPr>
            </a:lvl1pPr>
          </a:lstStyle>
          <a:p>
            <a:r>
              <a:rPr lang="en-US" dirty="0"/>
              <a:t>Month 2013</a:t>
            </a:r>
          </a:p>
        </p:txBody>
      </p:sp>
    </p:spTree>
    <p:extLst>
      <p:ext uri="{BB962C8B-B14F-4D97-AF65-F5344CB8AC3E}">
        <p14:creationId xmlns:p14="http://schemas.microsoft.com/office/powerpoint/2010/main" val="164583374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826332" y="578119"/>
            <a:ext cx="7860468" cy="1143000"/>
          </a:xfrm>
          <a:prstGeom prst="rect">
            <a:avLst/>
          </a:prstGeom>
        </p:spPr>
        <p:txBody>
          <a:bodyPr/>
          <a:lstStyle/>
          <a:p>
            <a:r>
              <a:rPr lang="en-US"/>
              <a:t>Click to edit Master title style</a:t>
            </a:r>
            <a:endParaRPr lang="en-US" dirty="0"/>
          </a:p>
        </p:txBody>
      </p:sp>
      <p:sp>
        <p:nvSpPr>
          <p:cNvPr id="3" name="Content Placeholder 2"/>
          <p:cNvSpPr>
            <a:spLocks noGrp="1"/>
          </p:cNvSpPr>
          <p:nvPr>
            <p:ph idx="1"/>
          </p:nvPr>
        </p:nvSpPr>
        <p:spPr>
          <a:xfrm>
            <a:off x="826332" y="1903681"/>
            <a:ext cx="7860468" cy="4525963"/>
          </a:xfrm>
          <a:prstGeom prst="rect">
            <a:avLst/>
          </a:prstGeo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Slide Number Placeholder 2"/>
          <p:cNvSpPr txBox="1">
            <a:spLocks/>
          </p:cNvSpPr>
          <p:nvPr userDrawn="1"/>
        </p:nvSpPr>
        <p:spPr>
          <a:xfrm>
            <a:off x="8330174" y="6423283"/>
            <a:ext cx="713252" cy="365125"/>
          </a:xfrm>
          <a:prstGeom prst="rect">
            <a:avLst/>
          </a:prstGeom>
        </p:spPr>
        <p:txBody>
          <a:bodyPr vert="horz" lIns="91440" tIns="45720" rIns="91440" bIns="45720" rtlCol="0" anchor="ctr"/>
          <a:lstStyle/>
          <a:p>
            <a:pPr algn="r" defTabSz="457200">
              <a:defRPr/>
            </a:pPr>
            <a:fld id="{B9850521-09D2-C846-9FE8-F0FC3A3A2F49}" type="slidenum">
              <a:rPr lang="en-US" sz="1200" smtClean="0">
                <a:solidFill>
                  <a:prstClr val="white"/>
                </a:solidFill>
                <a:latin typeface="Arial"/>
              </a:rPr>
              <a:pPr algn="r" defTabSz="457200">
                <a:defRPr/>
              </a:pPr>
              <a:t>‹#›</a:t>
            </a:fld>
            <a:endParaRPr lang="en-US" sz="1200" dirty="0">
              <a:solidFill>
                <a:prstClr val="white"/>
              </a:solidFill>
              <a:latin typeface="Arial"/>
            </a:endParaRPr>
          </a:p>
        </p:txBody>
      </p:sp>
    </p:spTree>
    <p:extLst>
      <p:ext uri="{BB962C8B-B14F-4D97-AF65-F5344CB8AC3E}">
        <p14:creationId xmlns:p14="http://schemas.microsoft.com/office/powerpoint/2010/main" val="11337334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3" name="Title 1"/>
          <p:cNvSpPr>
            <a:spLocks noGrp="1"/>
          </p:cNvSpPr>
          <p:nvPr>
            <p:ph type="title"/>
          </p:nvPr>
        </p:nvSpPr>
        <p:spPr>
          <a:xfrm>
            <a:off x="826332" y="578119"/>
            <a:ext cx="7860468" cy="1143000"/>
          </a:xfrm>
          <a:prstGeom prst="rect">
            <a:avLst/>
          </a:prstGeom>
        </p:spPr>
        <p:txBody>
          <a:bodyPr/>
          <a:lstStyle/>
          <a:p>
            <a:r>
              <a:rPr lang="en-US"/>
              <a:t>Click to edit Master title style</a:t>
            </a:r>
            <a:endParaRPr lang="en-US" dirty="0"/>
          </a:p>
        </p:txBody>
      </p:sp>
      <p:sp>
        <p:nvSpPr>
          <p:cNvPr id="4" name="Content Placeholder 2"/>
          <p:cNvSpPr>
            <a:spLocks noGrp="1"/>
          </p:cNvSpPr>
          <p:nvPr>
            <p:ph idx="1"/>
          </p:nvPr>
        </p:nvSpPr>
        <p:spPr>
          <a:xfrm>
            <a:off x="826332" y="1903681"/>
            <a:ext cx="3745668" cy="4525963"/>
          </a:xfrm>
          <a:prstGeom prst="rect">
            <a:avLst/>
          </a:prstGeo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Content Placeholder 2"/>
          <p:cNvSpPr>
            <a:spLocks noGrp="1"/>
          </p:cNvSpPr>
          <p:nvPr>
            <p:ph idx="10"/>
          </p:nvPr>
        </p:nvSpPr>
        <p:spPr>
          <a:xfrm>
            <a:off x="4933875" y="1903681"/>
            <a:ext cx="3745668" cy="4525963"/>
          </a:xfrm>
          <a:prstGeom prst="rect">
            <a:avLst/>
          </a:prstGeo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226832344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image" Target="../media/image2.png"/></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2.xml"/><Relationship Id="rId1" Type="http://schemas.openxmlformats.org/officeDocument/2006/relationships/slideLayout" Target="../slideLayouts/slideLayout7.xml"/><Relationship Id="rId4" Type="http://schemas.openxmlformats.org/officeDocument/2006/relationships/image" Target="../media/image2.png"/></Relationships>
</file>

<file path=ppt/slideMasters/_rels/slideMaster3.xml.rels><?xml version="1.0" encoding="UTF-8" standalone="yes"?>
<Relationships xmlns="http://schemas.openxmlformats.org/package/2006/relationships"><Relationship Id="rId3" Type="http://schemas.openxmlformats.org/officeDocument/2006/relationships/theme" Target="../theme/theme3.xml"/><Relationship Id="rId2" Type="http://schemas.openxmlformats.org/officeDocument/2006/relationships/slideLayout" Target="../slideLayouts/slideLayout9.xml"/><Relationship Id="rId1" Type="http://schemas.openxmlformats.org/officeDocument/2006/relationships/slideLayout" Target="../slideLayouts/slideLayout8.xml"/><Relationship Id="rId5" Type="http://schemas.openxmlformats.org/officeDocument/2006/relationships/image" Target="../media/image4.png"/><Relationship Id="rId4" Type="http://schemas.openxmlformats.org/officeDocument/2006/relationships/image" Target="../media/image3.png"/></Relationships>
</file>

<file path=ppt/slideMasters/_rels/slideMaster4.xml.rels><?xml version="1.0" encoding="UTF-8" standalone="yes"?>
<Relationships xmlns="http://schemas.openxmlformats.org/package/2006/relationships"><Relationship Id="rId3" Type="http://schemas.openxmlformats.org/officeDocument/2006/relationships/theme" Target="../theme/theme4.xml"/><Relationship Id="rId2" Type="http://schemas.openxmlformats.org/officeDocument/2006/relationships/slideLayout" Target="../slideLayouts/slideLayout11.xml"/><Relationship Id="rId1" Type="http://schemas.openxmlformats.org/officeDocument/2006/relationships/slideLayout" Target="../slideLayouts/slideLayout10.xml"/><Relationship Id="rId5" Type="http://schemas.openxmlformats.org/officeDocument/2006/relationships/image" Target="../media/image4.png"/><Relationship Id="rId4" Type="http://schemas.openxmlformats.org/officeDocument/2006/relationships/image" Target="../media/image3.png"/></Relationships>
</file>

<file path=ppt/slideMasters/_rels/slideMaster5.xml.rels><?xml version="1.0" encoding="UTF-8" standalone="yes"?>
<Relationships xmlns="http://schemas.openxmlformats.org/package/2006/relationships"><Relationship Id="rId8" Type="http://schemas.openxmlformats.org/officeDocument/2006/relationships/image" Target="../media/image3.png"/><Relationship Id="rId3" Type="http://schemas.openxmlformats.org/officeDocument/2006/relationships/slideLayout" Target="../slideLayouts/slideLayout14.xml"/><Relationship Id="rId7" Type="http://schemas.openxmlformats.org/officeDocument/2006/relationships/theme" Target="../theme/theme5.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5" Type="http://schemas.openxmlformats.org/officeDocument/2006/relationships/slideLayout" Target="../slideLayouts/slideLayout16.xml"/><Relationship Id="rId4" Type="http://schemas.openxmlformats.org/officeDocument/2006/relationships/slideLayout" Target="../slideLayouts/slideLayout15.xml"/><Relationship Id="rId9" Type="http://schemas.openxmlformats.org/officeDocument/2006/relationships/image" Target="../media/image4.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10" name="Picture 9" descr="34290b FSH_PPT_V2b-cover.png"/>
          <p:cNvPicPr>
            <a:picLocks noChangeAspect="1"/>
          </p:cNvPicPr>
          <p:nvPr/>
        </p:nvPicPr>
        <p:blipFill>
          <a:blip r:embed="rId8"/>
          <a:stretch>
            <a:fillRect/>
          </a:stretch>
        </p:blipFill>
        <p:spPr>
          <a:xfrm>
            <a:off x="-1792" y="0"/>
            <a:ext cx="9152584" cy="3466635"/>
          </a:xfrm>
          <a:prstGeom prst="rect">
            <a:avLst/>
          </a:prstGeom>
        </p:spPr>
      </p:pic>
      <p:pic>
        <p:nvPicPr>
          <p:cNvPr id="7" name="Picture 6" descr="34290b FSH_PPT_V3 no text_RightCorner_Colour.png"/>
          <p:cNvPicPr>
            <a:picLocks noChangeAspect="1"/>
          </p:cNvPicPr>
          <p:nvPr/>
        </p:nvPicPr>
        <p:blipFill>
          <a:blip r:embed="rId9"/>
          <a:stretch>
            <a:fillRect/>
          </a:stretch>
        </p:blipFill>
        <p:spPr>
          <a:xfrm>
            <a:off x="7977311" y="5804680"/>
            <a:ext cx="1173481" cy="1066800"/>
          </a:xfrm>
          <a:prstGeom prst="rect">
            <a:avLst/>
          </a:prstGeom>
        </p:spPr>
      </p:pic>
    </p:spTree>
    <p:extLst>
      <p:ext uri="{BB962C8B-B14F-4D97-AF65-F5344CB8AC3E}">
        <p14:creationId xmlns:p14="http://schemas.microsoft.com/office/powerpoint/2010/main" val="4208593811"/>
      </p:ext>
    </p:extLst>
  </p:cSld>
  <p:clrMap bg1="lt1" tx1="dk1" bg2="lt2" tx2="dk2" accent1="accent1" accent2="accent2" accent3="accent3" accent4="accent4" accent5="accent5" accent6="accent6" hlink="hlink" folHlink="folHlink"/>
  <p:sldLayoutIdLst>
    <p:sldLayoutId id="2147483801" r:id="rId1"/>
    <p:sldLayoutId id="2147483802" r:id="rId2"/>
    <p:sldLayoutId id="2147483803" r:id="rId3"/>
    <p:sldLayoutId id="2147483804" r:id="rId4"/>
    <p:sldLayoutId id="2147483805" r:id="rId5"/>
    <p:sldLayoutId id="2147483806" r:id="rId6"/>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10" name="Picture 9" descr="34290b FSH_PPT_V2b-cover.png"/>
          <p:cNvPicPr>
            <a:picLocks noChangeAspect="1"/>
          </p:cNvPicPr>
          <p:nvPr/>
        </p:nvPicPr>
        <p:blipFill>
          <a:blip r:embed="rId3"/>
          <a:stretch>
            <a:fillRect/>
          </a:stretch>
        </p:blipFill>
        <p:spPr>
          <a:xfrm>
            <a:off x="-1792" y="0"/>
            <a:ext cx="9152584" cy="3466635"/>
          </a:xfrm>
          <a:prstGeom prst="rect">
            <a:avLst/>
          </a:prstGeom>
        </p:spPr>
      </p:pic>
      <p:pic>
        <p:nvPicPr>
          <p:cNvPr id="7" name="Picture 6" descr="34290b FSH_PPT_V3 no text_RightCorner_Colour.png"/>
          <p:cNvPicPr>
            <a:picLocks noChangeAspect="1"/>
          </p:cNvPicPr>
          <p:nvPr/>
        </p:nvPicPr>
        <p:blipFill>
          <a:blip r:embed="rId4"/>
          <a:stretch>
            <a:fillRect/>
          </a:stretch>
        </p:blipFill>
        <p:spPr>
          <a:xfrm>
            <a:off x="7977311" y="5804680"/>
            <a:ext cx="1173481" cy="1066800"/>
          </a:xfrm>
          <a:prstGeom prst="rect">
            <a:avLst/>
          </a:prstGeom>
        </p:spPr>
      </p:pic>
    </p:spTree>
    <p:extLst>
      <p:ext uri="{BB962C8B-B14F-4D97-AF65-F5344CB8AC3E}">
        <p14:creationId xmlns:p14="http://schemas.microsoft.com/office/powerpoint/2010/main" val="2204680878"/>
      </p:ext>
    </p:extLst>
  </p:cSld>
  <p:clrMap bg1="lt1" tx1="dk1" bg2="lt2" tx2="dk2" accent1="accent1" accent2="accent2" accent3="accent3" accent4="accent4" accent5="accent5" accent6="accent6" hlink="hlink" folHlink="folHlink"/>
  <p:sldLayoutIdLst>
    <p:sldLayoutId id="2147483808" r:id="rId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8" name="Picture 7" descr="34290b FSH_PPT_V4 Blue Shapes.png"/>
          <p:cNvPicPr>
            <a:picLocks noChangeAspect="1"/>
          </p:cNvPicPr>
          <p:nvPr/>
        </p:nvPicPr>
        <p:blipFill>
          <a:blip r:embed="rId4"/>
          <a:stretch>
            <a:fillRect/>
          </a:stretch>
        </p:blipFill>
        <p:spPr>
          <a:xfrm>
            <a:off x="0" y="0"/>
            <a:ext cx="9144000" cy="321670"/>
          </a:xfrm>
          <a:prstGeom prst="rect">
            <a:avLst/>
          </a:prstGeom>
        </p:spPr>
      </p:pic>
      <p:pic>
        <p:nvPicPr>
          <p:cNvPr id="11" name="Picture 10" descr="34290b FSH_PPT_V4 Green Shapes.png"/>
          <p:cNvPicPr>
            <a:picLocks noChangeAspect="1"/>
          </p:cNvPicPr>
          <p:nvPr/>
        </p:nvPicPr>
        <p:blipFill>
          <a:blip r:embed="rId5"/>
          <a:stretch>
            <a:fillRect/>
          </a:stretch>
        </p:blipFill>
        <p:spPr>
          <a:xfrm>
            <a:off x="0" y="6543412"/>
            <a:ext cx="1316973" cy="85988"/>
          </a:xfrm>
          <a:prstGeom prst="rect">
            <a:avLst/>
          </a:prstGeom>
        </p:spPr>
      </p:pic>
    </p:spTree>
    <p:extLst>
      <p:ext uri="{BB962C8B-B14F-4D97-AF65-F5344CB8AC3E}">
        <p14:creationId xmlns:p14="http://schemas.microsoft.com/office/powerpoint/2010/main" val="1782822351"/>
      </p:ext>
    </p:extLst>
  </p:cSld>
  <p:clrMap bg1="lt1" tx1="dk1" bg2="lt2" tx2="dk2" accent1="accent1" accent2="accent2" accent3="accent3" accent4="accent4" accent5="accent5" accent6="accent6" hlink="hlink" folHlink="folHlink"/>
  <p:sldLayoutIdLst>
    <p:sldLayoutId id="2147483810" r:id="rId1"/>
    <p:sldLayoutId id="2147483811" r:id="rId2"/>
  </p:sldLayoutIdLst>
  <p:txStyles>
    <p:titleStyle>
      <a:lvl1pPr marL="0" indent="0" algn="l" defTabSz="457200" rtl="0" eaLnBrk="1" latinLnBrk="0" hangingPunct="1">
        <a:spcBef>
          <a:spcPct val="0"/>
        </a:spcBef>
        <a:buNone/>
        <a:defRPr sz="3600" kern="1200">
          <a:solidFill>
            <a:srgbClr val="007681"/>
          </a:solidFill>
          <a:latin typeface="Arial"/>
          <a:ea typeface="+mj-ea"/>
          <a:cs typeface="+mj-cs"/>
        </a:defRPr>
      </a:lvl1pPr>
    </p:titleStyle>
    <p:bodyStyle>
      <a:lvl1pPr marL="342900" indent="-342900" algn="l" defTabSz="457200" rtl="0" eaLnBrk="1" latinLnBrk="0" hangingPunct="1">
        <a:spcBef>
          <a:spcPct val="20000"/>
        </a:spcBef>
        <a:buFont typeface="Arial"/>
        <a:buChar char="•"/>
        <a:defRPr sz="3200" kern="1200">
          <a:solidFill>
            <a:srgbClr val="776E64"/>
          </a:solidFill>
          <a:latin typeface="Arial"/>
          <a:ea typeface="+mn-ea"/>
          <a:cs typeface="+mn-cs"/>
        </a:defRPr>
      </a:lvl1pPr>
      <a:lvl2pPr marL="742950" indent="-285750" algn="l" defTabSz="457200" rtl="0" eaLnBrk="1" latinLnBrk="0" hangingPunct="1">
        <a:spcBef>
          <a:spcPct val="20000"/>
        </a:spcBef>
        <a:buFont typeface="Arial"/>
        <a:buChar char="–"/>
        <a:defRPr sz="2800" kern="1200">
          <a:solidFill>
            <a:srgbClr val="776E64"/>
          </a:solidFill>
          <a:latin typeface="Arial"/>
          <a:ea typeface="+mn-ea"/>
          <a:cs typeface="+mn-cs"/>
        </a:defRPr>
      </a:lvl2pPr>
      <a:lvl3pPr marL="1143000" indent="-228600" algn="l" defTabSz="457200" rtl="0" eaLnBrk="1" latinLnBrk="0" hangingPunct="1">
        <a:spcBef>
          <a:spcPct val="20000"/>
        </a:spcBef>
        <a:buFont typeface="Arial"/>
        <a:buChar char="•"/>
        <a:defRPr sz="2400" kern="1200">
          <a:solidFill>
            <a:srgbClr val="776E64"/>
          </a:solidFill>
          <a:latin typeface="Arial"/>
          <a:ea typeface="+mn-ea"/>
          <a:cs typeface="+mn-cs"/>
        </a:defRPr>
      </a:lvl3pPr>
      <a:lvl4pPr marL="1600200" indent="-228600" algn="l" defTabSz="457200" rtl="0" eaLnBrk="1" latinLnBrk="0" hangingPunct="1">
        <a:spcBef>
          <a:spcPct val="20000"/>
        </a:spcBef>
        <a:buFont typeface="Arial"/>
        <a:buChar char="–"/>
        <a:defRPr sz="2000" kern="1200">
          <a:solidFill>
            <a:srgbClr val="776E64"/>
          </a:solidFill>
          <a:latin typeface="Arial"/>
          <a:ea typeface="+mn-ea"/>
          <a:cs typeface="+mn-cs"/>
        </a:defRPr>
      </a:lvl4pPr>
      <a:lvl5pPr marL="2057400" indent="-228600" algn="l" defTabSz="457200" rtl="0" eaLnBrk="1" latinLnBrk="0" hangingPunct="1">
        <a:spcBef>
          <a:spcPct val="20000"/>
        </a:spcBef>
        <a:buFont typeface="Arial"/>
        <a:buChar char="»"/>
        <a:defRPr sz="2000" kern="1200">
          <a:solidFill>
            <a:srgbClr val="776E64"/>
          </a:solidFill>
          <a:latin typeface="Arial"/>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8" name="Picture 7" descr="34290b FSH_PPT_V4 Blue Shapes.png"/>
          <p:cNvPicPr>
            <a:picLocks noChangeAspect="1"/>
          </p:cNvPicPr>
          <p:nvPr/>
        </p:nvPicPr>
        <p:blipFill>
          <a:blip r:embed="rId4"/>
          <a:stretch>
            <a:fillRect/>
          </a:stretch>
        </p:blipFill>
        <p:spPr>
          <a:xfrm>
            <a:off x="0" y="0"/>
            <a:ext cx="9144000" cy="321670"/>
          </a:xfrm>
          <a:prstGeom prst="rect">
            <a:avLst/>
          </a:prstGeom>
        </p:spPr>
      </p:pic>
      <p:pic>
        <p:nvPicPr>
          <p:cNvPr id="11" name="Picture 10" descr="34290b FSH_PPT_V4 Green Shapes.png"/>
          <p:cNvPicPr>
            <a:picLocks noChangeAspect="1"/>
          </p:cNvPicPr>
          <p:nvPr/>
        </p:nvPicPr>
        <p:blipFill>
          <a:blip r:embed="rId5"/>
          <a:stretch>
            <a:fillRect/>
          </a:stretch>
        </p:blipFill>
        <p:spPr>
          <a:xfrm>
            <a:off x="0" y="6543412"/>
            <a:ext cx="1316973" cy="85988"/>
          </a:xfrm>
          <a:prstGeom prst="rect">
            <a:avLst/>
          </a:prstGeom>
        </p:spPr>
      </p:pic>
    </p:spTree>
    <p:extLst>
      <p:ext uri="{BB962C8B-B14F-4D97-AF65-F5344CB8AC3E}">
        <p14:creationId xmlns:p14="http://schemas.microsoft.com/office/powerpoint/2010/main" val="4020035387"/>
      </p:ext>
    </p:extLst>
  </p:cSld>
  <p:clrMap bg1="lt1" tx1="dk1" bg2="lt2" tx2="dk2" accent1="accent1" accent2="accent2" accent3="accent3" accent4="accent4" accent5="accent5" accent6="accent6" hlink="hlink" folHlink="folHlink"/>
  <p:sldLayoutIdLst>
    <p:sldLayoutId id="2147483813" r:id="rId1"/>
    <p:sldLayoutId id="2147483814" r:id="rId2"/>
  </p:sldLayoutIdLst>
  <p:txStyles>
    <p:titleStyle>
      <a:lvl1pPr marL="0" indent="0" algn="l" defTabSz="457200" rtl="0" eaLnBrk="1" latinLnBrk="0" hangingPunct="1">
        <a:spcBef>
          <a:spcPct val="0"/>
        </a:spcBef>
        <a:buNone/>
        <a:defRPr sz="3600" kern="1200">
          <a:solidFill>
            <a:srgbClr val="007681"/>
          </a:solidFill>
          <a:latin typeface="Arial"/>
          <a:ea typeface="+mj-ea"/>
          <a:cs typeface="+mj-cs"/>
        </a:defRPr>
      </a:lvl1pPr>
    </p:titleStyle>
    <p:bodyStyle>
      <a:lvl1pPr marL="342900" indent="-342900" algn="l" defTabSz="457200" rtl="0" eaLnBrk="1" latinLnBrk="0" hangingPunct="1">
        <a:spcBef>
          <a:spcPct val="20000"/>
        </a:spcBef>
        <a:buFont typeface="Arial"/>
        <a:buChar char="•"/>
        <a:defRPr sz="3200" kern="1200">
          <a:solidFill>
            <a:srgbClr val="776E64"/>
          </a:solidFill>
          <a:latin typeface="Arial"/>
          <a:ea typeface="+mn-ea"/>
          <a:cs typeface="+mn-cs"/>
        </a:defRPr>
      </a:lvl1pPr>
      <a:lvl2pPr marL="742950" indent="-285750" algn="l" defTabSz="457200" rtl="0" eaLnBrk="1" latinLnBrk="0" hangingPunct="1">
        <a:spcBef>
          <a:spcPct val="20000"/>
        </a:spcBef>
        <a:buFont typeface="Arial"/>
        <a:buChar char="–"/>
        <a:defRPr sz="2800" kern="1200">
          <a:solidFill>
            <a:srgbClr val="776E64"/>
          </a:solidFill>
          <a:latin typeface="Arial"/>
          <a:ea typeface="+mn-ea"/>
          <a:cs typeface="+mn-cs"/>
        </a:defRPr>
      </a:lvl2pPr>
      <a:lvl3pPr marL="1143000" indent="-228600" algn="l" defTabSz="457200" rtl="0" eaLnBrk="1" latinLnBrk="0" hangingPunct="1">
        <a:spcBef>
          <a:spcPct val="20000"/>
        </a:spcBef>
        <a:buFont typeface="Arial"/>
        <a:buChar char="•"/>
        <a:defRPr sz="2400" kern="1200">
          <a:solidFill>
            <a:srgbClr val="776E64"/>
          </a:solidFill>
          <a:latin typeface="Arial"/>
          <a:ea typeface="+mn-ea"/>
          <a:cs typeface="+mn-cs"/>
        </a:defRPr>
      </a:lvl3pPr>
      <a:lvl4pPr marL="1600200" indent="-228600" algn="l" defTabSz="457200" rtl="0" eaLnBrk="1" latinLnBrk="0" hangingPunct="1">
        <a:spcBef>
          <a:spcPct val="20000"/>
        </a:spcBef>
        <a:buFont typeface="Arial"/>
        <a:buChar char="–"/>
        <a:defRPr sz="2000" kern="1200">
          <a:solidFill>
            <a:srgbClr val="776E64"/>
          </a:solidFill>
          <a:latin typeface="Arial"/>
          <a:ea typeface="+mn-ea"/>
          <a:cs typeface="+mn-cs"/>
        </a:defRPr>
      </a:lvl4pPr>
      <a:lvl5pPr marL="2057400" indent="-228600" algn="l" defTabSz="457200" rtl="0" eaLnBrk="1" latinLnBrk="0" hangingPunct="1">
        <a:spcBef>
          <a:spcPct val="20000"/>
        </a:spcBef>
        <a:buFont typeface="Arial"/>
        <a:buChar char="»"/>
        <a:defRPr sz="2000" kern="1200">
          <a:solidFill>
            <a:srgbClr val="776E64"/>
          </a:solidFill>
          <a:latin typeface="Arial"/>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8" name="Picture 7" descr="34290b FSH_PPT_V4 Blue Shapes.png"/>
          <p:cNvPicPr>
            <a:picLocks noChangeAspect="1"/>
          </p:cNvPicPr>
          <p:nvPr/>
        </p:nvPicPr>
        <p:blipFill>
          <a:blip r:embed="rId8"/>
          <a:stretch>
            <a:fillRect/>
          </a:stretch>
        </p:blipFill>
        <p:spPr>
          <a:xfrm>
            <a:off x="0" y="0"/>
            <a:ext cx="9144000" cy="321670"/>
          </a:xfrm>
          <a:prstGeom prst="rect">
            <a:avLst/>
          </a:prstGeom>
        </p:spPr>
      </p:pic>
      <p:pic>
        <p:nvPicPr>
          <p:cNvPr id="11" name="Picture 10" descr="34290b FSH_PPT_V4 Green Shapes.png"/>
          <p:cNvPicPr>
            <a:picLocks noChangeAspect="1"/>
          </p:cNvPicPr>
          <p:nvPr/>
        </p:nvPicPr>
        <p:blipFill>
          <a:blip r:embed="rId9"/>
          <a:stretch>
            <a:fillRect/>
          </a:stretch>
        </p:blipFill>
        <p:spPr>
          <a:xfrm>
            <a:off x="0" y="6543412"/>
            <a:ext cx="1316973" cy="85988"/>
          </a:xfrm>
          <a:prstGeom prst="rect">
            <a:avLst/>
          </a:prstGeom>
        </p:spPr>
      </p:pic>
    </p:spTree>
    <p:extLst>
      <p:ext uri="{BB962C8B-B14F-4D97-AF65-F5344CB8AC3E}">
        <p14:creationId xmlns:p14="http://schemas.microsoft.com/office/powerpoint/2010/main" val="2267428829"/>
      </p:ext>
    </p:extLst>
  </p:cSld>
  <p:clrMap bg1="lt1" tx1="dk1" bg2="lt2" tx2="dk2" accent1="accent1" accent2="accent2" accent3="accent3" accent4="accent4" accent5="accent5" accent6="accent6" hlink="hlink" folHlink="folHlink"/>
  <p:sldLayoutIdLst>
    <p:sldLayoutId id="2147483816" r:id="rId1"/>
    <p:sldLayoutId id="2147483817" r:id="rId2"/>
    <p:sldLayoutId id="2147483818" r:id="rId3"/>
    <p:sldLayoutId id="2147483820" r:id="rId4"/>
    <p:sldLayoutId id="2147483821" r:id="rId5"/>
    <p:sldLayoutId id="2147483822" r:id="rId6"/>
  </p:sldLayoutIdLst>
  <p:txStyles>
    <p:titleStyle>
      <a:lvl1pPr marL="0" indent="0" algn="l" defTabSz="457200" rtl="0" eaLnBrk="1" latinLnBrk="0" hangingPunct="1">
        <a:spcBef>
          <a:spcPct val="0"/>
        </a:spcBef>
        <a:buNone/>
        <a:defRPr sz="3600" kern="1200">
          <a:solidFill>
            <a:srgbClr val="007681"/>
          </a:solidFill>
          <a:latin typeface="Arial"/>
          <a:ea typeface="+mj-ea"/>
          <a:cs typeface="+mj-cs"/>
        </a:defRPr>
      </a:lvl1pPr>
    </p:titleStyle>
    <p:bodyStyle>
      <a:lvl1pPr marL="342900" indent="-342900" algn="l" defTabSz="457200" rtl="0" eaLnBrk="1" latinLnBrk="0" hangingPunct="1">
        <a:spcBef>
          <a:spcPct val="20000"/>
        </a:spcBef>
        <a:buFont typeface="Arial"/>
        <a:buChar char="•"/>
        <a:defRPr sz="3200" kern="1200">
          <a:solidFill>
            <a:srgbClr val="776E64"/>
          </a:solidFill>
          <a:latin typeface="Arial"/>
          <a:ea typeface="+mn-ea"/>
          <a:cs typeface="+mn-cs"/>
        </a:defRPr>
      </a:lvl1pPr>
      <a:lvl2pPr marL="742950" indent="-285750" algn="l" defTabSz="457200" rtl="0" eaLnBrk="1" latinLnBrk="0" hangingPunct="1">
        <a:spcBef>
          <a:spcPct val="20000"/>
        </a:spcBef>
        <a:buFont typeface="Arial"/>
        <a:buChar char="–"/>
        <a:defRPr sz="2800" kern="1200">
          <a:solidFill>
            <a:srgbClr val="776E64"/>
          </a:solidFill>
          <a:latin typeface="Arial"/>
          <a:ea typeface="+mn-ea"/>
          <a:cs typeface="+mn-cs"/>
        </a:defRPr>
      </a:lvl2pPr>
      <a:lvl3pPr marL="1143000" indent="-228600" algn="l" defTabSz="457200" rtl="0" eaLnBrk="1" latinLnBrk="0" hangingPunct="1">
        <a:spcBef>
          <a:spcPct val="20000"/>
        </a:spcBef>
        <a:buFont typeface="Arial"/>
        <a:buChar char="•"/>
        <a:defRPr sz="2400" kern="1200">
          <a:solidFill>
            <a:srgbClr val="776E64"/>
          </a:solidFill>
          <a:latin typeface="Arial"/>
          <a:ea typeface="+mn-ea"/>
          <a:cs typeface="+mn-cs"/>
        </a:defRPr>
      </a:lvl3pPr>
      <a:lvl4pPr marL="1600200" indent="-228600" algn="l" defTabSz="457200" rtl="0" eaLnBrk="1" latinLnBrk="0" hangingPunct="1">
        <a:spcBef>
          <a:spcPct val="20000"/>
        </a:spcBef>
        <a:buFont typeface="Arial"/>
        <a:buChar char="–"/>
        <a:defRPr sz="2000" kern="1200">
          <a:solidFill>
            <a:srgbClr val="776E64"/>
          </a:solidFill>
          <a:latin typeface="Arial"/>
          <a:ea typeface="+mn-ea"/>
          <a:cs typeface="+mn-cs"/>
        </a:defRPr>
      </a:lvl4pPr>
      <a:lvl5pPr marL="2057400" indent="-228600" algn="l" defTabSz="457200" rtl="0" eaLnBrk="1" latinLnBrk="0" hangingPunct="1">
        <a:spcBef>
          <a:spcPct val="20000"/>
        </a:spcBef>
        <a:buFont typeface="Arial"/>
        <a:buChar char="»"/>
        <a:defRPr sz="2000" kern="1200">
          <a:solidFill>
            <a:srgbClr val="776E64"/>
          </a:solidFill>
          <a:latin typeface="Arial"/>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0.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2.xml"/><Relationship Id="rId1" Type="http://schemas.openxmlformats.org/officeDocument/2006/relationships/slideLayout" Target="../slideLayouts/slideLayout17.xml"/><Relationship Id="rId4" Type="http://schemas.openxmlformats.org/officeDocument/2006/relationships/image" Target="../media/image7.tiff"/></Relationships>
</file>

<file path=ppt/slides/_rels/slide1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7.tiff"/><Relationship Id="rId1" Type="http://schemas.openxmlformats.org/officeDocument/2006/relationships/slideLayout" Target="../slideLayouts/slideLayout1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3" Type="http://schemas.openxmlformats.org/officeDocument/2006/relationships/image" Target="../media/image8.jpg"/><Relationship Id="rId2" Type="http://schemas.openxmlformats.org/officeDocument/2006/relationships/notesSlide" Target="../notesSlides/notesSlide3.xml"/><Relationship Id="rId1" Type="http://schemas.openxmlformats.org/officeDocument/2006/relationships/slideLayout" Target="../slideLayouts/slideLayout8.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8.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6.xml.rels><?xml version="1.0" encoding="UTF-8" standalone="yes"?>
<Relationships xmlns="http://schemas.openxmlformats.org/package/2006/relationships"><Relationship Id="rId2" Type="http://schemas.openxmlformats.org/officeDocument/2006/relationships/hyperlink" Target="http://www.uptodate.com.ezproxy2.fh.health.wa.gov.au:2048/contents/dobutamine-drug-information?source=see_link" TargetMode="External"/><Relationship Id="rId1" Type="http://schemas.openxmlformats.org/officeDocument/2006/relationships/slideLayout" Target="../slideLayouts/slideLayout12.xml"/></Relationships>
</file>

<file path=ppt/slides/_rels/slide27.xml.rels><?xml version="1.0" encoding="UTF-8" standalone="yes"?>
<Relationships xmlns="http://schemas.openxmlformats.org/package/2006/relationships"><Relationship Id="rId2" Type="http://schemas.openxmlformats.org/officeDocument/2006/relationships/hyperlink" Target="http://www.uptodate.com.ezproxy2.fh.health.wa.gov.au:2048/contents/dobutamine-drug-information?source=see_link" TargetMode="External"/><Relationship Id="rId1" Type="http://schemas.openxmlformats.org/officeDocument/2006/relationships/slideLayout" Target="../slideLayouts/slideLayout1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2" Type="http://schemas.openxmlformats.org/officeDocument/2006/relationships/hyperlink" Target="http://www.uptodate.com.ezproxy2.fh.health.wa.gov.au:2048/contents/dopamine-drug-information?source=see_link" TargetMode="External"/><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AU" dirty="0"/>
              <a:t>VASOPRESSORS AND INOTROPES</a:t>
            </a:r>
          </a:p>
        </p:txBody>
      </p:sp>
      <p:sp>
        <p:nvSpPr>
          <p:cNvPr id="3" name="Subtitle 2"/>
          <p:cNvSpPr>
            <a:spLocks noGrp="1"/>
          </p:cNvSpPr>
          <p:nvPr>
            <p:ph type="subTitle" idx="1"/>
          </p:nvPr>
        </p:nvSpPr>
        <p:spPr/>
        <p:txBody>
          <a:bodyPr/>
          <a:lstStyle/>
          <a:p>
            <a:r>
              <a:rPr lang="en-AU" dirty="0"/>
              <a:t>Oonagh Duff</a:t>
            </a:r>
          </a:p>
          <a:p>
            <a:r>
              <a:rPr lang="en-AU" dirty="0"/>
              <a:t>June 2017</a:t>
            </a:r>
          </a:p>
        </p:txBody>
      </p:sp>
    </p:spTree>
    <p:extLst>
      <p:ext uri="{BB962C8B-B14F-4D97-AF65-F5344CB8AC3E}">
        <p14:creationId xmlns:p14="http://schemas.microsoft.com/office/powerpoint/2010/main" val="1392483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a:t>What agent should be used?</a:t>
            </a:r>
            <a:br>
              <a:rPr lang="en-AU" dirty="0"/>
            </a:br>
            <a:r>
              <a:rPr lang="en-AU" dirty="0"/>
              <a:t>At what dose?</a:t>
            </a:r>
          </a:p>
        </p:txBody>
      </p:sp>
      <p:sp>
        <p:nvSpPr>
          <p:cNvPr id="3" name="Content Placeholder 2"/>
          <p:cNvSpPr>
            <a:spLocks noGrp="1"/>
          </p:cNvSpPr>
          <p:nvPr>
            <p:ph idx="1"/>
          </p:nvPr>
        </p:nvSpPr>
        <p:spPr>
          <a:xfrm>
            <a:off x="826332" y="1903681"/>
            <a:ext cx="5113820" cy="4525963"/>
          </a:xfrm>
          <a:prstGeom prst="rect">
            <a:avLst/>
          </a:prstGeom>
        </p:spPr>
        <p:txBody>
          <a:bodyPr>
            <a:normAutofit/>
          </a:bodyPr>
          <a:lstStyle/>
          <a:p>
            <a:r>
              <a:rPr lang="en-AU" sz="2000" dirty="0"/>
              <a:t>Choice of an initial agent must be based on the suspected underlying aetiology of shock (e.g. </a:t>
            </a:r>
            <a:r>
              <a:rPr lang="en-AU" sz="2000" dirty="0" err="1"/>
              <a:t>dobutamine</a:t>
            </a:r>
            <a:r>
              <a:rPr lang="en-AU" sz="2000" dirty="0"/>
              <a:t> in cases of cardiac failure without significant hypotension). </a:t>
            </a:r>
          </a:p>
          <a:p>
            <a:r>
              <a:rPr lang="en-AU" sz="2000" dirty="0"/>
              <a:t>The dose should be titrated up to achieve effective BP or end-organ perfusion (urine output or mentation.) </a:t>
            </a:r>
          </a:p>
          <a:p>
            <a:r>
              <a:rPr lang="en-AU" sz="2000" dirty="0"/>
              <a:t>If the maximal doses of a first agent are inadequate, then a second or third drug should be added. </a:t>
            </a:r>
          </a:p>
          <a:p>
            <a:endParaRPr lang="en-AU" dirty="0"/>
          </a:p>
          <a:p>
            <a:endParaRPr lang="en-AU" dirty="0"/>
          </a:p>
          <a:p>
            <a:endParaRPr lang="en-AU" dirty="0"/>
          </a:p>
          <a:p>
            <a:endParaRPr lang="en-AU" dirty="0"/>
          </a:p>
          <a:p>
            <a:endParaRPr lang="en-AU" dirty="0"/>
          </a:p>
          <a:p>
            <a:endParaRPr lang="en-AU" dirty="0"/>
          </a:p>
          <a:p>
            <a:endParaRPr lang="en-AU" dirty="0"/>
          </a:p>
          <a:p>
            <a:endParaRPr lang="en-AU" dirty="0"/>
          </a:p>
          <a:p>
            <a:endParaRPr lang="en-AU" dirty="0"/>
          </a:p>
        </p:txBody>
      </p:sp>
      <p:pic>
        <p:nvPicPr>
          <p:cNvPr id="1026" name="Picture 2" descr="\\hdwa.health.wa.gov.au\users\Home-FSH\he15586\Pictures\urine bag.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940152" y="3429000"/>
            <a:ext cx="2922678" cy="216024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9735196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2"/>
          <p:cNvPicPr>
            <a:picLocks noChangeAspect="1" noChangeArrowheads="1"/>
          </p:cNvPicPr>
          <p:nvPr/>
        </p:nvPicPr>
        <p:blipFill>
          <a:blip r:embed="rId3" cstate="print"/>
          <a:srcRect/>
          <a:stretch>
            <a:fillRect/>
          </a:stretch>
        </p:blipFill>
        <p:spPr bwMode="auto">
          <a:xfrm>
            <a:off x="350578" y="4736552"/>
            <a:ext cx="1924762" cy="324034"/>
          </a:xfrm>
          <a:prstGeom prst="rect">
            <a:avLst/>
          </a:prstGeom>
          <a:noFill/>
        </p:spPr>
      </p:pic>
      <p:sp>
        <p:nvSpPr>
          <p:cNvPr id="5124" name="Text Box 4"/>
          <p:cNvSpPr txBox="1">
            <a:spLocks noChangeArrowheads="1"/>
          </p:cNvSpPr>
          <p:nvPr/>
        </p:nvSpPr>
        <p:spPr bwMode="auto">
          <a:xfrm>
            <a:off x="2942003" y="5336481"/>
            <a:ext cx="3244874" cy="121956"/>
          </a:xfrm>
          <a:prstGeom prst="rect">
            <a:avLst/>
          </a:prstGeom>
          <a:noFill/>
          <a:ln w="9525">
            <a:noFill/>
            <a:miter lim="800000"/>
            <a:headEnd/>
            <a:tailEnd/>
          </a:ln>
        </p:spPr>
        <p:txBody>
          <a:bodyPr lIns="0" tIns="0" rIns="0" bIns="0">
            <a:spAutoFit/>
          </a:bodyPr>
          <a:lstStyle/>
          <a:p>
            <a:pPr>
              <a:lnSpc>
                <a:spcPct val="97000"/>
              </a:lnSpc>
              <a:buClr>
                <a:srgbClr val="FFFFFF"/>
              </a:buClr>
              <a:buSzPct val="45000"/>
              <a:tabLst>
                <a:tab pos="492542" algn="l"/>
                <a:tab pos="985083" algn="l"/>
                <a:tab pos="1477625" algn="l"/>
                <a:tab pos="1970166" algn="l"/>
                <a:tab pos="2462708" algn="l"/>
              </a:tabLst>
            </a:pPr>
            <a:r>
              <a:rPr lang="en-GB" sz="817" b="1">
                <a:solidFill>
                  <a:srgbClr val="FFFFFF"/>
                </a:solidFill>
                <a:latin typeface="Arial" charset="0"/>
              </a:rPr>
              <a:t>Vincent J-L, De Backer D. N Engl J Med 2013;369:1726-1734</a:t>
            </a:r>
            <a:endParaRPr lang="en-GB" sz="817" b="1" dirty="0">
              <a:solidFill>
                <a:srgbClr val="FFFFFF"/>
              </a:solidFill>
              <a:latin typeface="Arial" charset="0"/>
            </a:endParaRPr>
          </a:p>
        </p:txBody>
      </p:sp>
      <p:sp>
        <p:nvSpPr>
          <p:cNvPr id="2" name="Title 1"/>
          <p:cNvSpPr>
            <a:spLocks noGrp="1"/>
          </p:cNvSpPr>
          <p:nvPr>
            <p:ph type="title"/>
          </p:nvPr>
        </p:nvSpPr>
        <p:spPr>
          <a:xfrm>
            <a:off x="350578" y="377943"/>
            <a:ext cx="4280023" cy="576884"/>
          </a:xfrm>
        </p:spPr>
        <p:txBody>
          <a:bodyPr/>
          <a:lstStyle/>
          <a:p>
            <a:r>
              <a:rPr lang="en-AU" dirty="0"/>
              <a:t>Types of shock</a:t>
            </a:r>
          </a:p>
        </p:txBody>
      </p:sp>
      <p:pic>
        <p:nvPicPr>
          <p:cNvPr id="7" name="Picture 6" descr="Image"/>
          <p:cNvPicPr>
            <a:picLocks noChangeAspect="1"/>
          </p:cNvPicPr>
          <p:nvPr/>
        </p:nvPicPr>
        <p:blipFill rotWithShape="1">
          <a:blip r:embed="rId4" cstate="print"/>
          <a:srcRect t="67316"/>
          <a:stretch/>
        </p:blipFill>
        <p:spPr>
          <a:xfrm>
            <a:off x="350578" y="1247597"/>
            <a:ext cx="8629098" cy="3176320"/>
          </a:xfrm>
          <a:prstGeom prst="rect">
            <a:avLst/>
          </a:prstGeom>
        </p:spPr>
      </p:pic>
    </p:spTree>
    <p:extLst>
      <p:ext uri="{BB962C8B-B14F-4D97-AF65-F5344CB8AC3E}">
        <p14:creationId xmlns:p14="http://schemas.microsoft.com/office/powerpoint/2010/main" val="2964053560"/>
      </p:ext>
    </p:extLst>
  </p:cSld>
  <p:clrMapOvr>
    <a:masterClrMapping/>
  </p:clrMapOvr>
  <p:transition spd="med"/>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8001" y="609600"/>
            <a:ext cx="4352031" cy="947192"/>
          </a:xfrm>
        </p:spPr>
        <p:txBody>
          <a:bodyPr/>
          <a:lstStyle/>
          <a:p>
            <a:r>
              <a:rPr lang="en-AU" dirty="0"/>
              <a:t>Aetiology of Shock</a:t>
            </a:r>
          </a:p>
        </p:txBody>
      </p:sp>
      <p:pic>
        <p:nvPicPr>
          <p:cNvPr id="3" name="Picture 2" descr="Image"/>
          <p:cNvPicPr>
            <a:picLocks noChangeAspect="1"/>
          </p:cNvPicPr>
          <p:nvPr/>
        </p:nvPicPr>
        <p:blipFill rotWithShape="1">
          <a:blip r:embed="rId2" cstate="print"/>
          <a:srcRect l="70273" t="1742" r="810" b="67931"/>
          <a:stretch/>
        </p:blipFill>
        <p:spPr>
          <a:xfrm>
            <a:off x="3203848" y="1524909"/>
            <a:ext cx="3842120" cy="4032448"/>
          </a:xfrm>
          <a:prstGeom prst="rect">
            <a:avLst/>
          </a:prstGeom>
        </p:spPr>
      </p:pic>
      <p:pic>
        <p:nvPicPr>
          <p:cNvPr id="4" name="Picture 2"/>
          <p:cNvPicPr>
            <a:picLocks noChangeAspect="1" noChangeArrowheads="1"/>
          </p:cNvPicPr>
          <p:nvPr/>
        </p:nvPicPr>
        <p:blipFill>
          <a:blip r:embed="rId3" cstate="print"/>
          <a:srcRect/>
          <a:stretch>
            <a:fillRect/>
          </a:stretch>
        </p:blipFill>
        <p:spPr bwMode="auto">
          <a:xfrm>
            <a:off x="471223" y="5899520"/>
            <a:ext cx="1924762" cy="324034"/>
          </a:xfrm>
          <a:prstGeom prst="rect">
            <a:avLst/>
          </a:prstGeom>
          <a:noFill/>
        </p:spPr>
      </p:pic>
    </p:spTree>
    <p:extLst>
      <p:ext uri="{BB962C8B-B14F-4D97-AF65-F5344CB8AC3E}">
        <p14:creationId xmlns:p14="http://schemas.microsoft.com/office/powerpoint/2010/main" val="197543978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a:t>Hypovolaemia</a:t>
            </a:r>
          </a:p>
        </p:txBody>
      </p:sp>
      <p:sp>
        <p:nvSpPr>
          <p:cNvPr id="5" name="Text Placeholder 4"/>
          <p:cNvSpPr>
            <a:spLocks noGrp="1"/>
          </p:cNvSpPr>
          <p:nvPr>
            <p:ph idx="1"/>
          </p:nvPr>
        </p:nvSpPr>
        <p:spPr/>
        <p:txBody>
          <a:bodyPr>
            <a:normAutofit fontScale="92500" lnSpcReduction="20000"/>
          </a:bodyPr>
          <a:lstStyle/>
          <a:p>
            <a:pPr marL="0" indent="0">
              <a:buNone/>
            </a:pPr>
            <a:r>
              <a:rPr lang="en-AU" dirty="0"/>
              <a:t>Hypotension may result from:</a:t>
            </a:r>
          </a:p>
          <a:p>
            <a:pPr marL="342900" indent="-342900">
              <a:buFont typeface="Arial" panose="020B0604020202020204" pitchFamily="34" charset="0"/>
              <a:buChar char="•"/>
            </a:pPr>
            <a:r>
              <a:rPr lang="en-AU" b="1" dirty="0" err="1"/>
              <a:t>hypovolaemia</a:t>
            </a:r>
            <a:r>
              <a:rPr lang="en-AU" b="1" dirty="0"/>
              <a:t> </a:t>
            </a:r>
            <a:r>
              <a:rPr lang="en-AU" dirty="0"/>
              <a:t>(e.g. exsanguination) </a:t>
            </a:r>
          </a:p>
          <a:p>
            <a:pPr marL="342900" indent="-342900">
              <a:buFont typeface="Arial" panose="020B0604020202020204" pitchFamily="34" charset="0"/>
              <a:buChar char="•"/>
            </a:pPr>
            <a:r>
              <a:rPr lang="en-AU" b="1" dirty="0"/>
              <a:t>pump failure </a:t>
            </a:r>
            <a:r>
              <a:rPr lang="en-AU" dirty="0"/>
              <a:t>(e.g. severe medically refractory heart failure or shock complicating myocardial infarction)  </a:t>
            </a:r>
          </a:p>
          <a:p>
            <a:pPr marL="342900" indent="-342900">
              <a:buFont typeface="Arial" panose="020B0604020202020204" pitchFamily="34" charset="0"/>
              <a:buChar char="•"/>
            </a:pPr>
            <a:r>
              <a:rPr lang="en-AU" dirty="0"/>
              <a:t>a pathologic </a:t>
            </a:r>
            <a:r>
              <a:rPr lang="en-AU" b="1" dirty="0" err="1"/>
              <a:t>maldistribution</a:t>
            </a:r>
            <a:r>
              <a:rPr lang="en-AU" b="1" dirty="0"/>
              <a:t> of blood flow </a:t>
            </a:r>
            <a:r>
              <a:rPr lang="en-AU" dirty="0"/>
              <a:t>(e.g. septic shock, anaphylaxis) </a:t>
            </a:r>
          </a:p>
          <a:p>
            <a:endParaRPr lang="en-AU" dirty="0"/>
          </a:p>
          <a:p>
            <a:pPr marL="0" indent="0" algn="ctr">
              <a:buNone/>
            </a:pPr>
            <a:r>
              <a:rPr lang="en-AU" sz="2800" b="1" i="1" dirty="0"/>
              <a:t>Hypovolemia should be corrected prior to the institution of vasopressor therapy </a:t>
            </a:r>
          </a:p>
        </p:txBody>
      </p:sp>
    </p:spTree>
    <p:extLst>
      <p:ext uri="{BB962C8B-B14F-4D97-AF65-F5344CB8AC3E}">
        <p14:creationId xmlns:p14="http://schemas.microsoft.com/office/powerpoint/2010/main" val="312136248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p:txBody>
          <a:bodyPr>
            <a:normAutofit/>
          </a:bodyPr>
          <a:lstStyle/>
          <a:p>
            <a:r>
              <a:rPr lang="en-AU" sz="2000" dirty="0"/>
              <a:t>Repletion of adequate intravascular volume, when time permits, is crucial prior to the initiation of vasopressors. e.g. most patients with septic shock require at least 2 litres of IV fluid for vasopressors to be maximally effective. </a:t>
            </a:r>
          </a:p>
          <a:p>
            <a:r>
              <a:rPr lang="en-AU" sz="2000" b="1" i="1" dirty="0"/>
              <a:t>Vasopressors will be ineffective or only partially effective in the setting of coexistent hypovolemia.</a:t>
            </a:r>
          </a:p>
          <a:p>
            <a:pPr marL="0" indent="0">
              <a:buNone/>
            </a:pPr>
            <a:endParaRPr lang="en-AU" sz="2000" b="1" i="1" dirty="0"/>
          </a:p>
          <a:p>
            <a:r>
              <a:rPr lang="en-AU" sz="2000" dirty="0"/>
              <a:t>Fluids may need to be withheld in patients with significant pulmonary oedema due to ARDS or heart failure (HF). </a:t>
            </a:r>
            <a:endParaRPr lang="en-AU" dirty="0"/>
          </a:p>
        </p:txBody>
      </p:sp>
    </p:spTree>
    <p:extLst>
      <p:ext uri="{BB962C8B-B14F-4D97-AF65-F5344CB8AC3E}">
        <p14:creationId xmlns:p14="http://schemas.microsoft.com/office/powerpoint/2010/main" val="296729858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5"/>
          <p:cNvSpPr>
            <a:spLocks noGrp="1"/>
          </p:cNvSpPr>
          <p:nvPr>
            <p:ph idx="1"/>
          </p:nvPr>
        </p:nvSpPr>
        <p:spPr>
          <a:xfrm>
            <a:off x="827584" y="1196752"/>
            <a:ext cx="7860468" cy="4525963"/>
          </a:xfrm>
        </p:spPr>
        <p:txBody>
          <a:bodyPr>
            <a:normAutofit/>
          </a:bodyPr>
          <a:lstStyle/>
          <a:p>
            <a:pPr lvl="0">
              <a:buClr>
                <a:srgbClr val="D34817"/>
              </a:buClr>
            </a:pPr>
            <a:r>
              <a:rPr lang="en-AU" sz="2000" dirty="0">
                <a:solidFill>
                  <a:prstClr val="black"/>
                </a:solidFill>
              </a:rPr>
              <a:t>Vasopressors and inotropic agents should be administered through a central venous catheter (CVC). This facilitates more rapid delivery of the agent to the heart for systemic distribution and eliminates the risk of peripheral extravasation. </a:t>
            </a:r>
          </a:p>
          <a:p>
            <a:pPr lvl="0">
              <a:buClr>
                <a:srgbClr val="D34817"/>
              </a:buClr>
            </a:pPr>
            <a:r>
              <a:rPr lang="en-AU" sz="2000" dirty="0">
                <a:solidFill>
                  <a:prstClr val="black"/>
                </a:solidFill>
              </a:rPr>
              <a:t>When a patient does not have a CVC, vasopressors and inotropic agents can be administered through an appropriately positioned peripheral intravenous catheter </a:t>
            </a:r>
            <a:r>
              <a:rPr lang="en-AU" sz="2000" b="1" dirty="0">
                <a:solidFill>
                  <a:prstClr val="black"/>
                </a:solidFill>
              </a:rPr>
              <a:t>temporarily, </a:t>
            </a:r>
            <a:r>
              <a:rPr lang="en-AU" sz="2000" dirty="0">
                <a:solidFill>
                  <a:prstClr val="black"/>
                </a:solidFill>
              </a:rPr>
              <a:t>until a CVC is inserted. </a:t>
            </a:r>
          </a:p>
          <a:p>
            <a:pPr lvl="0">
              <a:buClr>
                <a:srgbClr val="D34817"/>
              </a:buClr>
            </a:pPr>
            <a:r>
              <a:rPr lang="en-AU" sz="2000" dirty="0">
                <a:solidFill>
                  <a:prstClr val="black"/>
                </a:solidFill>
              </a:rPr>
              <a:t>Responsiveness to these drugs can decrease over time due to </a:t>
            </a:r>
            <a:r>
              <a:rPr lang="en-AU" sz="2000" b="1" i="1" dirty="0" err="1">
                <a:solidFill>
                  <a:prstClr val="black"/>
                </a:solidFill>
              </a:rPr>
              <a:t>tachyphylaxis</a:t>
            </a:r>
            <a:r>
              <a:rPr lang="en-AU" sz="2000" dirty="0">
                <a:solidFill>
                  <a:prstClr val="black"/>
                </a:solidFill>
              </a:rPr>
              <a:t>. Doses must be constantly titrated to adjust for this phenomenon and for changes in the patient's clinical condition.</a:t>
            </a:r>
          </a:p>
          <a:p>
            <a:pPr marL="0" indent="0">
              <a:buNone/>
            </a:pPr>
            <a:endParaRPr lang="en-AU" sz="2000" dirty="0"/>
          </a:p>
        </p:txBody>
      </p:sp>
    </p:spTree>
    <p:extLst>
      <p:ext uri="{BB962C8B-B14F-4D97-AF65-F5344CB8AC3E}">
        <p14:creationId xmlns:p14="http://schemas.microsoft.com/office/powerpoint/2010/main" val="314285194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a:solidFill>
                  <a:srgbClr val="FF0000"/>
                </a:solidFill>
              </a:rPr>
              <a:t>ADRENERGIC AGENTS</a:t>
            </a:r>
          </a:p>
        </p:txBody>
      </p:sp>
      <p:pic>
        <p:nvPicPr>
          <p:cNvPr id="8" name="Content Placeholder 7" descr="slide_14.jpg"/>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1187624" y="1174041"/>
            <a:ext cx="6034616" cy="4525962"/>
          </a:xfrm>
        </p:spPr>
      </p:pic>
      <p:sp>
        <p:nvSpPr>
          <p:cNvPr id="9" name="Text Placeholder 8"/>
          <p:cNvSpPr>
            <a:spLocks noGrp="1"/>
          </p:cNvSpPr>
          <p:nvPr>
            <p:ph type="body" sz="half" idx="4294967295"/>
          </p:nvPr>
        </p:nvSpPr>
        <p:spPr>
          <a:xfrm>
            <a:off x="1619672" y="5714527"/>
            <a:ext cx="7772400" cy="612775"/>
          </a:xfrm>
        </p:spPr>
        <p:txBody>
          <a:bodyPr>
            <a:normAutofit fontScale="62500" lnSpcReduction="20000"/>
          </a:bodyPr>
          <a:lstStyle/>
          <a:p>
            <a:r>
              <a:rPr lang="en-AU" dirty="0"/>
              <a:t>Adrenaline, noradrenaline and dopamine are the naturally occurring </a:t>
            </a:r>
            <a:r>
              <a:rPr lang="en-AU" dirty="0" err="1"/>
              <a:t>catecholamines</a:t>
            </a:r>
            <a:r>
              <a:rPr lang="en-AU" dirty="0"/>
              <a:t> and their synthesis is interrelated. </a:t>
            </a:r>
          </a:p>
          <a:p>
            <a:endParaRPr lang="en-US" dirty="0"/>
          </a:p>
        </p:txBody>
      </p:sp>
    </p:spTree>
    <p:extLst>
      <p:ext uri="{BB962C8B-B14F-4D97-AF65-F5344CB8AC3E}">
        <p14:creationId xmlns:p14="http://schemas.microsoft.com/office/powerpoint/2010/main" val="645603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sz="4800" dirty="0">
                <a:solidFill>
                  <a:srgbClr val="FF0000"/>
                </a:solidFill>
              </a:rPr>
              <a:t>ADRENERGIC AGENTS</a:t>
            </a:r>
          </a:p>
        </p:txBody>
      </p:sp>
      <p:sp>
        <p:nvSpPr>
          <p:cNvPr id="3" name="Content Placeholder 2"/>
          <p:cNvSpPr>
            <a:spLocks noGrp="1"/>
          </p:cNvSpPr>
          <p:nvPr>
            <p:ph idx="1"/>
          </p:nvPr>
        </p:nvSpPr>
        <p:spPr>
          <a:xfrm>
            <a:off x="826332" y="1556793"/>
            <a:ext cx="7860468" cy="3456383"/>
          </a:xfrm>
        </p:spPr>
        <p:txBody>
          <a:bodyPr>
            <a:normAutofit/>
          </a:bodyPr>
          <a:lstStyle/>
          <a:p>
            <a:endParaRPr lang="en-AU" sz="2000" dirty="0"/>
          </a:p>
          <a:p>
            <a:r>
              <a:rPr lang="en-AU" sz="2000" dirty="0"/>
              <a:t>Adrenaline, noradrenaline and dopamine are the naturally occurring </a:t>
            </a:r>
            <a:r>
              <a:rPr lang="en-AU" sz="2000" dirty="0" err="1"/>
              <a:t>catecholamines</a:t>
            </a:r>
            <a:r>
              <a:rPr lang="en-AU" sz="2000" dirty="0"/>
              <a:t> and their synthesis is interrelated. </a:t>
            </a:r>
          </a:p>
          <a:p>
            <a:r>
              <a:rPr lang="en-AU" sz="2000" dirty="0"/>
              <a:t>Adrenergic agents, such as phenylephrine, noradrenaline, dopamine, and dobutamine are the most commonly used vasopressor and inotropic drugs in critically ill patients. </a:t>
            </a:r>
          </a:p>
          <a:p>
            <a:pPr marL="0" indent="0">
              <a:buNone/>
            </a:pPr>
            <a:endParaRPr lang="en-AU" sz="2000" dirty="0"/>
          </a:p>
          <a:p>
            <a:r>
              <a:rPr lang="en-AU" sz="2000" dirty="0"/>
              <a:t>These agents manifest different receptor selectivity and clinical effects.</a:t>
            </a:r>
          </a:p>
          <a:p>
            <a:endParaRPr lang="en-AU" dirty="0"/>
          </a:p>
        </p:txBody>
      </p:sp>
    </p:spTree>
    <p:extLst>
      <p:ext uri="{BB962C8B-B14F-4D97-AF65-F5344CB8AC3E}">
        <p14:creationId xmlns:p14="http://schemas.microsoft.com/office/powerpoint/2010/main" val="285350956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800" dirty="0">
                <a:solidFill>
                  <a:srgbClr val="FF0000"/>
                </a:solidFill>
              </a:rPr>
              <a:t>ADRENALINE</a:t>
            </a:r>
          </a:p>
        </p:txBody>
      </p:sp>
      <p:sp>
        <p:nvSpPr>
          <p:cNvPr id="3" name="Content Placeholder 2"/>
          <p:cNvSpPr>
            <a:spLocks noGrp="1"/>
          </p:cNvSpPr>
          <p:nvPr>
            <p:ph idx="1"/>
          </p:nvPr>
        </p:nvSpPr>
        <p:spPr>
          <a:xfrm>
            <a:off x="826332" y="2348879"/>
            <a:ext cx="7860468" cy="4080765"/>
          </a:xfrm>
        </p:spPr>
        <p:txBody>
          <a:bodyPr>
            <a:normAutofit/>
          </a:bodyPr>
          <a:lstStyle/>
          <a:p>
            <a:pPr lvl="0">
              <a:buClr>
                <a:srgbClr val="D34817"/>
              </a:buClr>
            </a:pPr>
            <a:r>
              <a:rPr lang="en-AU" sz="2000" dirty="0">
                <a:solidFill>
                  <a:prstClr val="black"/>
                </a:solidFill>
              </a:rPr>
              <a:t>Adrenaline has potent beta-1 adrenergic receptor activity and moderate beta-2 and alpha-1 adrenergic receptor effects. </a:t>
            </a:r>
          </a:p>
          <a:p>
            <a:pPr marL="0" lvl="0" indent="0">
              <a:buClr>
                <a:srgbClr val="D34817"/>
              </a:buClr>
              <a:buNone/>
            </a:pPr>
            <a:endParaRPr lang="en-AU" sz="2000" dirty="0">
              <a:solidFill>
                <a:prstClr val="black"/>
              </a:solidFill>
            </a:endParaRPr>
          </a:p>
          <a:p>
            <a:r>
              <a:rPr lang="en-US" sz="2000" dirty="0"/>
              <a:t>Low dose- beta effects predominate – increased CO, myocardial O2 consumption and reduces threshold for arrhythmias.</a:t>
            </a:r>
          </a:p>
          <a:p>
            <a:r>
              <a:rPr lang="en-US" sz="2000" dirty="0"/>
              <a:t>Peripheral beta effects – fall in diastolic BP and PVR</a:t>
            </a:r>
          </a:p>
          <a:p>
            <a:r>
              <a:rPr lang="en-US" sz="2000" dirty="0"/>
              <a:t>Higher doses – alpha 1 effects predominate causing increased SVR</a:t>
            </a:r>
          </a:p>
          <a:p>
            <a:pPr marL="0" indent="0">
              <a:buNone/>
            </a:pPr>
            <a:endParaRPr lang="en-US" sz="2000" dirty="0"/>
          </a:p>
        </p:txBody>
      </p:sp>
    </p:spTree>
    <p:extLst>
      <p:ext uri="{BB962C8B-B14F-4D97-AF65-F5344CB8AC3E}">
        <p14:creationId xmlns:p14="http://schemas.microsoft.com/office/powerpoint/2010/main" val="236818110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sz="4800" dirty="0">
                <a:solidFill>
                  <a:srgbClr val="FF0000"/>
                </a:solidFill>
              </a:rPr>
              <a:t>ADRENALINE</a:t>
            </a:r>
            <a:endParaRPr lang="en-AU" sz="4800" dirty="0"/>
          </a:p>
        </p:txBody>
      </p:sp>
      <p:sp>
        <p:nvSpPr>
          <p:cNvPr id="6" name="Content Placeholder 5"/>
          <p:cNvSpPr>
            <a:spLocks noGrp="1"/>
          </p:cNvSpPr>
          <p:nvPr>
            <p:ph idx="1"/>
          </p:nvPr>
        </p:nvSpPr>
        <p:spPr>
          <a:xfrm>
            <a:off x="826332" y="1556793"/>
            <a:ext cx="7860468" cy="4872852"/>
          </a:xfrm>
        </p:spPr>
        <p:txBody>
          <a:bodyPr>
            <a:normAutofit/>
          </a:bodyPr>
          <a:lstStyle/>
          <a:p>
            <a:pPr marL="0" indent="0">
              <a:buNone/>
            </a:pPr>
            <a:r>
              <a:rPr lang="en-US" sz="2000" dirty="0"/>
              <a:t>Effects on organ systems</a:t>
            </a:r>
          </a:p>
          <a:p>
            <a:r>
              <a:rPr lang="en-US" sz="2000" dirty="0"/>
              <a:t>	</a:t>
            </a:r>
            <a:r>
              <a:rPr lang="en-AU" sz="2000" b="1" i="1" dirty="0">
                <a:solidFill>
                  <a:prstClr val="black"/>
                </a:solidFill>
              </a:rPr>
              <a:t>Dysrhythmias </a:t>
            </a:r>
            <a:r>
              <a:rPr lang="en-AU" sz="2000" dirty="0">
                <a:solidFill>
                  <a:prstClr val="black"/>
                </a:solidFill>
              </a:rPr>
              <a:t>(due to beta-1 adrenergic 	receptor stimulation) and 	</a:t>
            </a:r>
            <a:r>
              <a:rPr lang="en-AU" sz="2000" b="1" i="1" dirty="0">
                <a:solidFill>
                  <a:prstClr val="black"/>
                </a:solidFill>
              </a:rPr>
              <a:t>splanchnic 	vasoconstriction </a:t>
            </a:r>
            <a:r>
              <a:rPr lang="en-AU" sz="2000" dirty="0">
                <a:solidFill>
                  <a:prstClr val="black"/>
                </a:solidFill>
              </a:rPr>
              <a:t>(appears to be greater with 	epinephrine than with equipotent doses of 	noradrenaline or 	dopamine in patients with 	severe shock, although the clinical 	importance 	of this is unclear.)</a:t>
            </a:r>
          </a:p>
          <a:p>
            <a:pPr marL="0" indent="0">
              <a:buNone/>
            </a:pPr>
            <a:endParaRPr lang="en-AU" sz="2000" dirty="0">
              <a:solidFill>
                <a:prstClr val="black"/>
              </a:solidFill>
            </a:endParaRPr>
          </a:p>
          <a:p>
            <a:r>
              <a:rPr lang="en-US" sz="2000" dirty="0"/>
              <a:t>	Respiratory – increase MV, increase PVR</a:t>
            </a:r>
          </a:p>
          <a:p>
            <a:r>
              <a:rPr lang="en-US" sz="2000" dirty="0"/>
              <a:t>	Metabolic - increased BSL and lactate</a:t>
            </a:r>
          </a:p>
          <a:p>
            <a:r>
              <a:rPr lang="en-US" sz="2000" dirty="0"/>
              <a:t>	CNS</a:t>
            </a:r>
          </a:p>
          <a:p>
            <a:r>
              <a:rPr lang="en-US" sz="2000" dirty="0"/>
              <a:t>	Renal</a:t>
            </a:r>
            <a:endParaRPr lang="en-AU" sz="2000" dirty="0"/>
          </a:p>
        </p:txBody>
      </p:sp>
    </p:spTree>
    <p:extLst>
      <p:ext uri="{BB962C8B-B14F-4D97-AF65-F5344CB8AC3E}">
        <p14:creationId xmlns:p14="http://schemas.microsoft.com/office/powerpoint/2010/main" val="366886302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27584" y="1124744"/>
            <a:ext cx="7860468" cy="4525963"/>
          </a:xfrm>
        </p:spPr>
        <p:txBody>
          <a:bodyPr>
            <a:normAutofit fontScale="85000" lnSpcReduction="20000"/>
          </a:bodyPr>
          <a:lstStyle/>
          <a:p>
            <a:r>
              <a:rPr lang="en-AU" dirty="0"/>
              <a:t>Inotropes and vasopressors are a therapeutic cornerstone for the management of unwell ICU patients with a range of different pathologies.</a:t>
            </a:r>
          </a:p>
          <a:p>
            <a:r>
              <a:rPr lang="en-AU" dirty="0"/>
              <a:t>In broad terms, they have excitatory and inhibitory actions on heart and vascular smooth muscle, as well as important metabolic, CNS and presynaptic autonomic nervous system effects.</a:t>
            </a:r>
          </a:p>
          <a:p>
            <a:r>
              <a:rPr lang="en-AU" dirty="0"/>
              <a:t>They are generally administered with the assumption that short to medium term clinical recovery will be facilitated by enhancement of cardiac output or vascular tone. </a:t>
            </a:r>
          </a:p>
        </p:txBody>
      </p:sp>
    </p:spTree>
    <p:extLst>
      <p:ext uri="{BB962C8B-B14F-4D97-AF65-F5344CB8AC3E}">
        <p14:creationId xmlns:p14="http://schemas.microsoft.com/office/powerpoint/2010/main" val="395952652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a:t>PHENYLEPHRINE</a:t>
            </a:r>
          </a:p>
        </p:txBody>
      </p:sp>
      <p:sp>
        <p:nvSpPr>
          <p:cNvPr id="3" name="Content Placeholder 2"/>
          <p:cNvSpPr>
            <a:spLocks noGrp="1"/>
          </p:cNvSpPr>
          <p:nvPr>
            <p:ph idx="1"/>
          </p:nvPr>
        </p:nvSpPr>
        <p:spPr/>
        <p:txBody>
          <a:bodyPr>
            <a:normAutofit lnSpcReduction="10000"/>
          </a:bodyPr>
          <a:lstStyle/>
          <a:p>
            <a:pPr>
              <a:buClr>
                <a:srgbClr val="D34817"/>
              </a:buClr>
            </a:pPr>
            <a:r>
              <a:rPr lang="en-AU" sz="2000" b="1" dirty="0">
                <a:solidFill>
                  <a:prstClr val="black"/>
                </a:solidFill>
              </a:rPr>
              <a:t>Phenylephrine has purely alpha-adrenergic agonist activity and therefore results in vasoconstriction with minimal cardiac </a:t>
            </a:r>
            <a:r>
              <a:rPr lang="en-AU" sz="2000" b="1" dirty="0" err="1">
                <a:solidFill>
                  <a:prstClr val="black"/>
                </a:solidFill>
              </a:rPr>
              <a:t>inotropy</a:t>
            </a:r>
            <a:r>
              <a:rPr lang="en-AU" sz="2000" b="1" dirty="0">
                <a:solidFill>
                  <a:prstClr val="black"/>
                </a:solidFill>
              </a:rPr>
              <a:t> or </a:t>
            </a:r>
            <a:r>
              <a:rPr lang="en-AU" sz="2000" b="1" dirty="0" err="1">
                <a:solidFill>
                  <a:prstClr val="black"/>
                </a:solidFill>
              </a:rPr>
              <a:t>chronotropy</a:t>
            </a:r>
            <a:r>
              <a:rPr lang="en-AU" sz="2000" b="1" dirty="0">
                <a:solidFill>
                  <a:prstClr val="black"/>
                </a:solidFill>
              </a:rPr>
              <a:t>. </a:t>
            </a:r>
          </a:p>
          <a:p>
            <a:pPr>
              <a:buClr>
                <a:srgbClr val="D34817"/>
              </a:buClr>
            </a:pPr>
            <a:r>
              <a:rPr lang="en-AU" sz="2000" dirty="0">
                <a:solidFill>
                  <a:prstClr val="black"/>
                </a:solidFill>
              </a:rPr>
              <a:t>MAP is augmented by raising SVR. </a:t>
            </a:r>
          </a:p>
          <a:p>
            <a:pPr>
              <a:buClr>
                <a:srgbClr val="D34817"/>
              </a:buClr>
            </a:pPr>
            <a:r>
              <a:rPr lang="en-AU" sz="2000" dirty="0">
                <a:solidFill>
                  <a:prstClr val="black"/>
                </a:solidFill>
              </a:rPr>
              <a:t>This drug is useful in the setting of hypotension with an SVR &lt;700 dynes x sec/cm</a:t>
            </a:r>
            <a:r>
              <a:rPr lang="en-AU" sz="2000" baseline="30000" dirty="0">
                <a:solidFill>
                  <a:prstClr val="black"/>
                </a:solidFill>
              </a:rPr>
              <a:t>5</a:t>
            </a:r>
            <a:r>
              <a:rPr lang="en-AU" sz="2000" dirty="0">
                <a:solidFill>
                  <a:prstClr val="black"/>
                </a:solidFill>
              </a:rPr>
              <a:t> (e.g. high output septic state, neurologic disorders, anaesthesia-induced hypotension). </a:t>
            </a:r>
          </a:p>
          <a:p>
            <a:pPr>
              <a:buClr>
                <a:srgbClr val="D34817"/>
              </a:buClr>
            </a:pPr>
            <a:r>
              <a:rPr lang="en-AU" sz="2000" dirty="0">
                <a:solidFill>
                  <a:prstClr val="black"/>
                </a:solidFill>
              </a:rPr>
              <a:t>A potential disadvantage of phenylephrine is that it may decrease stroke volume, so it is usually reserved for patients in whom noradrenaline is contraindicated due to arrhythmias or who have failed other therapies.</a:t>
            </a:r>
          </a:p>
          <a:p>
            <a:pPr lvl="0">
              <a:buClr>
                <a:srgbClr val="D34817"/>
              </a:buClr>
            </a:pPr>
            <a:r>
              <a:rPr lang="en-AU" sz="2000" dirty="0">
                <a:solidFill>
                  <a:prstClr val="black"/>
                </a:solidFill>
              </a:rPr>
              <a:t>Although SVR elevation increases cardiac afterload, most studies document that CO is either maintained or actually increased among patients without pre-existing cardiac dysfunction. </a:t>
            </a:r>
          </a:p>
          <a:p>
            <a:endParaRPr lang="en-AU" dirty="0"/>
          </a:p>
        </p:txBody>
      </p:sp>
    </p:spTree>
    <p:extLst>
      <p:ext uri="{BB962C8B-B14F-4D97-AF65-F5344CB8AC3E}">
        <p14:creationId xmlns:p14="http://schemas.microsoft.com/office/powerpoint/2010/main" val="190954578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a:solidFill>
                  <a:srgbClr val="FF0000"/>
                </a:solidFill>
              </a:rPr>
              <a:t>NORADRENALINE</a:t>
            </a:r>
          </a:p>
        </p:txBody>
      </p:sp>
      <p:sp>
        <p:nvSpPr>
          <p:cNvPr id="3" name="Content Placeholder 2"/>
          <p:cNvSpPr>
            <a:spLocks noGrp="1"/>
          </p:cNvSpPr>
          <p:nvPr>
            <p:ph idx="1"/>
          </p:nvPr>
        </p:nvSpPr>
        <p:spPr/>
        <p:txBody>
          <a:bodyPr>
            <a:normAutofit/>
          </a:bodyPr>
          <a:lstStyle/>
          <a:p>
            <a:pPr lvl="0">
              <a:buClr>
                <a:srgbClr val="D34817"/>
              </a:buClr>
            </a:pPr>
            <a:endParaRPr lang="en-AU" sz="2000" dirty="0">
              <a:solidFill>
                <a:prstClr val="black"/>
              </a:solidFill>
            </a:endParaRPr>
          </a:p>
          <a:p>
            <a:pPr lvl="0">
              <a:buClr>
                <a:srgbClr val="D34817"/>
              </a:buClr>
            </a:pPr>
            <a:r>
              <a:rPr lang="en-AU" sz="2000" dirty="0">
                <a:solidFill>
                  <a:prstClr val="black"/>
                </a:solidFill>
              </a:rPr>
              <a:t>Noradrenaline acts on both alpha-1 and beta-1 adrenergic receptors, thus producing potent vasoconstriction as well as a modest increase in cardiac output. </a:t>
            </a:r>
          </a:p>
          <a:p>
            <a:pPr lvl="0">
              <a:buClr>
                <a:srgbClr val="D34817"/>
              </a:buClr>
            </a:pPr>
            <a:r>
              <a:rPr lang="en-AU" sz="2000" dirty="0">
                <a:solidFill>
                  <a:prstClr val="black"/>
                </a:solidFill>
              </a:rPr>
              <a:t>A reflex bradycardia usually occurs in response to the increased MAP, such that the mild </a:t>
            </a:r>
            <a:r>
              <a:rPr lang="en-AU" sz="2000" dirty="0" err="1">
                <a:solidFill>
                  <a:prstClr val="black"/>
                </a:solidFill>
              </a:rPr>
              <a:t>chronotropic</a:t>
            </a:r>
            <a:r>
              <a:rPr lang="en-AU" sz="2000" dirty="0">
                <a:solidFill>
                  <a:prstClr val="black"/>
                </a:solidFill>
              </a:rPr>
              <a:t> effect is cancelled out and the heart rate remains unchanged or even decreases slightly. </a:t>
            </a:r>
          </a:p>
          <a:p>
            <a:pPr lvl="0">
              <a:buClr>
                <a:srgbClr val="D34817"/>
              </a:buClr>
            </a:pPr>
            <a:r>
              <a:rPr lang="en-AU" sz="2000" dirty="0">
                <a:solidFill>
                  <a:prstClr val="black"/>
                </a:solidFill>
              </a:rPr>
              <a:t>Norepinephrine is the preferred vasopressor for the treatment of septic shock. </a:t>
            </a:r>
          </a:p>
          <a:p>
            <a:endParaRPr lang="en-AU" dirty="0"/>
          </a:p>
        </p:txBody>
      </p:sp>
    </p:spTree>
    <p:extLst>
      <p:ext uri="{BB962C8B-B14F-4D97-AF65-F5344CB8AC3E}">
        <p14:creationId xmlns:p14="http://schemas.microsoft.com/office/powerpoint/2010/main" val="95415667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AU" dirty="0">
                <a:solidFill>
                  <a:srgbClr val="FF0000"/>
                </a:solidFill>
              </a:rPr>
              <a:t>EPHEDRINE</a:t>
            </a:r>
          </a:p>
        </p:txBody>
      </p:sp>
      <p:sp>
        <p:nvSpPr>
          <p:cNvPr id="5" name="Content Placeholder 4"/>
          <p:cNvSpPr>
            <a:spLocks noGrp="1"/>
          </p:cNvSpPr>
          <p:nvPr>
            <p:ph idx="1"/>
          </p:nvPr>
        </p:nvSpPr>
        <p:spPr/>
        <p:txBody>
          <a:bodyPr/>
          <a:lstStyle/>
          <a:p>
            <a:pPr lvl="0">
              <a:buClr>
                <a:srgbClr val="D34817"/>
              </a:buClr>
            </a:pPr>
            <a:endParaRPr lang="en-AU" sz="1200" dirty="0">
              <a:solidFill>
                <a:prstClr val="black"/>
              </a:solidFill>
            </a:endParaRPr>
          </a:p>
          <a:p>
            <a:pPr lvl="0">
              <a:buClr>
                <a:srgbClr val="D34817"/>
              </a:buClr>
            </a:pPr>
            <a:endParaRPr lang="en-AU" sz="1200" dirty="0">
              <a:solidFill>
                <a:prstClr val="black"/>
              </a:solidFill>
            </a:endParaRPr>
          </a:p>
          <a:p>
            <a:pPr lvl="0">
              <a:buClr>
                <a:srgbClr val="D34817"/>
              </a:buClr>
            </a:pPr>
            <a:endParaRPr lang="en-AU" sz="1200" dirty="0">
              <a:solidFill>
                <a:prstClr val="black"/>
              </a:solidFill>
            </a:endParaRPr>
          </a:p>
          <a:p>
            <a:pPr lvl="0">
              <a:buClr>
                <a:srgbClr val="D34817"/>
              </a:buClr>
            </a:pPr>
            <a:r>
              <a:rPr lang="en-AU" sz="2000" dirty="0">
                <a:solidFill>
                  <a:prstClr val="black"/>
                </a:solidFill>
              </a:rPr>
              <a:t>Similar to adrenaline, ephedrine acts primarily on alpha- and beta-adrenergic receptors, but with less potency. It also has an effect by leading to release of endogenous norepinephrine. </a:t>
            </a:r>
          </a:p>
          <a:p>
            <a:pPr marL="0" lvl="0" indent="0">
              <a:buClr>
                <a:srgbClr val="D34817"/>
              </a:buClr>
              <a:buNone/>
            </a:pPr>
            <a:endParaRPr lang="en-AU" sz="2000" dirty="0">
              <a:solidFill>
                <a:prstClr val="black"/>
              </a:solidFill>
            </a:endParaRPr>
          </a:p>
          <a:p>
            <a:pPr lvl="0">
              <a:buClr>
                <a:srgbClr val="D34817"/>
              </a:buClr>
            </a:pPr>
            <a:r>
              <a:rPr lang="en-AU" sz="2000" dirty="0">
                <a:solidFill>
                  <a:prstClr val="black"/>
                </a:solidFill>
              </a:rPr>
              <a:t>Ephedrine is rarely used except in the setting of post-anaesthesia-induced hypotension.</a:t>
            </a:r>
          </a:p>
          <a:p>
            <a:endParaRPr lang="en-AU" sz="2000" dirty="0"/>
          </a:p>
        </p:txBody>
      </p:sp>
    </p:spTree>
    <p:extLst>
      <p:ext uri="{BB962C8B-B14F-4D97-AF65-F5344CB8AC3E}">
        <p14:creationId xmlns:p14="http://schemas.microsoft.com/office/powerpoint/2010/main" val="413815084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a:solidFill>
                  <a:srgbClr val="FF0000"/>
                </a:solidFill>
              </a:rPr>
              <a:t>DOPAMINE</a:t>
            </a:r>
          </a:p>
        </p:txBody>
      </p:sp>
      <p:sp>
        <p:nvSpPr>
          <p:cNvPr id="3" name="Content Placeholder 2"/>
          <p:cNvSpPr>
            <a:spLocks noGrp="1"/>
          </p:cNvSpPr>
          <p:nvPr>
            <p:ph idx="1"/>
          </p:nvPr>
        </p:nvSpPr>
        <p:spPr>
          <a:xfrm>
            <a:off x="914400" y="1447800"/>
            <a:ext cx="7772400" cy="5077544"/>
          </a:xfrm>
        </p:spPr>
        <p:txBody>
          <a:bodyPr>
            <a:noAutofit/>
          </a:bodyPr>
          <a:lstStyle/>
          <a:p>
            <a:r>
              <a:rPr lang="en-AU" sz="2000" dirty="0"/>
              <a:t>It is most often used as a second-line alternative to norepinephrine in patients with absolute or relative bradycardia and a low risk of </a:t>
            </a:r>
            <a:r>
              <a:rPr lang="en-AU" sz="2000" dirty="0" err="1"/>
              <a:t>tachyarrhythmias</a:t>
            </a:r>
            <a:r>
              <a:rPr lang="en-AU" sz="2000" dirty="0"/>
              <a:t>. </a:t>
            </a:r>
          </a:p>
          <a:p>
            <a:pPr>
              <a:buClr>
                <a:srgbClr val="D34817"/>
              </a:buClr>
            </a:pPr>
            <a:r>
              <a:rPr lang="en-AU" sz="2000" dirty="0">
                <a:solidFill>
                  <a:prstClr val="black"/>
                </a:solidFill>
              </a:rPr>
              <a:t>Dopamine has varying effects depending upon the dose range administered and the blood levels in different individuals. </a:t>
            </a:r>
            <a:endParaRPr lang="en-AU" sz="2000" dirty="0"/>
          </a:p>
          <a:p>
            <a:r>
              <a:rPr lang="en-AU" sz="2000" dirty="0"/>
              <a:t>At doses of 1 to 2 mcg/kg per minute, dopamine acts predominantly on dopamine-1 receptors in the renal, mesenteric, cerebral, and coronary beds, resulting in selective vasodilation. Some reports suggest that dopamine increases urine output by augmenting renal blood flow and glomerular filtration rate, and </a:t>
            </a:r>
            <a:r>
              <a:rPr lang="en-AU" sz="2000" dirty="0" err="1"/>
              <a:t>natriuresis</a:t>
            </a:r>
            <a:r>
              <a:rPr lang="en-AU" sz="2000" dirty="0"/>
              <a:t> by inhibiting aldosterone and renal tubular sodium transport The clinical significance of these phenomena is unclear, and some patients may develop hypotension at these low doses.</a:t>
            </a:r>
          </a:p>
        </p:txBody>
      </p:sp>
    </p:spTree>
    <p:extLst>
      <p:ext uri="{BB962C8B-B14F-4D97-AF65-F5344CB8AC3E}">
        <p14:creationId xmlns:p14="http://schemas.microsoft.com/office/powerpoint/2010/main" val="285066176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rgbClr val="FF0000"/>
                </a:solidFill>
              </a:rPr>
              <a:t>DOPAMINE</a:t>
            </a:r>
          </a:p>
        </p:txBody>
      </p:sp>
      <p:sp>
        <p:nvSpPr>
          <p:cNvPr id="3" name="Content Placeholder 2"/>
          <p:cNvSpPr>
            <a:spLocks noGrp="1"/>
          </p:cNvSpPr>
          <p:nvPr>
            <p:ph idx="1"/>
          </p:nvPr>
        </p:nvSpPr>
        <p:spPr>
          <a:xfrm>
            <a:off x="914400" y="1447800"/>
            <a:ext cx="7772400" cy="5221560"/>
          </a:xfrm>
        </p:spPr>
        <p:txBody>
          <a:bodyPr>
            <a:normAutofit fontScale="77500" lnSpcReduction="20000"/>
          </a:bodyPr>
          <a:lstStyle/>
          <a:p>
            <a:r>
              <a:rPr lang="en-AU" sz="2800" dirty="0">
                <a:solidFill>
                  <a:prstClr val="black"/>
                </a:solidFill>
              </a:rPr>
              <a:t>Doses between 2 and 5 mcg/kg per minute have variable effects on </a:t>
            </a:r>
            <a:r>
              <a:rPr lang="en-AU" sz="2800" dirty="0" err="1">
                <a:solidFill>
                  <a:prstClr val="black"/>
                </a:solidFill>
              </a:rPr>
              <a:t>haemodynamics</a:t>
            </a:r>
            <a:r>
              <a:rPr lang="en-AU" sz="2800" dirty="0">
                <a:solidFill>
                  <a:prstClr val="black"/>
                </a:solidFill>
              </a:rPr>
              <a:t> in individual patients: vasodilation is often balanced by increased stroke volume, producing little net effect upon systemic blood pressure. Some mild alpha adrenergic receptor activation increases SVR, and the sum of these effects is an increase in MAP. </a:t>
            </a:r>
          </a:p>
          <a:p>
            <a:r>
              <a:rPr lang="en-AU" sz="2800" dirty="0"/>
              <a:t>At 5 to 10 mcg/kg per minute, dopamine also stimulates beta-1 adrenergic receptors and increases cardiac output, predominantly by increasing stroke volume with variable effects on heart rate. </a:t>
            </a:r>
          </a:p>
          <a:p>
            <a:r>
              <a:rPr lang="en-AU" sz="2800" dirty="0"/>
              <a:t>At doses &gt;10 mcg/kg per minute, the predominant effect of dopamine is to stimulate alpha-adrenergic receptors and produce vasoconstriction with an increased SVR. However, the overall alpha-adrenergic receptor effect of dopamine is weaker than that of norepinephrine and the beta-1 adrenergic receptor stimulation of dopamine at doses &gt;2 mcg/kg per minute can result in dose-limiting dysrhythmias.</a:t>
            </a:r>
          </a:p>
          <a:p>
            <a:endParaRPr lang="en-US" dirty="0"/>
          </a:p>
        </p:txBody>
      </p:sp>
    </p:spTree>
    <p:extLst>
      <p:ext uri="{BB962C8B-B14F-4D97-AF65-F5344CB8AC3E}">
        <p14:creationId xmlns:p14="http://schemas.microsoft.com/office/powerpoint/2010/main" val="31194101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rgbClr val="FF0000"/>
                </a:solidFill>
              </a:rPr>
              <a:t>DOPAMINE</a:t>
            </a:r>
          </a:p>
        </p:txBody>
      </p:sp>
      <p:sp>
        <p:nvSpPr>
          <p:cNvPr id="3" name="Content Placeholder 2"/>
          <p:cNvSpPr>
            <a:spLocks noGrp="1"/>
          </p:cNvSpPr>
          <p:nvPr>
            <p:ph idx="1"/>
          </p:nvPr>
        </p:nvSpPr>
        <p:spPr/>
        <p:txBody>
          <a:bodyPr>
            <a:normAutofit/>
          </a:bodyPr>
          <a:lstStyle/>
          <a:p>
            <a:r>
              <a:rPr lang="en-AU" sz="2200" dirty="0"/>
              <a:t>In practical terms, the dose-dependent effects of dopamine mean that changing the dose of the drug is akin to switching vasopressors. Conversely, simply increasing the dose of dopamine without being cognizant of the different receptor populations activated can cause untoward results.</a:t>
            </a:r>
          </a:p>
          <a:p>
            <a:r>
              <a:rPr lang="en-AU" sz="2200" dirty="0"/>
              <a:t>The usual dose range for dopamine is 2 to 20 mcg/kg per minute. When used for cardiac failure, dopamine should be started at 2 mcg/kg per minute and then titrated to a desired physiologic effect rather than depending on the predicted pharmacologic ranges described above. </a:t>
            </a:r>
          </a:p>
          <a:p>
            <a:endParaRPr lang="en-AU" sz="2200" dirty="0"/>
          </a:p>
          <a:p>
            <a:endParaRPr lang="en-US" dirty="0"/>
          </a:p>
        </p:txBody>
      </p:sp>
    </p:spTree>
    <p:extLst>
      <p:ext uri="{BB962C8B-B14F-4D97-AF65-F5344CB8AC3E}">
        <p14:creationId xmlns:p14="http://schemas.microsoft.com/office/powerpoint/2010/main" val="407222988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a:solidFill>
                  <a:srgbClr val="FF0000"/>
                </a:solidFill>
              </a:rPr>
              <a:t>DOBUTAMINE</a:t>
            </a:r>
          </a:p>
        </p:txBody>
      </p:sp>
      <p:sp>
        <p:nvSpPr>
          <p:cNvPr id="3" name="Content Placeholder 2"/>
          <p:cNvSpPr>
            <a:spLocks noGrp="1"/>
          </p:cNvSpPr>
          <p:nvPr>
            <p:ph idx="1"/>
          </p:nvPr>
        </p:nvSpPr>
        <p:spPr/>
        <p:txBody>
          <a:bodyPr>
            <a:normAutofit fontScale="77500" lnSpcReduction="20000"/>
          </a:bodyPr>
          <a:lstStyle/>
          <a:p>
            <a:r>
              <a:rPr lang="en-AU" dirty="0"/>
              <a:t> </a:t>
            </a:r>
            <a:r>
              <a:rPr lang="en-AU" sz="2900" dirty="0" err="1"/>
              <a:t>Dobutamine</a:t>
            </a:r>
            <a:r>
              <a:rPr lang="en-AU" sz="2900" dirty="0"/>
              <a:t> is not a vasopressor but an inotrope that causes vasodilation. </a:t>
            </a:r>
            <a:r>
              <a:rPr lang="en-AU" sz="2900" dirty="0" err="1"/>
              <a:t>Dobutamine's</a:t>
            </a:r>
            <a:r>
              <a:rPr lang="en-AU" sz="2900" dirty="0"/>
              <a:t> predominant beta-1 adrenergic receptor effect increase </a:t>
            </a:r>
            <a:r>
              <a:rPr lang="en-AU" sz="2900" dirty="0" err="1"/>
              <a:t>inotropy</a:t>
            </a:r>
            <a:r>
              <a:rPr lang="en-AU" sz="2900" dirty="0"/>
              <a:t> and </a:t>
            </a:r>
            <a:r>
              <a:rPr lang="en-AU" sz="2900" dirty="0" err="1"/>
              <a:t>chronotropy</a:t>
            </a:r>
            <a:r>
              <a:rPr lang="en-AU" sz="2900" dirty="0"/>
              <a:t> and reduce left ventricular filling pressure. In patients with heart failure this results in a reduction in cardiac sympathetic activity. </a:t>
            </a:r>
          </a:p>
          <a:p>
            <a:r>
              <a:rPr lang="en-AU" sz="2900" dirty="0"/>
              <a:t>However, minimal alpha- and beta-2 adrenergic receptor effects result in overall vasodilation, complemented by reflex vasodilation to the increased CO. </a:t>
            </a:r>
          </a:p>
          <a:p>
            <a:r>
              <a:rPr lang="en-AU" sz="2900" dirty="0"/>
              <a:t>The net effect is increased CO, with decreased SVR with or without a small reduction in blood pressure.</a:t>
            </a:r>
          </a:p>
          <a:p>
            <a:r>
              <a:rPr lang="en-AU" sz="2900" dirty="0" err="1">
                <a:hlinkClick r:id="rId2" action="ppaction://hlinkfile"/>
              </a:rPr>
              <a:t>Dobutamine</a:t>
            </a:r>
            <a:r>
              <a:rPr lang="en-AU" sz="2900" dirty="0"/>
              <a:t> is most frequently used in severe, medically refractory heart failure and cardiogenic shock and should not be routinely used in sepsis because of the risk of hypotension. </a:t>
            </a:r>
          </a:p>
        </p:txBody>
      </p:sp>
    </p:spTree>
    <p:extLst>
      <p:ext uri="{BB962C8B-B14F-4D97-AF65-F5344CB8AC3E}">
        <p14:creationId xmlns:p14="http://schemas.microsoft.com/office/powerpoint/2010/main" val="388184657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a:solidFill>
                  <a:srgbClr val="FF0000"/>
                </a:solidFill>
              </a:rPr>
              <a:t>ISOPROTERENOL</a:t>
            </a:r>
          </a:p>
        </p:txBody>
      </p:sp>
      <p:sp>
        <p:nvSpPr>
          <p:cNvPr id="3" name="Content Placeholder 2"/>
          <p:cNvSpPr>
            <a:spLocks noGrp="1"/>
          </p:cNvSpPr>
          <p:nvPr>
            <p:ph idx="1"/>
          </p:nvPr>
        </p:nvSpPr>
        <p:spPr/>
        <p:txBody>
          <a:bodyPr>
            <a:normAutofit/>
          </a:bodyPr>
          <a:lstStyle/>
          <a:p>
            <a:r>
              <a:rPr lang="en-AU" sz="2000" dirty="0"/>
              <a:t>Isoproterenol is primarily an inotropic and </a:t>
            </a:r>
            <a:r>
              <a:rPr lang="en-AU" sz="2000" dirty="0" err="1"/>
              <a:t>chronotropic</a:t>
            </a:r>
            <a:r>
              <a:rPr lang="en-AU" sz="2000" dirty="0"/>
              <a:t> agent rather than a vasopressor. </a:t>
            </a:r>
          </a:p>
          <a:p>
            <a:r>
              <a:rPr lang="en-AU" sz="2000" dirty="0"/>
              <a:t>It acts upon beta-1 adrenergic receptors and, unlike </a:t>
            </a:r>
            <a:r>
              <a:rPr lang="en-AU" sz="2000" dirty="0" err="1">
                <a:hlinkClick r:id="rId2" action="ppaction://hlinkfile"/>
              </a:rPr>
              <a:t>dobutamine</a:t>
            </a:r>
            <a:r>
              <a:rPr lang="en-AU" sz="2000" dirty="0"/>
              <a:t>, has a prominent </a:t>
            </a:r>
            <a:r>
              <a:rPr lang="en-AU" sz="2000" dirty="0" err="1"/>
              <a:t>chronotropic</a:t>
            </a:r>
            <a:r>
              <a:rPr lang="en-AU" sz="2000" dirty="0"/>
              <a:t> effect. </a:t>
            </a:r>
          </a:p>
          <a:p>
            <a:r>
              <a:rPr lang="en-AU" sz="2000" dirty="0"/>
              <a:t>The drug's high affinity for the beta-2 adrenergic receptor causes vasodilation and a decrease in MAP. Therefore, its utility in hypotensive patients is limited to situations in which hypotension results from bradycardia.</a:t>
            </a:r>
          </a:p>
          <a:p>
            <a:endParaRPr lang="en-AU" dirty="0"/>
          </a:p>
        </p:txBody>
      </p:sp>
    </p:spTree>
    <p:extLst>
      <p:ext uri="{BB962C8B-B14F-4D97-AF65-F5344CB8AC3E}">
        <p14:creationId xmlns:p14="http://schemas.microsoft.com/office/powerpoint/2010/main" val="393359823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a:solidFill>
                  <a:schemeClr val="accent1">
                    <a:lumMod val="75000"/>
                  </a:schemeClr>
                </a:solidFill>
              </a:rPr>
              <a:t>NONADRENERGIC AGENTS</a:t>
            </a:r>
          </a:p>
        </p:txBody>
      </p:sp>
      <p:sp>
        <p:nvSpPr>
          <p:cNvPr id="3" name="Content Placeholder 2"/>
          <p:cNvSpPr>
            <a:spLocks noGrp="1"/>
          </p:cNvSpPr>
          <p:nvPr>
            <p:ph idx="1"/>
          </p:nvPr>
        </p:nvSpPr>
        <p:spPr>
          <a:xfrm>
            <a:off x="826332" y="2060847"/>
            <a:ext cx="7860468" cy="4368797"/>
          </a:xfrm>
        </p:spPr>
        <p:txBody>
          <a:bodyPr>
            <a:normAutofit/>
          </a:bodyPr>
          <a:lstStyle/>
          <a:p>
            <a:r>
              <a:rPr lang="en-AU" sz="2000" dirty="0"/>
              <a:t>A number of agents produce vasoconstriction or </a:t>
            </a:r>
            <a:r>
              <a:rPr lang="en-AU" sz="2000" dirty="0" err="1"/>
              <a:t>inotropy</a:t>
            </a:r>
            <a:r>
              <a:rPr lang="en-AU" sz="2000" dirty="0"/>
              <a:t> through </a:t>
            </a:r>
            <a:r>
              <a:rPr lang="en-AU" sz="2000" dirty="0" err="1"/>
              <a:t>nonadrenergic</a:t>
            </a:r>
            <a:r>
              <a:rPr lang="en-AU" sz="2000" dirty="0"/>
              <a:t> mechanisms, including </a:t>
            </a:r>
            <a:r>
              <a:rPr lang="en-AU" sz="2000" dirty="0" err="1"/>
              <a:t>phosphodiesterase</a:t>
            </a:r>
            <a:r>
              <a:rPr lang="en-AU" sz="2000" dirty="0"/>
              <a:t> inhibitors and nitric oxide synthase inhibitors.</a:t>
            </a:r>
          </a:p>
          <a:p>
            <a:r>
              <a:rPr lang="en-AU" sz="2000" b="1" i="1" dirty="0" err="1"/>
              <a:t>Phosphodiesterase</a:t>
            </a:r>
            <a:r>
              <a:rPr lang="en-AU" sz="2000" b="1" i="1" dirty="0"/>
              <a:t> (PDE) inhibitors</a:t>
            </a:r>
            <a:r>
              <a:rPr lang="en-AU" sz="2000" dirty="0"/>
              <a:t>, such as </a:t>
            </a:r>
            <a:r>
              <a:rPr lang="en-AU" sz="2000" dirty="0" err="1"/>
              <a:t>inamrinone</a:t>
            </a:r>
            <a:r>
              <a:rPr lang="en-AU" sz="2000" dirty="0"/>
              <a:t> (formerly known as </a:t>
            </a:r>
            <a:r>
              <a:rPr lang="en-AU" sz="2000" dirty="0" err="1"/>
              <a:t>amrinone</a:t>
            </a:r>
            <a:r>
              <a:rPr lang="en-AU" sz="2000" dirty="0"/>
              <a:t>) and </a:t>
            </a:r>
            <a:r>
              <a:rPr lang="en-AU" sz="2000" dirty="0" err="1"/>
              <a:t>milrinone</a:t>
            </a:r>
            <a:r>
              <a:rPr lang="en-AU" sz="2000" dirty="0"/>
              <a:t>, are </a:t>
            </a:r>
            <a:r>
              <a:rPr lang="en-AU" sz="2000" dirty="0" err="1"/>
              <a:t>nonadrenergic</a:t>
            </a:r>
            <a:r>
              <a:rPr lang="en-AU" sz="2000" dirty="0"/>
              <a:t> drugs with inotropic and </a:t>
            </a:r>
            <a:r>
              <a:rPr lang="en-AU" sz="2000" dirty="0" err="1"/>
              <a:t>vasodilatory</a:t>
            </a:r>
            <a:r>
              <a:rPr lang="en-AU" sz="2000" dirty="0"/>
              <a:t> actions. </a:t>
            </a:r>
          </a:p>
          <a:p>
            <a:r>
              <a:rPr lang="en-AU" sz="2000" dirty="0"/>
              <a:t>In many ways, their effects are similar to those of </a:t>
            </a:r>
            <a:r>
              <a:rPr lang="en-AU" sz="2000" dirty="0" err="1"/>
              <a:t>dobutamine</a:t>
            </a:r>
            <a:r>
              <a:rPr lang="en-AU" sz="2000" dirty="0"/>
              <a:t>, but with a lower incidence of dysrhythmias. PDE inhibitors most often are used to treat patients with impaired cardiac function and medically refractory heart failure, but their </a:t>
            </a:r>
            <a:r>
              <a:rPr lang="en-AU" sz="2000" dirty="0" err="1"/>
              <a:t>vasodilatory</a:t>
            </a:r>
            <a:r>
              <a:rPr lang="en-AU" sz="2000" dirty="0"/>
              <a:t> properties limit their use in hypotensive patients.</a:t>
            </a:r>
          </a:p>
          <a:p>
            <a:endParaRPr lang="en-AU" dirty="0"/>
          </a:p>
        </p:txBody>
      </p:sp>
    </p:spTree>
    <p:extLst>
      <p:ext uri="{BB962C8B-B14F-4D97-AF65-F5344CB8AC3E}">
        <p14:creationId xmlns:p14="http://schemas.microsoft.com/office/powerpoint/2010/main" val="90355438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AU" dirty="0"/>
              <a:t>NONADRENERGIC AGENTS</a:t>
            </a:r>
          </a:p>
        </p:txBody>
      </p:sp>
      <p:sp>
        <p:nvSpPr>
          <p:cNvPr id="6" name="Content Placeholder 5"/>
          <p:cNvSpPr>
            <a:spLocks noGrp="1"/>
          </p:cNvSpPr>
          <p:nvPr>
            <p:ph idx="1"/>
          </p:nvPr>
        </p:nvSpPr>
        <p:spPr/>
        <p:txBody>
          <a:bodyPr>
            <a:normAutofit/>
          </a:bodyPr>
          <a:lstStyle/>
          <a:p>
            <a:r>
              <a:rPr lang="en-AU" sz="2000" dirty="0"/>
              <a:t>Nitric oxide overproduction appears to play a major role in vasodilation induced by sepsis. Studies of </a:t>
            </a:r>
            <a:r>
              <a:rPr lang="en-AU" sz="2000" b="1" i="1" dirty="0"/>
              <a:t>nitric oxide synthase (NOS) inhibitors </a:t>
            </a:r>
            <a:r>
              <a:rPr lang="en-AU" sz="2000" dirty="0"/>
              <a:t>such as N-monomethyl-L-arginine (L-NMMA) in sepsis demonstrate a dose-dependent increase in SVR. </a:t>
            </a:r>
          </a:p>
          <a:p>
            <a:r>
              <a:rPr lang="en-AU" sz="2000" dirty="0"/>
              <a:t>However, CI and HR decrease, even when patients are treated concomitantly with norepinephrine or epinephrine. </a:t>
            </a:r>
          </a:p>
          <a:p>
            <a:r>
              <a:rPr lang="en-AU" sz="2000" dirty="0"/>
              <a:t>The increase in SVR tends to be offset by the drop in CI, such that MAP is only minimally augmented. The </a:t>
            </a:r>
            <a:r>
              <a:rPr lang="en-AU" sz="2000" b="1" i="1" dirty="0"/>
              <a:t>clinical utility of this class of drugs remains unproven</a:t>
            </a:r>
            <a:r>
              <a:rPr lang="en-AU" dirty="0"/>
              <a:t>.</a:t>
            </a:r>
          </a:p>
          <a:p>
            <a:endParaRPr lang="en-AU" dirty="0"/>
          </a:p>
        </p:txBody>
      </p:sp>
    </p:spTree>
    <p:extLst>
      <p:ext uri="{BB962C8B-B14F-4D97-AF65-F5344CB8AC3E}">
        <p14:creationId xmlns:p14="http://schemas.microsoft.com/office/powerpoint/2010/main" val="387488373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a:t>Learning Objectives</a:t>
            </a:r>
          </a:p>
        </p:txBody>
      </p:sp>
      <p:sp>
        <p:nvSpPr>
          <p:cNvPr id="3" name="Content Placeholder 2"/>
          <p:cNvSpPr>
            <a:spLocks noGrp="1"/>
          </p:cNvSpPr>
          <p:nvPr>
            <p:ph idx="1"/>
          </p:nvPr>
        </p:nvSpPr>
        <p:spPr>
          <a:xfrm>
            <a:off x="826332" y="1412776"/>
            <a:ext cx="7860468" cy="5016869"/>
          </a:xfrm>
        </p:spPr>
        <p:txBody>
          <a:bodyPr>
            <a:normAutofit/>
          </a:bodyPr>
          <a:lstStyle/>
          <a:p>
            <a:r>
              <a:rPr lang="en-AU" sz="2000" dirty="0"/>
              <a:t>To understand the difference between an inotrope and a  vasopressor.</a:t>
            </a:r>
          </a:p>
          <a:p>
            <a:r>
              <a:rPr lang="en-AU" sz="2000" dirty="0"/>
              <a:t>To be familiar with the common vasoactive agents that are used in ICU and their mode of action.</a:t>
            </a:r>
          </a:p>
          <a:p>
            <a:r>
              <a:rPr lang="en-AU" sz="2000" dirty="0"/>
              <a:t>To have a classification system for the different agents that are used, a knowledge of their receptor physiology and how to use them clinically.</a:t>
            </a:r>
          </a:p>
          <a:p>
            <a:r>
              <a:rPr lang="en-AU" sz="2000" dirty="0"/>
              <a:t>To be able to diagnose the shock subtype a patient has and decide which inotrope/s and vasopressors are indicated. Examples if we have time.</a:t>
            </a:r>
          </a:p>
          <a:p>
            <a:r>
              <a:rPr lang="en-AU" sz="2000" dirty="0"/>
              <a:t>To have an awareness of possible complications associated with vasoactive agent use, including </a:t>
            </a:r>
            <a:r>
              <a:rPr lang="en-AU" sz="2000" dirty="0" err="1"/>
              <a:t>hypoperfusion</a:t>
            </a:r>
            <a:r>
              <a:rPr lang="en-AU" sz="2000" dirty="0"/>
              <a:t>, arrhythmias, myocardial effects, hyperglycaemia and local tissue damage.</a:t>
            </a:r>
          </a:p>
          <a:p>
            <a:endParaRPr lang="en-AU" dirty="0"/>
          </a:p>
        </p:txBody>
      </p:sp>
    </p:spTree>
    <p:extLst>
      <p:ext uri="{BB962C8B-B14F-4D97-AF65-F5344CB8AC3E}">
        <p14:creationId xmlns:p14="http://schemas.microsoft.com/office/powerpoint/2010/main" val="19808898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a:solidFill>
                  <a:srgbClr val="FF0000"/>
                </a:solidFill>
              </a:rPr>
              <a:t>VASOPRESSIN</a:t>
            </a:r>
          </a:p>
        </p:txBody>
      </p:sp>
      <p:sp>
        <p:nvSpPr>
          <p:cNvPr id="3" name="Content Placeholder 2"/>
          <p:cNvSpPr>
            <a:spLocks noGrp="1"/>
          </p:cNvSpPr>
          <p:nvPr>
            <p:ph idx="1"/>
          </p:nvPr>
        </p:nvSpPr>
        <p:spPr>
          <a:xfrm>
            <a:off x="826332" y="1340769"/>
            <a:ext cx="7860468" cy="5088876"/>
          </a:xfrm>
        </p:spPr>
        <p:txBody>
          <a:bodyPr>
            <a:normAutofit/>
          </a:bodyPr>
          <a:lstStyle/>
          <a:p>
            <a:endParaRPr lang="en-AU" sz="2000" dirty="0"/>
          </a:p>
          <a:p>
            <a:r>
              <a:rPr lang="en-AU" sz="2000" dirty="0"/>
              <a:t>Vasopressin (antidiuretic hormone) is used in the management of diabetes insipidus and oesophageal variceal bleeding. </a:t>
            </a:r>
          </a:p>
          <a:p>
            <a:r>
              <a:rPr lang="en-AU" sz="2000" dirty="0"/>
              <a:t>It may also be helpful in the management of vasodilatory shock. It is primarily used as a second-line agent in refractory </a:t>
            </a:r>
            <a:r>
              <a:rPr lang="en-AU" sz="2000" dirty="0" err="1"/>
              <a:t>vasodilatory</a:t>
            </a:r>
            <a:r>
              <a:rPr lang="en-AU" sz="2000" dirty="0"/>
              <a:t> shock that is unresponsive to adrenaline or noradrenaline. It is also used to reduce the dose of the first-line agent. </a:t>
            </a:r>
          </a:p>
          <a:p>
            <a:r>
              <a:rPr lang="en-AU" sz="2000" dirty="0"/>
              <a:t>The effects of vasopressin in </a:t>
            </a:r>
            <a:r>
              <a:rPr lang="en-AU" sz="2000" dirty="0" err="1"/>
              <a:t>vasodilatory</a:t>
            </a:r>
            <a:r>
              <a:rPr lang="en-AU" sz="2000" dirty="0"/>
              <a:t> shock (mostly septic) were evaluated in a systematic review that identified 10 relevant randomized trials, including 1134 patients. There was</a:t>
            </a:r>
            <a:r>
              <a:rPr lang="en-AU" sz="2000" b="1" dirty="0"/>
              <a:t> no significant improvement in mortality in patients who received vasopressin,</a:t>
            </a:r>
            <a:r>
              <a:rPr lang="en-AU" sz="2000" dirty="0"/>
              <a:t> but </a:t>
            </a:r>
            <a:r>
              <a:rPr lang="en-AU" sz="2000" b="1" dirty="0"/>
              <a:t>patients who received vasopressin required less noradrenaline</a:t>
            </a:r>
            <a:r>
              <a:rPr lang="en-AU" sz="2000" dirty="0"/>
              <a:t>.</a:t>
            </a:r>
          </a:p>
          <a:p>
            <a:endParaRPr lang="en-AU" dirty="0"/>
          </a:p>
        </p:txBody>
      </p:sp>
    </p:spTree>
    <p:extLst>
      <p:ext uri="{BB962C8B-B14F-4D97-AF65-F5344CB8AC3E}">
        <p14:creationId xmlns:p14="http://schemas.microsoft.com/office/powerpoint/2010/main" val="421079596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AU" dirty="0">
                <a:solidFill>
                  <a:srgbClr val="FF0000"/>
                </a:solidFill>
              </a:rPr>
              <a:t>VASOPRESSIN</a:t>
            </a:r>
            <a:endParaRPr lang="en-AU" dirty="0"/>
          </a:p>
        </p:txBody>
      </p:sp>
      <p:sp>
        <p:nvSpPr>
          <p:cNvPr id="6" name="Content Placeholder 5"/>
          <p:cNvSpPr>
            <a:spLocks noGrp="1"/>
          </p:cNvSpPr>
          <p:nvPr>
            <p:ph idx="1"/>
          </p:nvPr>
        </p:nvSpPr>
        <p:spPr/>
        <p:txBody>
          <a:bodyPr>
            <a:normAutofit fontScale="92500" lnSpcReduction="10000"/>
          </a:bodyPr>
          <a:lstStyle/>
          <a:p>
            <a:r>
              <a:rPr lang="en-AU" sz="2200" dirty="0"/>
              <a:t>The effects of vasopressin may be dose dependent. Doses of vasopressin above 0.03 units/min have been associated with coronary and mesenteric ischemia and skin necrosis in other studies and are avoided unless an adequate MAP cannot be attained with other vasopressor agents.</a:t>
            </a:r>
          </a:p>
          <a:p>
            <a:r>
              <a:rPr lang="en-AU" sz="2200" dirty="0"/>
              <a:t>Rebound hypotension appears to be common following withdrawal of vasopressin. To avoid rebound hypotension, the dose must be slowly tapered.</a:t>
            </a:r>
          </a:p>
          <a:p>
            <a:r>
              <a:rPr lang="en-AU" sz="2200" dirty="0"/>
              <a:t>Other potential adverse effects of vasopressin include hyponatraemia and pulmonary vasoconstriction. </a:t>
            </a:r>
          </a:p>
          <a:p>
            <a:r>
              <a:rPr lang="en-AU" sz="2200" dirty="0" err="1"/>
              <a:t>Terlipressin</a:t>
            </a:r>
            <a:r>
              <a:rPr lang="en-AU" sz="2200" dirty="0"/>
              <a:t> appears to have a similar side effect profile to vasopressin. In a meta-analysis of four trials (431 patients) there was no significant difference in the frequency of adverse events among patients who received either vasopressin or </a:t>
            </a:r>
            <a:r>
              <a:rPr lang="en-AU" sz="2200" dirty="0" err="1"/>
              <a:t>terlipressin</a:t>
            </a:r>
            <a:r>
              <a:rPr lang="en-AU" sz="2200" dirty="0"/>
              <a:t>.</a:t>
            </a:r>
          </a:p>
          <a:p>
            <a:endParaRPr lang="en-AU" dirty="0"/>
          </a:p>
        </p:txBody>
      </p:sp>
    </p:spTree>
    <p:extLst>
      <p:ext uri="{BB962C8B-B14F-4D97-AF65-F5344CB8AC3E}">
        <p14:creationId xmlns:p14="http://schemas.microsoft.com/office/powerpoint/2010/main" val="54990160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826332" y="578119"/>
            <a:ext cx="7860468" cy="1143000"/>
          </a:xfrm>
        </p:spPr>
        <p:txBody>
          <a:bodyPr/>
          <a:lstStyle/>
          <a:p>
            <a:r>
              <a:rPr lang="en-AU" dirty="0" err="1"/>
              <a:t>Levosimendan</a:t>
            </a:r>
            <a:r>
              <a:rPr lang="en-AU" dirty="0"/>
              <a:t> – mechanism of action</a:t>
            </a:r>
          </a:p>
        </p:txBody>
      </p:sp>
      <p:sp>
        <p:nvSpPr>
          <p:cNvPr id="4" name="Content Placeholder 3"/>
          <p:cNvSpPr>
            <a:spLocks noGrp="1"/>
          </p:cNvSpPr>
          <p:nvPr>
            <p:ph idx="1"/>
          </p:nvPr>
        </p:nvSpPr>
        <p:spPr>
          <a:xfrm>
            <a:off x="826332" y="1721119"/>
            <a:ext cx="7860468" cy="4708525"/>
          </a:xfrm>
        </p:spPr>
        <p:txBody>
          <a:bodyPr/>
          <a:lstStyle/>
          <a:p>
            <a:r>
              <a:rPr lang="en-AU" dirty="0"/>
              <a:t>dual mechanism of action: </a:t>
            </a:r>
          </a:p>
          <a:p>
            <a:pPr marL="971550" lvl="1" indent="-514350">
              <a:buFont typeface="+mj-lt"/>
              <a:buAutoNum type="arabicPeriod"/>
            </a:pPr>
            <a:r>
              <a:rPr lang="en-AU" sz="2400" dirty="0"/>
              <a:t>sensitizes troponin C to calcium in a manner dependent on the calcium concentration, increasing the effects of calcium on cardiac myofilaments during systole and improving contraction at low energy cost</a:t>
            </a:r>
          </a:p>
          <a:p>
            <a:pPr marL="971550" lvl="1" indent="-514350">
              <a:buFont typeface="+mj-lt"/>
              <a:buAutoNum type="arabicPeriod"/>
            </a:pPr>
            <a:r>
              <a:rPr lang="en-AU" sz="2400" dirty="0"/>
              <a:t>opens ATP-dependent potassium (K) channels in myocytes and vascular smooth muscle cells, which results in vasodilatation reducing preload and afterload, and increasing coronary and other organ blood flow</a:t>
            </a:r>
          </a:p>
        </p:txBody>
      </p:sp>
    </p:spTree>
    <p:extLst>
      <p:ext uri="{BB962C8B-B14F-4D97-AF65-F5344CB8AC3E}">
        <p14:creationId xmlns:p14="http://schemas.microsoft.com/office/powerpoint/2010/main" val="225691474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a:t>COMPLICATIONS</a:t>
            </a:r>
          </a:p>
        </p:txBody>
      </p:sp>
      <p:sp>
        <p:nvSpPr>
          <p:cNvPr id="3" name="Content Placeholder 2"/>
          <p:cNvSpPr>
            <a:spLocks noGrp="1"/>
          </p:cNvSpPr>
          <p:nvPr>
            <p:ph idx="1"/>
          </p:nvPr>
        </p:nvSpPr>
        <p:spPr/>
        <p:txBody>
          <a:bodyPr/>
          <a:lstStyle/>
          <a:p>
            <a:pPr lvl="0">
              <a:buClr>
                <a:srgbClr val="D34817"/>
              </a:buClr>
            </a:pPr>
            <a:endParaRPr lang="en-AU" sz="1600" dirty="0">
              <a:solidFill>
                <a:prstClr val="black"/>
              </a:solidFill>
            </a:endParaRPr>
          </a:p>
          <a:p>
            <a:pPr lvl="0">
              <a:buClr>
                <a:srgbClr val="D34817"/>
              </a:buClr>
            </a:pPr>
            <a:endParaRPr lang="en-AU" sz="1600" dirty="0">
              <a:solidFill>
                <a:prstClr val="black"/>
              </a:solidFill>
            </a:endParaRPr>
          </a:p>
          <a:p>
            <a:pPr lvl="0">
              <a:buClr>
                <a:srgbClr val="D34817"/>
              </a:buClr>
            </a:pPr>
            <a:r>
              <a:rPr lang="en-AU" sz="2000" dirty="0">
                <a:solidFill>
                  <a:prstClr val="black"/>
                </a:solidFill>
              </a:rPr>
              <a:t>Vasopressors and inotropic agents have the potential to cause a number of significant complications, including </a:t>
            </a:r>
            <a:r>
              <a:rPr lang="en-AU" sz="2000" dirty="0" err="1">
                <a:solidFill>
                  <a:prstClr val="black"/>
                </a:solidFill>
              </a:rPr>
              <a:t>hypoperfusion</a:t>
            </a:r>
            <a:r>
              <a:rPr lang="en-AU" sz="2000" dirty="0">
                <a:solidFill>
                  <a:prstClr val="black"/>
                </a:solidFill>
              </a:rPr>
              <a:t>, dysrhythmias, myocardial </a:t>
            </a:r>
            <a:r>
              <a:rPr lang="en-AU" sz="2000" dirty="0" err="1">
                <a:solidFill>
                  <a:prstClr val="black"/>
                </a:solidFill>
              </a:rPr>
              <a:t>ischaemia</a:t>
            </a:r>
            <a:r>
              <a:rPr lang="en-AU" sz="2000" dirty="0">
                <a:solidFill>
                  <a:prstClr val="black"/>
                </a:solidFill>
              </a:rPr>
              <a:t>, local effects, and hyperglycaemia. </a:t>
            </a:r>
          </a:p>
          <a:p>
            <a:pPr lvl="0">
              <a:buClr>
                <a:srgbClr val="D34817"/>
              </a:buClr>
            </a:pPr>
            <a:r>
              <a:rPr lang="en-AU" sz="2000" dirty="0">
                <a:solidFill>
                  <a:prstClr val="black"/>
                </a:solidFill>
              </a:rPr>
              <a:t>In addition, a number of drug interactions can occur.</a:t>
            </a:r>
          </a:p>
          <a:p>
            <a:endParaRPr lang="en-AU" sz="2000" dirty="0"/>
          </a:p>
        </p:txBody>
      </p:sp>
    </p:spTree>
    <p:extLst>
      <p:ext uri="{BB962C8B-B14F-4D97-AF65-F5344CB8AC3E}">
        <p14:creationId xmlns:p14="http://schemas.microsoft.com/office/powerpoint/2010/main" val="4187604547"/>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26332" y="578119"/>
            <a:ext cx="7860468" cy="2490841"/>
          </a:xfrm>
        </p:spPr>
        <p:txBody>
          <a:bodyPr>
            <a:normAutofit fontScale="90000"/>
          </a:bodyPr>
          <a:lstStyle/>
          <a:p>
            <a:br>
              <a:rPr lang="en-AU" dirty="0"/>
            </a:br>
            <a:br>
              <a:rPr lang="en-AU" dirty="0"/>
            </a:br>
            <a:r>
              <a:rPr lang="en-AU" sz="4000" dirty="0"/>
              <a:t>Several conditions or medications require avoidance of specific agents:</a:t>
            </a:r>
            <a:br>
              <a:rPr lang="en-AU" sz="4000" dirty="0"/>
            </a:br>
            <a:br>
              <a:rPr lang="en-AU" sz="4000" dirty="0"/>
            </a:br>
            <a:br>
              <a:rPr lang="en-AU" sz="4000" dirty="0"/>
            </a:br>
            <a:endParaRPr lang="en-AU" sz="4000" dirty="0"/>
          </a:p>
        </p:txBody>
      </p:sp>
      <p:sp>
        <p:nvSpPr>
          <p:cNvPr id="3" name="Content Placeholder 2"/>
          <p:cNvSpPr>
            <a:spLocks noGrp="1"/>
          </p:cNvSpPr>
          <p:nvPr>
            <p:ph idx="1"/>
          </p:nvPr>
        </p:nvSpPr>
        <p:spPr>
          <a:xfrm>
            <a:off x="826332" y="2996952"/>
            <a:ext cx="7860468" cy="3432692"/>
          </a:xfrm>
        </p:spPr>
        <p:txBody>
          <a:bodyPr>
            <a:normAutofit fontScale="92500" lnSpcReduction="20000"/>
          </a:bodyPr>
          <a:lstStyle/>
          <a:p>
            <a:r>
              <a:rPr lang="en-AU" sz="2200" dirty="0"/>
              <a:t>In patients with cardiogenic shock, noradrenaline is preferred over dopamine as the first-line vasopressor because a subgroup analysis from a randomized trial found that patients with cardiogenic shock who received dopamine had a higher mortality than those who received noradrenaline. In addition, dysrhythmias were more common in the dopamine group.</a:t>
            </a:r>
          </a:p>
          <a:p>
            <a:r>
              <a:rPr lang="en-AU" sz="2200" dirty="0"/>
              <a:t>Patients with </a:t>
            </a:r>
            <a:r>
              <a:rPr lang="en-AU" sz="2200" dirty="0" err="1"/>
              <a:t>phaeochromocytoma</a:t>
            </a:r>
            <a:r>
              <a:rPr lang="en-AU" sz="2200" dirty="0"/>
              <a:t> are at risk of excessive autonomic stimulation from adrenergic vasopressors.</a:t>
            </a:r>
          </a:p>
          <a:p>
            <a:r>
              <a:rPr lang="en-AU" sz="2200" dirty="0" err="1"/>
              <a:t>Dobutamine</a:t>
            </a:r>
            <a:r>
              <a:rPr lang="en-AU" sz="2200" dirty="0"/>
              <a:t> is contraindicated in the setting of idiopathic hypertrophic sub-aortic stenosis.</a:t>
            </a:r>
          </a:p>
          <a:p>
            <a:r>
              <a:rPr lang="en-AU" sz="2200" dirty="0"/>
              <a:t>Patients receiving MAIOs are extremely sensitive to vasopressors and, therefore, require much lower doses.</a:t>
            </a:r>
          </a:p>
          <a:p>
            <a:endParaRPr lang="en-AU" dirty="0"/>
          </a:p>
        </p:txBody>
      </p:sp>
    </p:spTree>
    <p:extLst>
      <p:ext uri="{BB962C8B-B14F-4D97-AF65-F5344CB8AC3E}">
        <p14:creationId xmlns:p14="http://schemas.microsoft.com/office/powerpoint/2010/main" val="1511347257"/>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19672" y="3284984"/>
            <a:ext cx="6447501" cy="1320800"/>
          </a:xfrm>
        </p:spPr>
        <p:txBody>
          <a:bodyPr/>
          <a:lstStyle/>
          <a:p>
            <a:r>
              <a:rPr lang="en-AU" sz="5400" dirty="0"/>
              <a:t>Clinical Scenarios</a:t>
            </a:r>
          </a:p>
        </p:txBody>
      </p:sp>
    </p:spTree>
    <p:extLst>
      <p:ext uri="{BB962C8B-B14F-4D97-AF65-F5344CB8AC3E}">
        <p14:creationId xmlns:p14="http://schemas.microsoft.com/office/powerpoint/2010/main" val="540555789"/>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a:t>Clinical Scenario 1: Jimmy G</a:t>
            </a:r>
            <a:br>
              <a:rPr lang="en-AU" dirty="0"/>
            </a:br>
            <a:endParaRPr lang="en-AU" dirty="0"/>
          </a:p>
        </p:txBody>
      </p:sp>
      <p:sp>
        <p:nvSpPr>
          <p:cNvPr id="3" name="Content Placeholder 2"/>
          <p:cNvSpPr>
            <a:spLocks noGrp="1"/>
          </p:cNvSpPr>
          <p:nvPr>
            <p:ph idx="1"/>
          </p:nvPr>
        </p:nvSpPr>
        <p:spPr>
          <a:xfrm>
            <a:off x="826332" y="1412777"/>
            <a:ext cx="3745668" cy="5184576"/>
          </a:xfrm>
        </p:spPr>
        <p:txBody>
          <a:bodyPr/>
          <a:lstStyle/>
          <a:p>
            <a:pPr lvl="1"/>
            <a:r>
              <a:rPr lang="en-AU" sz="2000" dirty="0"/>
              <a:t>61 YO </a:t>
            </a:r>
          </a:p>
          <a:p>
            <a:pPr lvl="1"/>
            <a:r>
              <a:rPr lang="en-AU" sz="2000" dirty="0"/>
              <a:t>Presented to ED with SOB, productive cough, fevers and rigors</a:t>
            </a:r>
          </a:p>
          <a:p>
            <a:pPr lvl="1"/>
            <a:r>
              <a:rPr lang="en-AU" sz="2000" dirty="0" err="1"/>
              <a:t>PMHx</a:t>
            </a:r>
            <a:r>
              <a:rPr lang="en-AU" sz="2000" dirty="0"/>
              <a:t> </a:t>
            </a:r>
          </a:p>
          <a:p>
            <a:pPr lvl="2"/>
            <a:r>
              <a:rPr lang="en-AU" sz="2000" dirty="0"/>
              <a:t>IHD – CABG X 4 2011 (private)</a:t>
            </a:r>
          </a:p>
          <a:p>
            <a:pPr lvl="2"/>
            <a:r>
              <a:rPr lang="en-AU" sz="2000" dirty="0"/>
              <a:t>CCF apparently!</a:t>
            </a:r>
          </a:p>
          <a:p>
            <a:pPr lvl="2"/>
            <a:r>
              <a:rPr lang="en-AU" sz="2000" dirty="0"/>
              <a:t>COPD</a:t>
            </a:r>
          </a:p>
          <a:p>
            <a:pPr lvl="2"/>
            <a:r>
              <a:rPr lang="en-AU" sz="2000" dirty="0"/>
              <a:t>T2DM</a:t>
            </a:r>
          </a:p>
          <a:p>
            <a:pPr lvl="1"/>
            <a:r>
              <a:rPr lang="en-AU" sz="2000" dirty="0"/>
              <a:t>Meds </a:t>
            </a:r>
          </a:p>
          <a:p>
            <a:pPr lvl="2"/>
            <a:r>
              <a:rPr lang="en-AU" sz="1600" dirty="0"/>
              <a:t>Fluid tablet, something for my diabetes, BP tablets, aspirin</a:t>
            </a:r>
            <a:r>
              <a:rPr lang="en-AU" sz="1600" dirty="0">
                <a:solidFill>
                  <a:schemeClr val="tx1"/>
                </a:solidFill>
              </a:rPr>
              <a:t>. </a:t>
            </a:r>
            <a:r>
              <a:rPr lang="en-AU" sz="1600" b="1" dirty="0">
                <a:solidFill>
                  <a:schemeClr val="tx1"/>
                </a:solidFill>
              </a:rPr>
              <a:t>Ask my wife</a:t>
            </a:r>
            <a:r>
              <a:rPr lang="en-AU" sz="1600" dirty="0">
                <a:solidFill>
                  <a:schemeClr val="tx1"/>
                </a:solidFill>
              </a:rPr>
              <a:t>…</a:t>
            </a:r>
          </a:p>
        </p:txBody>
      </p:sp>
      <p:sp>
        <p:nvSpPr>
          <p:cNvPr id="4" name="Content Placeholder 3"/>
          <p:cNvSpPr>
            <a:spLocks noGrp="1"/>
          </p:cNvSpPr>
          <p:nvPr>
            <p:ph idx="10"/>
          </p:nvPr>
        </p:nvSpPr>
        <p:spPr>
          <a:xfrm>
            <a:off x="4933875" y="1412777"/>
            <a:ext cx="3745668" cy="5016867"/>
          </a:xfrm>
        </p:spPr>
        <p:txBody>
          <a:bodyPr/>
          <a:lstStyle/>
          <a:p>
            <a:r>
              <a:rPr lang="en-AU" sz="2000" dirty="0"/>
              <a:t>Exam</a:t>
            </a:r>
          </a:p>
          <a:p>
            <a:pPr lvl="1"/>
            <a:r>
              <a:rPr lang="en-AU" sz="2000" dirty="0"/>
              <a:t>Warm, dilated peripheries</a:t>
            </a:r>
          </a:p>
          <a:p>
            <a:pPr lvl="1"/>
            <a:r>
              <a:rPr lang="en-AU" sz="2000" dirty="0"/>
              <a:t>Bounding pulses</a:t>
            </a:r>
          </a:p>
          <a:p>
            <a:pPr lvl="1"/>
            <a:r>
              <a:rPr lang="en-AU" sz="2000" dirty="0"/>
              <a:t>IDC - &lt;20ml </a:t>
            </a:r>
          </a:p>
          <a:p>
            <a:r>
              <a:rPr lang="en-AU" sz="2000" dirty="0" err="1"/>
              <a:t>Obs</a:t>
            </a:r>
            <a:endParaRPr lang="en-AU" sz="2000" dirty="0"/>
          </a:p>
          <a:p>
            <a:r>
              <a:rPr lang="en-AU" sz="2000" dirty="0"/>
              <a:t>T 38.3</a:t>
            </a:r>
          </a:p>
          <a:p>
            <a:r>
              <a:rPr lang="en-AU" sz="2000" dirty="0"/>
              <a:t>PR 130 ST, </a:t>
            </a:r>
            <a:r>
              <a:rPr lang="en-AU" sz="2400" dirty="0">
                <a:solidFill>
                  <a:srgbClr val="FF0000"/>
                </a:solidFill>
              </a:rPr>
              <a:t>BP 70/40</a:t>
            </a:r>
          </a:p>
          <a:p>
            <a:r>
              <a:rPr lang="en-AU" sz="2000" dirty="0"/>
              <a:t>RR 40 SaO2 90% 15L NRBM</a:t>
            </a:r>
          </a:p>
          <a:p>
            <a:r>
              <a:rPr lang="en-AU" sz="2000" dirty="0"/>
              <a:t>ABG pH 7.21 pCO2 50 pO2 60 </a:t>
            </a:r>
            <a:r>
              <a:rPr lang="en-AU" sz="2000" dirty="0" err="1"/>
              <a:t>Lact</a:t>
            </a:r>
            <a:r>
              <a:rPr lang="en-AU" sz="2000" dirty="0"/>
              <a:t> 4.0 </a:t>
            </a:r>
            <a:r>
              <a:rPr lang="en-AU" sz="2000" dirty="0" err="1"/>
              <a:t>bic</a:t>
            </a:r>
            <a:r>
              <a:rPr lang="en-AU" sz="2000" dirty="0"/>
              <a:t> 18</a:t>
            </a:r>
            <a:r>
              <a:rPr lang="en-AU" sz="2400" dirty="0"/>
              <a:t>, </a:t>
            </a:r>
          </a:p>
        </p:txBody>
      </p:sp>
    </p:spTree>
    <p:extLst>
      <p:ext uri="{BB962C8B-B14F-4D97-AF65-F5344CB8AC3E}">
        <p14:creationId xmlns:p14="http://schemas.microsoft.com/office/powerpoint/2010/main" val="1989883502"/>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26332" y="578119"/>
            <a:ext cx="7860468" cy="762649"/>
          </a:xfrm>
        </p:spPr>
        <p:txBody>
          <a:bodyPr/>
          <a:lstStyle/>
          <a:p>
            <a:r>
              <a:rPr lang="en-AU" dirty="0"/>
              <a:t>Clinical Scenario 1: Jimmy G</a:t>
            </a:r>
            <a:br>
              <a:rPr lang="en-AU" dirty="0"/>
            </a:br>
            <a:endParaRPr lang="en-AU" dirty="0"/>
          </a:p>
        </p:txBody>
      </p:sp>
      <p:sp>
        <p:nvSpPr>
          <p:cNvPr id="3" name="Content Placeholder 2"/>
          <p:cNvSpPr>
            <a:spLocks noGrp="1"/>
          </p:cNvSpPr>
          <p:nvPr>
            <p:ph idx="1"/>
          </p:nvPr>
        </p:nvSpPr>
        <p:spPr>
          <a:xfrm>
            <a:off x="838164" y="1435628"/>
            <a:ext cx="3745668" cy="3901583"/>
          </a:xfrm>
        </p:spPr>
        <p:txBody>
          <a:bodyPr/>
          <a:lstStyle/>
          <a:p>
            <a:pPr lvl="1"/>
            <a:r>
              <a:rPr lang="en-AU" sz="1600" dirty="0"/>
              <a:t>61 YO </a:t>
            </a:r>
          </a:p>
          <a:p>
            <a:pPr lvl="1"/>
            <a:r>
              <a:rPr lang="en-AU" sz="1600" dirty="0"/>
              <a:t>Presented to ED with SOB, productive cough, fevers and rigors</a:t>
            </a:r>
          </a:p>
          <a:p>
            <a:pPr lvl="1"/>
            <a:r>
              <a:rPr lang="en-AU" sz="1600" dirty="0" err="1"/>
              <a:t>PMHx</a:t>
            </a:r>
            <a:r>
              <a:rPr lang="en-AU" sz="1600" dirty="0"/>
              <a:t> </a:t>
            </a:r>
          </a:p>
          <a:p>
            <a:pPr lvl="2"/>
            <a:r>
              <a:rPr lang="en-AU" sz="1600" dirty="0"/>
              <a:t>IHD – CABG X 4 2011 (private)</a:t>
            </a:r>
          </a:p>
          <a:p>
            <a:pPr lvl="2"/>
            <a:r>
              <a:rPr lang="en-AU" sz="1600" dirty="0"/>
              <a:t>CCF apparently!</a:t>
            </a:r>
          </a:p>
          <a:p>
            <a:pPr lvl="2"/>
            <a:r>
              <a:rPr lang="en-AU" sz="1600" dirty="0"/>
              <a:t>COPD</a:t>
            </a:r>
          </a:p>
          <a:p>
            <a:pPr lvl="2"/>
            <a:r>
              <a:rPr lang="en-AU" sz="1600" dirty="0"/>
              <a:t>T2DM</a:t>
            </a:r>
          </a:p>
          <a:p>
            <a:pPr lvl="1"/>
            <a:r>
              <a:rPr lang="en-AU" sz="1600" dirty="0"/>
              <a:t>Meds </a:t>
            </a:r>
          </a:p>
          <a:p>
            <a:pPr lvl="2"/>
            <a:r>
              <a:rPr lang="en-AU" sz="1600" dirty="0"/>
              <a:t>Fluid tablet, something for my diabetes, BP tablets, aspirin. </a:t>
            </a:r>
            <a:r>
              <a:rPr lang="en-AU" sz="1600" dirty="0">
                <a:solidFill>
                  <a:schemeClr val="tx1"/>
                </a:solidFill>
              </a:rPr>
              <a:t>Ask my wife</a:t>
            </a:r>
            <a:r>
              <a:rPr lang="en-AU" sz="1600" dirty="0"/>
              <a:t>…</a:t>
            </a:r>
          </a:p>
        </p:txBody>
      </p:sp>
      <p:sp>
        <p:nvSpPr>
          <p:cNvPr id="4" name="Content Placeholder 3"/>
          <p:cNvSpPr>
            <a:spLocks noGrp="1"/>
          </p:cNvSpPr>
          <p:nvPr>
            <p:ph idx="10"/>
          </p:nvPr>
        </p:nvSpPr>
        <p:spPr>
          <a:xfrm>
            <a:off x="4941132" y="1435628"/>
            <a:ext cx="3745668" cy="2965479"/>
          </a:xfrm>
        </p:spPr>
        <p:txBody>
          <a:bodyPr/>
          <a:lstStyle/>
          <a:p>
            <a:r>
              <a:rPr lang="en-AU" sz="1600" dirty="0"/>
              <a:t>Exam</a:t>
            </a:r>
          </a:p>
          <a:p>
            <a:pPr lvl="1"/>
            <a:r>
              <a:rPr lang="en-AU" sz="1600" dirty="0"/>
              <a:t>Warm dilated peripheries</a:t>
            </a:r>
          </a:p>
          <a:p>
            <a:pPr lvl="1"/>
            <a:r>
              <a:rPr lang="en-AU" sz="1600" dirty="0"/>
              <a:t>Bounding pulses</a:t>
            </a:r>
          </a:p>
          <a:p>
            <a:pPr lvl="1"/>
            <a:r>
              <a:rPr lang="en-AU" sz="1600" dirty="0"/>
              <a:t>IDC - &lt;20ml </a:t>
            </a:r>
          </a:p>
          <a:p>
            <a:r>
              <a:rPr lang="en-AU" sz="1600" dirty="0" err="1"/>
              <a:t>Obs</a:t>
            </a:r>
            <a:endParaRPr lang="en-AU" sz="1600" dirty="0"/>
          </a:p>
          <a:p>
            <a:r>
              <a:rPr lang="en-AU" sz="1600" dirty="0"/>
              <a:t>T 38.3</a:t>
            </a:r>
          </a:p>
          <a:p>
            <a:r>
              <a:rPr lang="en-AU" sz="1600" dirty="0"/>
              <a:t>PR 130 ST, </a:t>
            </a:r>
            <a:r>
              <a:rPr lang="en-AU" sz="1600" b="1" i="1" dirty="0">
                <a:solidFill>
                  <a:srgbClr val="FF0000"/>
                </a:solidFill>
              </a:rPr>
              <a:t>BP 70/40</a:t>
            </a:r>
          </a:p>
          <a:p>
            <a:r>
              <a:rPr lang="en-AU" sz="1600" dirty="0"/>
              <a:t>RR 40 SaO2 90% 15L NRBM</a:t>
            </a:r>
          </a:p>
          <a:p>
            <a:r>
              <a:rPr lang="en-AU" sz="1600" dirty="0"/>
              <a:t>ABG pH 7.21 pCO2 50 pO2 60 </a:t>
            </a:r>
            <a:r>
              <a:rPr lang="en-AU" sz="1600" dirty="0" err="1"/>
              <a:t>Lact</a:t>
            </a:r>
            <a:r>
              <a:rPr lang="en-AU" sz="1600" dirty="0"/>
              <a:t> 4.0 </a:t>
            </a:r>
            <a:r>
              <a:rPr lang="en-AU" sz="1600" dirty="0" err="1"/>
              <a:t>bic</a:t>
            </a:r>
            <a:r>
              <a:rPr lang="en-AU" sz="1600" dirty="0"/>
              <a:t> 18, </a:t>
            </a:r>
          </a:p>
        </p:txBody>
      </p:sp>
      <p:sp>
        <p:nvSpPr>
          <p:cNvPr id="5" name="TextBox 4"/>
          <p:cNvSpPr txBox="1"/>
          <p:nvPr/>
        </p:nvSpPr>
        <p:spPr>
          <a:xfrm>
            <a:off x="4941132" y="4495966"/>
            <a:ext cx="3951348" cy="2308324"/>
          </a:xfrm>
          <a:prstGeom prst="rect">
            <a:avLst/>
          </a:prstGeom>
          <a:noFill/>
        </p:spPr>
        <p:txBody>
          <a:bodyPr wrap="square" rtlCol="0">
            <a:spAutoFit/>
          </a:bodyPr>
          <a:lstStyle/>
          <a:p>
            <a:r>
              <a:rPr lang="en-AU" sz="1600" b="1" dirty="0">
                <a:solidFill>
                  <a:srgbClr val="FF0000"/>
                </a:solidFill>
              </a:rPr>
              <a:t>What type/s of shock? – 	</a:t>
            </a:r>
            <a:r>
              <a:rPr lang="en-AU" sz="1600" b="1" dirty="0"/>
              <a:t>distributive/septic</a:t>
            </a:r>
          </a:p>
          <a:p>
            <a:r>
              <a:rPr lang="en-AU" sz="1600" b="1" dirty="0">
                <a:solidFill>
                  <a:srgbClr val="FF0000"/>
                </a:solidFill>
              </a:rPr>
              <a:t>How do we treat it?</a:t>
            </a:r>
          </a:p>
          <a:p>
            <a:pPr marL="800100" lvl="1" indent="-342900">
              <a:buFont typeface="+mj-lt"/>
              <a:buAutoNum type="arabicPeriod"/>
            </a:pPr>
            <a:r>
              <a:rPr lang="en-AU" sz="1600" b="1" dirty="0">
                <a:solidFill>
                  <a:srgbClr val="FF0000"/>
                </a:solidFill>
              </a:rPr>
              <a:t>	fluid challenge? - </a:t>
            </a:r>
            <a:r>
              <a:rPr lang="en-AU" sz="1600" b="1" dirty="0"/>
              <a:t>yes</a:t>
            </a:r>
          </a:p>
          <a:p>
            <a:pPr marL="800100" lvl="1" indent="-342900">
              <a:buFont typeface="+mj-lt"/>
              <a:buAutoNum type="arabicPeriod"/>
            </a:pPr>
            <a:r>
              <a:rPr lang="en-AU" sz="1600" b="1" dirty="0">
                <a:solidFill>
                  <a:srgbClr val="FF0000"/>
                </a:solidFill>
              </a:rPr>
              <a:t>	inotropes or vasopressors</a:t>
            </a:r>
          </a:p>
          <a:p>
            <a:pPr marL="1257300" lvl="2" indent="-342900">
              <a:buFont typeface="Arial" panose="020B0604020202020204" pitchFamily="34" charset="0"/>
              <a:buChar char="•"/>
            </a:pPr>
            <a:r>
              <a:rPr lang="en-AU" sz="1600" b="1" dirty="0"/>
              <a:t>vasopressors</a:t>
            </a:r>
          </a:p>
          <a:p>
            <a:pPr marL="800100" lvl="1" indent="-342900">
              <a:buFont typeface="+mj-lt"/>
              <a:buAutoNum type="arabicPeriod"/>
            </a:pPr>
            <a:r>
              <a:rPr lang="en-AU" sz="1600" b="1" dirty="0">
                <a:solidFill>
                  <a:srgbClr val="FF0000"/>
                </a:solidFill>
              </a:rPr>
              <a:t>	other treatments – </a:t>
            </a:r>
            <a:r>
              <a:rPr lang="en-AU" sz="1600" b="1" dirty="0"/>
              <a:t>antibiotics, source control, respiratory support</a:t>
            </a:r>
          </a:p>
          <a:p>
            <a:r>
              <a:rPr lang="en-AU" sz="1600" b="1" dirty="0">
                <a:solidFill>
                  <a:srgbClr val="FF0000"/>
                </a:solidFill>
              </a:rPr>
              <a:t>	</a:t>
            </a:r>
          </a:p>
        </p:txBody>
      </p:sp>
    </p:spTree>
    <p:extLst>
      <p:ext uri="{BB962C8B-B14F-4D97-AF65-F5344CB8AC3E}">
        <p14:creationId xmlns:p14="http://schemas.microsoft.com/office/powerpoint/2010/main" val="2464007323"/>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a:t>Clinical Scenario 2: Ronnie D</a:t>
            </a:r>
          </a:p>
        </p:txBody>
      </p:sp>
      <p:sp>
        <p:nvSpPr>
          <p:cNvPr id="3" name="Content Placeholder 2"/>
          <p:cNvSpPr>
            <a:spLocks noGrp="1"/>
          </p:cNvSpPr>
          <p:nvPr>
            <p:ph idx="1"/>
          </p:nvPr>
        </p:nvSpPr>
        <p:spPr>
          <a:xfrm>
            <a:off x="826332" y="1340769"/>
            <a:ext cx="3745668" cy="5088876"/>
          </a:xfrm>
        </p:spPr>
        <p:txBody>
          <a:bodyPr/>
          <a:lstStyle/>
          <a:p>
            <a:r>
              <a:rPr lang="en-AU" sz="2400" dirty="0"/>
              <a:t>55 YO</a:t>
            </a:r>
          </a:p>
          <a:p>
            <a:pPr lvl="1"/>
            <a:r>
              <a:rPr lang="en-AU" sz="2000" dirty="0"/>
              <a:t>Severe CP 3/7 at home. Delayed presentation to ED. admitted with SOB. Awaiting AG. MET on ward for collapse and </a:t>
            </a:r>
            <a:r>
              <a:rPr lang="en-AU" sz="2000" dirty="0" err="1"/>
              <a:t>unrecordable</a:t>
            </a:r>
            <a:r>
              <a:rPr lang="en-AU" sz="2000" dirty="0"/>
              <a:t> BP. ECG – TWI anterior leads</a:t>
            </a:r>
          </a:p>
          <a:p>
            <a:r>
              <a:rPr lang="en-AU" sz="2000" dirty="0"/>
              <a:t>PMH</a:t>
            </a:r>
          </a:p>
          <a:p>
            <a:pPr lvl="1"/>
            <a:r>
              <a:rPr lang="en-AU" sz="2000" dirty="0"/>
              <a:t>AMI 2001,2011, 2014</a:t>
            </a:r>
          </a:p>
          <a:p>
            <a:pPr lvl="1"/>
            <a:r>
              <a:rPr lang="en-AU" sz="2000" dirty="0"/>
              <a:t>Every cardiac risk factor!!</a:t>
            </a:r>
          </a:p>
          <a:p>
            <a:pPr lvl="1"/>
            <a:r>
              <a:rPr lang="en-AU" sz="2000" dirty="0"/>
              <a:t>Non compliant with meds</a:t>
            </a:r>
          </a:p>
        </p:txBody>
      </p:sp>
      <p:sp>
        <p:nvSpPr>
          <p:cNvPr id="4" name="Content Placeholder 3"/>
          <p:cNvSpPr>
            <a:spLocks noGrp="1"/>
          </p:cNvSpPr>
          <p:nvPr>
            <p:ph idx="10"/>
          </p:nvPr>
        </p:nvSpPr>
        <p:spPr>
          <a:xfrm>
            <a:off x="4933875" y="1340769"/>
            <a:ext cx="3745668" cy="5088875"/>
          </a:xfrm>
        </p:spPr>
        <p:txBody>
          <a:bodyPr/>
          <a:lstStyle/>
          <a:p>
            <a:r>
              <a:rPr lang="en-AU" dirty="0"/>
              <a:t>Exam:</a:t>
            </a:r>
          </a:p>
          <a:p>
            <a:pPr lvl="1"/>
            <a:r>
              <a:rPr lang="en-AU" sz="1800" dirty="0"/>
              <a:t>Cold, cap </a:t>
            </a:r>
            <a:r>
              <a:rPr lang="en-AU" sz="1800" dirty="0" err="1"/>
              <a:t>refil</a:t>
            </a:r>
            <a:r>
              <a:rPr lang="en-AU" sz="1800" dirty="0"/>
              <a:t> &gt; 5</a:t>
            </a:r>
          </a:p>
          <a:p>
            <a:pPr lvl="1"/>
            <a:r>
              <a:rPr lang="en-AU" sz="1800" dirty="0"/>
              <a:t>Peripheral cyanosis</a:t>
            </a:r>
          </a:p>
          <a:p>
            <a:pPr lvl="1"/>
            <a:r>
              <a:rPr lang="en-AU" sz="1800" dirty="0"/>
              <a:t>Bilateral crackles +++</a:t>
            </a:r>
          </a:p>
          <a:p>
            <a:pPr lvl="1"/>
            <a:r>
              <a:rPr lang="en-AU" sz="1800" dirty="0"/>
              <a:t>Oliguria &gt; 3 hrs despite 500ml fluid 1hr ago</a:t>
            </a:r>
          </a:p>
          <a:p>
            <a:r>
              <a:rPr lang="en-AU" dirty="0" err="1"/>
              <a:t>Obs</a:t>
            </a:r>
            <a:endParaRPr lang="en-AU" dirty="0"/>
          </a:p>
          <a:p>
            <a:pPr lvl="1"/>
            <a:r>
              <a:rPr lang="en-AU" sz="2000" dirty="0"/>
              <a:t>PR 110 </a:t>
            </a:r>
            <a:r>
              <a:rPr lang="en-AU" sz="2400" b="1" dirty="0">
                <a:solidFill>
                  <a:srgbClr val="FF0000"/>
                </a:solidFill>
              </a:rPr>
              <a:t>BP 80/60</a:t>
            </a:r>
          </a:p>
          <a:p>
            <a:pPr lvl="1"/>
            <a:r>
              <a:rPr lang="en-AU" sz="2000" dirty="0"/>
              <a:t>RR 28 SaO2 92% 8L HM</a:t>
            </a:r>
          </a:p>
          <a:p>
            <a:pPr lvl="1"/>
            <a:r>
              <a:rPr lang="en-AU" sz="2000" dirty="0"/>
              <a:t>pH 7. 25 pCO2 35, pO2 60, </a:t>
            </a:r>
            <a:r>
              <a:rPr lang="en-AU" sz="2000" dirty="0" err="1"/>
              <a:t>bic</a:t>
            </a:r>
            <a:r>
              <a:rPr lang="en-AU" sz="2000" dirty="0"/>
              <a:t> 22, </a:t>
            </a:r>
            <a:r>
              <a:rPr lang="en-AU" sz="2000" dirty="0" err="1"/>
              <a:t>lact</a:t>
            </a:r>
            <a:r>
              <a:rPr lang="en-AU" sz="2000" dirty="0"/>
              <a:t> 5, Cr 120</a:t>
            </a:r>
          </a:p>
        </p:txBody>
      </p:sp>
    </p:spTree>
    <p:extLst>
      <p:ext uri="{BB962C8B-B14F-4D97-AF65-F5344CB8AC3E}">
        <p14:creationId xmlns:p14="http://schemas.microsoft.com/office/powerpoint/2010/main" val="3129551819"/>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a:t>Clinical Scenario 2: Ronnie D</a:t>
            </a:r>
          </a:p>
        </p:txBody>
      </p:sp>
      <p:sp>
        <p:nvSpPr>
          <p:cNvPr id="3" name="Content Placeholder 2"/>
          <p:cNvSpPr>
            <a:spLocks noGrp="1"/>
          </p:cNvSpPr>
          <p:nvPr>
            <p:ph idx="1"/>
          </p:nvPr>
        </p:nvSpPr>
        <p:spPr>
          <a:xfrm>
            <a:off x="826332" y="1340769"/>
            <a:ext cx="3745668" cy="5088876"/>
          </a:xfrm>
        </p:spPr>
        <p:txBody>
          <a:bodyPr/>
          <a:lstStyle/>
          <a:p>
            <a:r>
              <a:rPr lang="en-AU" sz="1800" dirty="0"/>
              <a:t>55 YO</a:t>
            </a:r>
          </a:p>
          <a:p>
            <a:pPr lvl="1"/>
            <a:r>
              <a:rPr lang="en-AU" sz="1800" dirty="0"/>
              <a:t>Severe CP 3/7 at home. Delayed presentation to ED. admitted with SOB. Awaiting AG. MET on ward for collapse and </a:t>
            </a:r>
            <a:r>
              <a:rPr lang="en-AU" sz="1800" dirty="0" err="1"/>
              <a:t>unrecordable</a:t>
            </a:r>
            <a:r>
              <a:rPr lang="en-AU" sz="1800" dirty="0"/>
              <a:t> BP. ECG – TWI anterior leads</a:t>
            </a:r>
          </a:p>
          <a:p>
            <a:r>
              <a:rPr lang="en-AU" sz="1800" dirty="0"/>
              <a:t>PMH</a:t>
            </a:r>
          </a:p>
          <a:p>
            <a:pPr lvl="1"/>
            <a:r>
              <a:rPr lang="en-AU" sz="1800" dirty="0"/>
              <a:t>AMI 2001,2011, 2014</a:t>
            </a:r>
          </a:p>
          <a:p>
            <a:pPr lvl="1"/>
            <a:r>
              <a:rPr lang="en-AU" sz="1800" dirty="0"/>
              <a:t>Every cardiac risk factor!!</a:t>
            </a:r>
          </a:p>
          <a:p>
            <a:pPr lvl="1"/>
            <a:r>
              <a:rPr lang="en-AU" sz="1800" dirty="0"/>
              <a:t>Non compliant with meds</a:t>
            </a:r>
          </a:p>
        </p:txBody>
      </p:sp>
      <p:sp>
        <p:nvSpPr>
          <p:cNvPr id="4" name="Content Placeholder 3"/>
          <p:cNvSpPr>
            <a:spLocks noGrp="1"/>
          </p:cNvSpPr>
          <p:nvPr>
            <p:ph idx="10"/>
          </p:nvPr>
        </p:nvSpPr>
        <p:spPr>
          <a:xfrm>
            <a:off x="4933875" y="1340769"/>
            <a:ext cx="3745668" cy="5088875"/>
          </a:xfrm>
        </p:spPr>
        <p:txBody>
          <a:bodyPr/>
          <a:lstStyle/>
          <a:p>
            <a:r>
              <a:rPr lang="en-AU" sz="1200" dirty="0"/>
              <a:t>Exam:</a:t>
            </a:r>
          </a:p>
          <a:p>
            <a:pPr lvl="1"/>
            <a:r>
              <a:rPr lang="en-AU" sz="1200" dirty="0"/>
              <a:t>Cold, cap </a:t>
            </a:r>
            <a:r>
              <a:rPr lang="en-AU" sz="1200" dirty="0" err="1"/>
              <a:t>refil</a:t>
            </a:r>
            <a:r>
              <a:rPr lang="en-AU" sz="1200" dirty="0"/>
              <a:t> &gt; 5</a:t>
            </a:r>
          </a:p>
          <a:p>
            <a:pPr lvl="1"/>
            <a:r>
              <a:rPr lang="en-AU" sz="1200" dirty="0"/>
              <a:t>Peripheral cyanosis</a:t>
            </a:r>
          </a:p>
          <a:p>
            <a:pPr lvl="1"/>
            <a:r>
              <a:rPr lang="en-AU" sz="1200" dirty="0"/>
              <a:t>Bilateral crackles +++</a:t>
            </a:r>
          </a:p>
          <a:p>
            <a:pPr lvl="1"/>
            <a:r>
              <a:rPr lang="en-AU" sz="1200" dirty="0"/>
              <a:t>Oliguria &gt; 3 hrs despite 500ml fluid 1hr ago</a:t>
            </a:r>
          </a:p>
          <a:p>
            <a:r>
              <a:rPr lang="en-AU" sz="1200" dirty="0" err="1"/>
              <a:t>Obs</a:t>
            </a:r>
            <a:endParaRPr lang="en-AU" sz="1200" dirty="0"/>
          </a:p>
          <a:p>
            <a:pPr lvl="1"/>
            <a:r>
              <a:rPr lang="en-AU" sz="1200" dirty="0"/>
              <a:t>PR 110 </a:t>
            </a:r>
            <a:r>
              <a:rPr lang="en-AU" sz="1200" b="1" i="1" dirty="0">
                <a:solidFill>
                  <a:srgbClr val="FF0000"/>
                </a:solidFill>
              </a:rPr>
              <a:t>BP 80/60</a:t>
            </a:r>
          </a:p>
          <a:p>
            <a:pPr lvl="1"/>
            <a:r>
              <a:rPr lang="en-AU" sz="1200" dirty="0"/>
              <a:t>RR 28 SaO2 92% 8L HM</a:t>
            </a:r>
          </a:p>
          <a:p>
            <a:pPr lvl="1"/>
            <a:r>
              <a:rPr lang="en-AU" sz="1200" dirty="0"/>
              <a:t>pH 7. 25 pCO2 35, pO2 60, </a:t>
            </a:r>
            <a:r>
              <a:rPr lang="en-AU" sz="1200" dirty="0" err="1"/>
              <a:t>bic</a:t>
            </a:r>
            <a:r>
              <a:rPr lang="en-AU" sz="1200" dirty="0"/>
              <a:t> 22, </a:t>
            </a:r>
            <a:r>
              <a:rPr lang="en-AU" sz="1200" dirty="0" err="1"/>
              <a:t>lact</a:t>
            </a:r>
            <a:r>
              <a:rPr lang="en-AU" sz="1200" dirty="0"/>
              <a:t> 5, Cr 120</a:t>
            </a:r>
          </a:p>
        </p:txBody>
      </p:sp>
      <p:sp>
        <p:nvSpPr>
          <p:cNvPr id="5" name="TextBox 4"/>
          <p:cNvSpPr txBox="1"/>
          <p:nvPr/>
        </p:nvSpPr>
        <p:spPr>
          <a:xfrm>
            <a:off x="3995936" y="4365104"/>
            <a:ext cx="5688632" cy="1815882"/>
          </a:xfrm>
          <a:prstGeom prst="rect">
            <a:avLst/>
          </a:prstGeom>
          <a:noFill/>
        </p:spPr>
        <p:txBody>
          <a:bodyPr wrap="square" rtlCol="0">
            <a:spAutoFit/>
          </a:bodyPr>
          <a:lstStyle/>
          <a:p>
            <a:r>
              <a:rPr lang="en-AU" sz="1600" b="1" dirty="0">
                <a:solidFill>
                  <a:srgbClr val="FF0000"/>
                </a:solidFill>
              </a:rPr>
              <a:t>What type/s of shock? – </a:t>
            </a:r>
            <a:r>
              <a:rPr lang="en-AU" sz="1600" b="1" dirty="0"/>
              <a:t>cardiogenic</a:t>
            </a:r>
          </a:p>
          <a:p>
            <a:r>
              <a:rPr lang="en-AU" sz="1600" b="1" dirty="0">
                <a:solidFill>
                  <a:srgbClr val="FF0000"/>
                </a:solidFill>
              </a:rPr>
              <a:t>How do we treat it?</a:t>
            </a:r>
          </a:p>
          <a:p>
            <a:pPr marL="800100" lvl="1" indent="-342900">
              <a:buFont typeface="+mj-lt"/>
              <a:buAutoNum type="arabicPeriod"/>
            </a:pPr>
            <a:r>
              <a:rPr lang="en-AU" sz="1600" b="1" dirty="0">
                <a:solidFill>
                  <a:srgbClr val="FF0000"/>
                </a:solidFill>
              </a:rPr>
              <a:t>	fluid challenge? – </a:t>
            </a:r>
            <a:r>
              <a:rPr lang="en-AU" sz="1600" b="1" dirty="0"/>
              <a:t>very cautiously</a:t>
            </a:r>
          </a:p>
          <a:p>
            <a:pPr marL="800100" lvl="1" indent="-342900">
              <a:buFont typeface="+mj-lt"/>
              <a:buAutoNum type="arabicPeriod"/>
            </a:pPr>
            <a:r>
              <a:rPr lang="en-AU" sz="1600" b="1" dirty="0">
                <a:solidFill>
                  <a:srgbClr val="FF0000"/>
                </a:solidFill>
              </a:rPr>
              <a:t>	inotropes or vasopressors</a:t>
            </a:r>
          </a:p>
          <a:p>
            <a:pPr lvl="2"/>
            <a:r>
              <a:rPr lang="en-AU" sz="1600" b="1" dirty="0"/>
              <a:t>inotropes+/-vasopressor</a:t>
            </a:r>
          </a:p>
          <a:p>
            <a:pPr marL="800100" lvl="1" indent="-342900">
              <a:buFont typeface="+mj-lt"/>
              <a:buAutoNum type="arabicPeriod"/>
            </a:pPr>
            <a:r>
              <a:rPr lang="en-AU" sz="1600" b="1" dirty="0">
                <a:solidFill>
                  <a:srgbClr val="FF0000"/>
                </a:solidFill>
              </a:rPr>
              <a:t>	other treatments –</a:t>
            </a:r>
            <a:r>
              <a:rPr lang="en-AU" sz="1600" b="1" dirty="0"/>
              <a:t>revascularisation +/-mechanical support, consider CPAP</a:t>
            </a:r>
          </a:p>
        </p:txBody>
      </p:sp>
    </p:spTree>
    <p:extLst>
      <p:ext uri="{BB962C8B-B14F-4D97-AF65-F5344CB8AC3E}">
        <p14:creationId xmlns:p14="http://schemas.microsoft.com/office/powerpoint/2010/main" val="158609737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26332" y="1124745"/>
            <a:ext cx="7860468" cy="5304900"/>
          </a:xfrm>
        </p:spPr>
        <p:txBody>
          <a:bodyPr>
            <a:normAutofit/>
          </a:bodyPr>
          <a:lstStyle/>
          <a:p>
            <a:pPr marL="0" indent="0" algn="ctr">
              <a:buNone/>
            </a:pPr>
            <a:r>
              <a:rPr lang="en-AU" dirty="0"/>
              <a:t> </a:t>
            </a:r>
          </a:p>
          <a:p>
            <a:r>
              <a:rPr lang="en-AU" sz="2000" b="1" i="1" dirty="0"/>
              <a:t>Vasopressors</a:t>
            </a:r>
            <a:r>
              <a:rPr lang="en-AU" sz="2000" dirty="0"/>
              <a:t> are a powerful class of drugs that induce </a:t>
            </a:r>
            <a:r>
              <a:rPr lang="en-AU" sz="2000" b="1" i="1" dirty="0"/>
              <a:t>vasoconstriction</a:t>
            </a:r>
            <a:r>
              <a:rPr lang="en-AU" sz="2000" dirty="0"/>
              <a:t> and thereby elevate mean arterial pressure (MAP). </a:t>
            </a:r>
          </a:p>
          <a:p>
            <a:pPr marL="0" indent="0">
              <a:buNone/>
            </a:pPr>
            <a:endParaRPr lang="en-AU" sz="2000" dirty="0"/>
          </a:p>
          <a:p>
            <a:r>
              <a:rPr lang="en-AU" sz="2000" dirty="0"/>
              <a:t>Vasopressors differ from inotropes, which increase cardiac </a:t>
            </a:r>
            <a:r>
              <a:rPr lang="en-AU" sz="2000"/>
              <a:t>contractility.</a:t>
            </a:r>
          </a:p>
          <a:p>
            <a:pPr marL="0" indent="0">
              <a:buNone/>
            </a:pPr>
            <a:endParaRPr lang="en-AU" sz="2000" dirty="0"/>
          </a:p>
          <a:p>
            <a:r>
              <a:rPr lang="en-AU" sz="2000" dirty="0"/>
              <a:t>Drugs can have both vasopressor and inotropic effects. (depending on which receptors they act on)</a:t>
            </a:r>
          </a:p>
        </p:txBody>
      </p:sp>
    </p:spTree>
    <p:extLst>
      <p:ext uri="{BB962C8B-B14F-4D97-AF65-F5344CB8AC3E}">
        <p14:creationId xmlns:p14="http://schemas.microsoft.com/office/powerpoint/2010/main" val="2268126953"/>
      </p:ext>
    </p:extLst>
  </p:cSld>
  <p:clrMapOvr>
    <a:masterClrMapping/>
  </p:clrMapOvr>
  <p:transition spd="slow">
    <p:pull/>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a:t>RECEPTOR PHYSIOLOGY</a:t>
            </a:r>
          </a:p>
        </p:txBody>
      </p:sp>
      <p:sp>
        <p:nvSpPr>
          <p:cNvPr id="3" name="Content Placeholder 2"/>
          <p:cNvSpPr>
            <a:spLocks noGrp="1"/>
          </p:cNvSpPr>
          <p:nvPr>
            <p:ph idx="1"/>
          </p:nvPr>
        </p:nvSpPr>
        <p:spPr/>
        <p:txBody>
          <a:bodyPr>
            <a:normAutofit/>
          </a:bodyPr>
          <a:lstStyle/>
          <a:p>
            <a:pPr marL="0" indent="0">
              <a:buNone/>
            </a:pPr>
            <a:r>
              <a:rPr lang="en-AU" dirty="0"/>
              <a:t>The main categories of adrenergic receptors relevant to vasopressor activity are:</a:t>
            </a:r>
          </a:p>
          <a:p>
            <a:r>
              <a:rPr lang="en-AU" dirty="0"/>
              <a:t>alpha-1receptors</a:t>
            </a:r>
          </a:p>
          <a:p>
            <a:r>
              <a:rPr lang="en-AU" dirty="0"/>
              <a:t>beta-1receptors </a:t>
            </a:r>
          </a:p>
          <a:p>
            <a:r>
              <a:rPr lang="en-AU" dirty="0"/>
              <a:t>beta-2 adrenergic receptors </a:t>
            </a:r>
          </a:p>
          <a:p>
            <a:r>
              <a:rPr lang="en-AU" dirty="0">
                <a:hlinkClick r:id="rId2"/>
              </a:rPr>
              <a:t>dopamine</a:t>
            </a:r>
            <a:r>
              <a:rPr lang="en-AU" dirty="0"/>
              <a:t> receptors </a:t>
            </a:r>
          </a:p>
        </p:txBody>
      </p:sp>
    </p:spTree>
    <p:extLst>
      <p:ext uri="{BB962C8B-B14F-4D97-AF65-F5344CB8AC3E}">
        <p14:creationId xmlns:p14="http://schemas.microsoft.com/office/powerpoint/2010/main" val="153552970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95536" y="620688"/>
            <a:ext cx="7745505" cy="5976664"/>
          </a:xfrm>
        </p:spPr>
        <p:txBody>
          <a:bodyPr>
            <a:normAutofit fontScale="70000" lnSpcReduction="20000"/>
          </a:bodyPr>
          <a:lstStyle/>
          <a:p>
            <a:r>
              <a:rPr lang="en-AU" dirty="0"/>
              <a:t>Activation of </a:t>
            </a:r>
            <a:r>
              <a:rPr lang="en-AU" b="1" dirty="0"/>
              <a:t>alpha-1adrenergic receptors</a:t>
            </a:r>
            <a:r>
              <a:rPr lang="en-AU" dirty="0"/>
              <a:t>, located in vascular walls, induces significant </a:t>
            </a:r>
            <a:r>
              <a:rPr lang="en-AU" b="1" dirty="0"/>
              <a:t>vasoconstriction</a:t>
            </a:r>
            <a:r>
              <a:rPr lang="en-AU" dirty="0"/>
              <a:t>.</a:t>
            </a:r>
          </a:p>
          <a:p>
            <a:r>
              <a:rPr lang="en-AU" b="1" dirty="0"/>
              <a:t>Beta-1 adrenergic receptors </a:t>
            </a:r>
            <a:r>
              <a:rPr lang="en-AU" dirty="0"/>
              <a:t>are most common in the heart, and mediate increases in </a:t>
            </a:r>
            <a:r>
              <a:rPr lang="en-AU" b="1" i="1" dirty="0"/>
              <a:t>inotropy</a:t>
            </a:r>
            <a:r>
              <a:rPr lang="en-AU" dirty="0"/>
              <a:t> and </a:t>
            </a:r>
            <a:r>
              <a:rPr lang="en-AU" b="1" i="1" dirty="0" err="1"/>
              <a:t>chronotropy</a:t>
            </a:r>
            <a:r>
              <a:rPr lang="en-AU" dirty="0"/>
              <a:t> with minimal vasoconstriction.</a:t>
            </a:r>
          </a:p>
          <a:p>
            <a:pPr lvl="1"/>
            <a:r>
              <a:rPr lang="en-AU" dirty="0" err="1"/>
              <a:t>Chronotropes</a:t>
            </a:r>
            <a:r>
              <a:rPr lang="en-AU" dirty="0"/>
              <a:t> – increase HR by affecting SA node activity</a:t>
            </a:r>
          </a:p>
          <a:p>
            <a:pPr lvl="1"/>
            <a:r>
              <a:rPr lang="en-AU" dirty="0" err="1"/>
              <a:t>Lusitropes</a:t>
            </a:r>
            <a:r>
              <a:rPr lang="en-AU" dirty="0"/>
              <a:t> – myocardial relaxation</a:t>
            </a:r>
          </a:p>
          <a:p>
            <a:pPr lvl="1"/>
            <a:r>
              <a:rPr lang="en-AU" dirty="0"/>
              <a:t>Dromotropes – affect speed of myocardial conduction in AV node</a:t>
            </a:r>
          </a:p>
          <a:p>
            <a:endParaRPr lang="en-AU" dirty="0"/>
          </a:p>
          <a:p>
            <a:r>
              <a:rPr lang="en-AU" dirty="0"/>
              <a:t>Stimulation of </a:t>
            </a:r>
            <a:r>
              <a:rPr lang="en-AU" b="1" dirty="0"/>
              <a:t>beta-2 adrenergic receptors </a:t>
            </a:r>
            <a:r>
              <a:rPr lang="en-AU" dirty="0"/>
              <a:t>in blood vessels induces </a:t>
            </a:r>
            <a:r>
              <a:rPr lang="en-AU" b="1" dirty="0"/>
              <a:t>vasodilation</a:t>
            </a:r>
            <a:r>
              <a:rPr lang="en-AU" dirty="0"/>
              <a:t>.</a:t>
            </a:r>
          </a:p>
          <a:p>
            <a:r>
              <a:rPr lang="en-AU" dirty="0"/>
              <a:t>Dopamine receptors are present in the renal, splanchnic (mesenteric), coronary, and cerebral vascular beds; stimulation of these receptors leads to vasodilation. A second subtype of dopamine receptors causes vasoconstriction by inducing norepinephrine release.</a:t>
            </a:r>
          </a:p>
          <a:p>
            <a:endParaRPr lang="en-AU" dirty="0"/>
          </a:p>
        </p:txBody>
      </p:sp>
    </p:spTree>
    <p:extLst>
      <p:ext uri="{BB962C8B-B14F-4D97-AF65-F5344CB8AC3E}">
        <p14:creationId xmlns:p14="http://schemas.microsoft.com/office/powerpoint/2010/main" val="27982906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AU" dirty="0"/>
              <a:t>Why bother with either one?</a:t>
            </a:r>
          </a:p>
        </p:txBody>
      </p:sp>
      <p:sp>
        <p:nvSpPr>
          <p:cNvPr id="4" name="Content Placeholder 3"/>
          <p:cNvSpPr>
            <a:spLocks noGrp="1"/>
          </p:cNvSpPr>
          <p:nvPr>
            <p:ph idx="1"/>
          </p:nvPr>
        </p:nvSpPr>
        <p:spPr>
          <a:xfrm>
            <a:off x="826332" y="1412777"/>
            <a:ext cx="7860468" cy="5016868"/>
          </a:xfrm>
        </p:spPr>
        <p:txBody>
          <a:bodyPr/>
          <a:lstStyle/>
          <a:p>
            <a:r>
              <a:rPr lang="en-AU" sz="2800" dirty="0"/>
              <a:t>Ultimate goal of circulation is the delivery of adequate oxygen to meet the demands of the body</a:t>
            </a:r>
          </a:p>
          <a:p>
            <a:r>
              <a:rPr lang="en-AU" sz="2800" dirty="0"/>
              <a:t>Shock occurs when there is an imbalance of oxygen supply and demand resulting in tissue hypoxia and the development of organ failure</a:t>
            </a:r>
          </a:p>
          <a:p>
            <a:r>
              <a:rPr lang="en-AU" sz="2800" dirty="0"/>
              <a:t>Inadequate tissue perfusion from low cardiac output or low MAP leads to shock</a:t>
            </a:r>
          </a:p>
          <a:p>
            <a:r>
              <a:rPr lang="en-AU" sz="2800" dirty="0"/>
              <a:t>Shock is associated with increased mortality </a:t>
            </a:r>
          </a:p>
        </p:txBody>
      </p:sp>
    </p:spTree>
    <p:extLst>
      <p:ext uri="{BB962C8B-B14F-4D97-AF65-F5344CB8AC3E}">
        <p14:creationId xmlns:p14="http://schemas.microsoft.com/office/powerpoint/2010/main" val="372781962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043608" y="2276872"/>
            <a:ext cx="6447501" cy="1320800"/>
          </a:xfrm>
        </p:spPr>
        <p:txBody>
          <a:bodyPr/>
          <a:lstStyle/>
          <a:p>
            <a:pPr algn="ctr"/>
            <a:r>
              <a:rPr lang="en-AU" sz="5400" dirty="0"/>
              <a:t>CO = HR X SV</a:t>
            </a:r>
            <a:br>
              <a:rPr lang="en-AU" sz="5400" dirty="0"/>
            </a:br>
            <a:br>
              <a:rPr lang="en-AU" sz="5400" dirty="0"/>
            </a:br>
            <a:r>
              <a:rPr lang="en-AU" sz="5400" dirty="0"/>
              <a:t>MAP = CO X TPR</a:t>
            </a:r>
          </a:p>
        </p:txBody>
      </p:sp>
    </p:spTree>
    <p:extLst>
      <p:ext uri="{BB962C8B-B14F-4D97-AF65-F5344CB8AC3E}">
        <p14:creationId xmlns:p14="http://schemas.microsoft.com/office/powerpoint/2010/main" val="429278654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a:t>Vasopressors vs Inotropes</a:t>
            </a:r>
          </a:p>
        </p:txBody>
      </p:sp>
      <p:sp>
        <p:nvSpPr>
          <p:cNvPr id="3" name="Content Placeholder 2"/>
          <p:cNvSpPr>
            <a:spLocks noGrp="1"/>
          </p:cNvSpPr>
          <p:nvPr>
            <p:ph idx="1"/>
          </p:nvPr>
        </p:nvSpPr>
        <p:spPr>
          <a:xfrm>
            <a:off x="826332" y="1484785"/>
            <a:ext cx="7860468" cy="4536503"/>
          </a:xfrm>
        </p:spPr>
        <p:txBody>
          <a:bodyPr/>
          <a:lstStyle/>
          <a:p>
            <a:r>
              <a:rPr lang="en-AU" sz="2800" dirty="0"/>
              <a:t>Choice of vasopressors vs inotropes depends on pathophysiology of shock</a:t>
            </a:r>
          </a:p>
          <a:p>
            <a:r>
              <a:rPr lang="en-AU" sz="2800" dirty="0"/>
              <a:t>Always attempt to restore volume status prior to establishing vasopressor/inotropic support</a:t>
            </a:r>
          </a:p>
          <a:p>
            <a:r>
              <a:rPr lang="en-AU" sz="2800" dirty="0"/>
              <a:t>Don’t forget the adjunctive therapies</a:t>
            </a:r>
          </a:p>
          <a:p>
            <a:pPr lvl="1"/>
            <a:r>
              <a:rPr lang="en-AU" dirty="0"/>
              <a:t>Antibiotics</a:t>
            </a:r>
          </a:p>
          <a:p>
            <a:pPr lvl="1"/>
            <a:r>
              <a:rPr lang="en-AU" dirty="0"/>
              <a:t>Myocardial perfusion therapies</a:t>
            </a:r>
          </a:p>
          <a:p>
            <a:pPr lvl="1"/>
            <a:r>
              <a:rPr lang="en-AU" dirty="0"/>
              <a:t>surgical control</a:t>
            </a:r>
          </a:p>
          <a:p>
            <a:pPr lvl="1"/>
            <a:r>
              <a:rPr lang="en-AU" dirty="0"/>
              <a:t>Control of contributing factors</a:t>
            </a:r>
          </a:p>
          <a:p>
            <a:endParaRPr lang="en-AU" dirty="0"/>
          </a:p>
        </p:txBody>
      </p:sp>
    </p:spTree>
    <p:extLst>
      <p:ext uri="{BB962C8B-B14F-4D97-AF65-F5344CB8AC3E}">
        <p14:creationId xmlns:p14="http://schemas.microsoft.com/office/powerpoint/2010/main" val="4218497528"/>
      </p:ext>
    </p:extLst>
  </p:cSld>
  <p:clrMapOvr>
    <a:masterClrMapping/>
  </p:clrMapOvr>
</p:sld>
</file>

<file path=ppt/theme/theme1.xml><?xml version="1.0" encoding="utf-8"?>
<a:theme xmlns:a="http://schemas.openxmlformats.org/drawingml/2006/main" name="FSH intern tutorial presentation (templat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FSH RMO tutorial presentation (template) (3)" id="{46181715-F063-4423-842D-2B656F0922A5}" vid="{DBD87E1D-569E-4D42-A168-17A1DDF5FEEE}"/>
    </a:ext>
  </a:extLst>
</a:theme>
</file>

<file path=ppt/theme/theme2.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FSH RMO tutorial presentation (template) (3)" id="{46181715-F063-4423-842D-2B656F0922A5}" vid="{A3CD9AA1-4FE7-45B5-A0D4-B3092F607D45}"/>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FSH RMO tutorial presentation (template) (3)" id="{46181715-F063-4423-842D-2B656F0922A5}" vid="{C5D7436F-88A1-49E1-9A1A-95074D304BDB}"/>
    </a:ext>
  </a:extLst>
</a:theme>
</file>

<file path=ppt/theme/theme4.xml><?xml version="1.0" encoding="utf-8"?>
<a:theme xmlns:a="http://schemas.openxmlformats.org/drawingml/2006/main" name="2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FSH RMO tutorial presentation (template) (3)" id="{46181715-F063-4423-842D-2B656F0922A5}" vid="{FBEAB1B5-BE3F-4733-BC78-68A0C753AF69}"/>
    </a:ext>
  </a:extLst>
</a:theme>
</file>

<file path=ppt/theme/theme5.xml><?xml version="1.0" encoding="utf-8"?>
<a:theme xmlns:a="http://schemas.openxmlformats.org/drawingml/2006/main" name="3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FSH RMO tutorial presentation (template) (3)" id="{46181715-F063-4423-842D-2B656F0922A5}" vid="{5F14F4DE-05BA-4321-9CDE-D86718BB1EF4}"/>
    </a:ext>
  </a:extLst>
</a:theme>
</file>

<file path=ppt/theme/theme6.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FSH RMO tutorial presentation %28template%29 (3)</Template>
  <TotalTime>1351</TotalTime>
  <Words>3133</Words>
  <Application>Microsoft Office PowerPoint</Application>
  <PresentationFormat>On-screen Show (4:3)</PresentationFormat>
  <Paragraphs>258</Paragraphs>
  <Slides>39</Slides>
  <Notes>4</Notes>
  <HiddenSlides>0</HiddenSlides>
  <MMClips>0</MMClips>
  <ScaleCrop>false</ScaleCrop>
  <HeadingPairs>
    <vt:vector size="6" baseType="variant">
      <vt:variant>
        <vt:lpstr>Fonts Used</vt:lpstr>
      </vt:variant>
      <vt:variant>
        <vt:i4>5</vt:i4>
      </vt:variant>
      <vt:variant>
        <vt:lpstr>Theme</vt:lpstr>
      </vt:variant>
      <vt:variant>
        <vt:i4>5</vt:i4>
      </vt:variant>
      <vt:variant>
        <vt:lpstr>Slide Titles</vt:lpstr>
      </vt:variant>
      <vt:variant>
        <vt:i4>39</vt:i4>
      </vt:variant>
    </vt:vector>
  </HeadingPairs>
  <TitlesOfParts>
    <vt:vector size="49" baseType="lpstr">
      <vt:lpstr>Arial</vt:lpstr>
      <vt:lpstr>Calibri</vt:lpstr>
      <vt:lpstr>Perpetua</vt:lpstr>
      <vt:lpstr>StarSymbol</vt:lpstr>
      <vt:lpstr>Wingdings 2</vt:lpstr>
      <vt:lpstr>FSH intern tutorial presentation (template)</vt:lpstr>
      <vt:lpstr>1_Office Theme</vt:lpstr>
      <vt:lpstr>Office Theme</vt:lpstr>
      <vt:lpstr>2_Office Theme</vt:lpstr>
      <vt:lpstr>3_Office Theme</vt:lpstr>
      <vt:lpstr>VASOPRESSORS AND INOTROPES</vt:lpstr>
      <vt:lpstr>PowerPoint Presentation</vt:lpstr>
      <vt:lpstr>Learning Objectives</vt:lpstr>
      <vt:lpstr>PowerPoint Presentation</vt:lpstr>
      <vt:lpstr>RECEPTOR PHYSIOLOGY</vt:lpstr>
      <vt:lpstr>PowerPoint Presentation</vt:lpstr>
      <vt:lpstr>Why bother with either one?</vt:lpstr>
      <vt:lpstr>CO = HR X SV  MAP = CO X TPR</vt:lpstr>
      <vt:lpstr>Vasopressors vs Inotropes</vt:lpstr>
      <vt:lpstr>What agent should be used? At what dose?</vt:lpstr>
      <vt:lpstr>Types of shock</vt:lpstr>
      <vt:lpstr>Aetiology of Shock</vt:lpstr>
      <vt:lpstr>Hypovolaemia</vt:lpstr>
      <vt:lpstr>PowerPoint Presentation</vt:lpstr>
      <vt:lpstr>PowerPoint Presentation</vt:lpstr>
      <vt:lpstr>ADRENERGIC AGENTS</vt:lpstr>
      <vt:lpstr>ADRENERGIC AGENTS</vt:lpstr>
      <vt:lpstr>ADRENALINE</vt:lpstr>
      <vt:lpstr>ADRENALINE</vt:lpstr>
      <vt:lpstr>PHENYLEPHRINE</vt:lpstr>
      <vt:lpstr>NORADRENALINE</vt:lpstr>
      <vt:lpstr>EPHEDRINE</vt:lpstr>
      <vt:lpstr>DOPAMINE</vt:lpstr>
      <vt:lpstr>DOPAMINE</vt:lpstr>
      <vt:lpstr>DOPAMINE</vt:lpstr>
      <vt:lpstr>DOBUTAMINE</vt:lpstr>
      <vt:lpstr>ISOPROTERENOL</vt:lpstr>
      <vt:lpstr>NONADRENERGIC AGENTS</vt:lpstr>
      <vt:lpstr>NONADRENERGIC AGENTS</vt:lpstr>
      <vt:lpstr>VASOPRESSIN</vt:lpstr>
      <vt:lpstr>VASOPRESSIN</vt:lpstr>
      <vt:lpstr>Levosimendan – mechanism of action</vt:lpstr>
      <vt:lpstr>COMPLICATIONS</vt:lpstr>
      <vt:lpstr>  Several conditions or medications require avoidance of specific agents:   </vt:lpstr>
      <vt:lpstr>Clinical Scenarios</vt:lpstr>
      <vt:lpstr>Clinical Scenario 1: Jimmy G </vt:lpstr>
      <vt:lpstr>Clinical Scenario 1: Jimmy G </vt:lpstr>
      <vt:lpstr>Clinical Scenario 2: Ronnie D</vt:lpstr>
      <vt:lpstr>Clinical Scenario 2: Ronnie D</vt:lpstr>
    </vt:vector>
  </TitlesOfParts>
  <Company>WA Health</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VASOPRESSORS AND INOTROPES</dc:title>
  <dc:creator>Duff, Oonagh</dc:creator>
  <cp:lastModifiedBy>Oonagh Duff</cp:lastModifiedBy>
  <cp:revision>39</cp:revision>
  <dcterms:created xsi:type="dcterms:W3CDTF">2015-09-21T03:19:03Z</dcterms:created>
  <dcterms:modified xsi:type="dcterms:W3CDTF">2020-02-10T14:37:42Z</dcterms:modified>
</cp:coreProperties>
</file>