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15" r:id="rId2"/>
    <p:sldId id="317" r:id="rId3"/>
    <p:sldId id="312" r:id="rId4"/>
    <p:sldId id="313" r:id="rId5"/>
    <p:sldId id="316" r:id="rId6"/>
    <p:sldId id="318" r:id="rId7"/>
    <p:sldId id="259" r:id="rId8"/>
    <p:sldId id="270" r:id="rId9"/>
    <p:sldId id="271" r:id="rId10"/>
    <p:sldId id="265" r:id="rId11"/>
    <p:sldId id="266" r:id="rId12"/>
    <p:sldId id="294" r:id="rId13"/>
    <p:sldId id="261" r:id="rId14"/>
    <p:sldId id="264" r:id="rId15"/>
    <p:sldId id="299" r:id="rId16"/>
    <p:sldId id="267" r:id="rId17"/>
    <p:sldId id="301" r:id="rId18"/>
    <p:sldId id="300" r:id="rId19"/>
    <p:sldId id="296" r:id="rId20"/>
    <p:sldId id="303" r:id="rId21"/>
    <p:sldId id="304" r:id="rId22"/>
    <p:sldId id="268" r:id="rId23"/>
    <p:sldId id="306" r:id="rId24"/>
    <p:sldId id="307" r:id="rId25"/>
    <p:sldId id="269" r:id="rId26"/>
    <p:sldId id="289" r:id="rId27"/>
    <p:sldId id="290" r:id="rId28"/>
    <p:sldId id="3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113" d="100"/>
          <a:sy n="113" d="100"/>
        </p:scale>
        <p:origin x="-51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A36D7-4CA5-4730-B74D-B7E93AC9B015}" type="datetimeFigureOut">
              <a:rPr lang="en-AU" smtClean="0"/>
              <a:t>30/05/2019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4DD8-3566-47DC-BE51-5B679B4CD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854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accent1"/>
                </a:solidFill>
              </a:rPr>
              <a:t>STS/EACTS protocol – designed specifically for CICU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02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0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76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49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50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29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60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37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8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48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33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3F3F"/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48025" y="990600"/>
            <a:ext cx="569595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289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C3971D-763A-491E-922E-B7D405746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333" y="111125"/>
            <a:ext cx="10515600" cy="4351338"/>
          </a:xfrm>
        </p:spPr>
        <p:txBody>
          <a:bodyPr/>
          <a:lstStyle/>
          <a:p>
            <a:pPr marL="50800" indent="0" algn="ctr">
              <a:buNone/>
            </a:pPr>
            <a:r>
              <a:rPr lang="en-AU" sz="8800" dirty="0"/>
              <a:t>CALS</a:t>
            </a:r>
          </a:p>
        </p:txBody>
      </p:sp>
      <p:pic>
        <p:nvPicPr>
          <p:cNvPr id="4" name="Picture 3" descr="A picture containing person, sitting&#10;&#10;Description automatically generated">
            <a:extLst>
              <a:ext uri="{FF2B5EF4-FFF2-40B4-BE49-F238E27FC236}">
                <a16:creationId xmlns:a16="http://schemas.microsoft.com/office/drawing/2014/main" xmlns="" id="{5A8EB0FC-2673-42EF-A8D3-089DB1102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612282"/>
            <a:ext cx="3729567" cy="49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/>
        </p:nvSpPr>
        <p:spPr>
          <a:xfrm>
            <a:off x="838200" y="1666337"/>
            <a:ext cx="10515600" cy="4401205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2003: Two UK surgeons initiate project: J Dunning, A Levine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2004: First UK course in Manchester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2009: EACTS Guidelines: Resuscitation After Cardiac Surgery. </a:t>
            </a: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Dunning J, Fabbri A, Koth PH, et al. Eur J Cardiothac Surg 2009;36:3-28.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2010: International Liaison Committee on Resuscitation and European resuscitation Council Guidelines. </a:t>
            </a: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Nolan JP, et al. Resuscitation 2010;81:219-1276.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2015: STS Resuscitation Task Force initiated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2017: Publication of STS Consensus Statement. </a:t>
            </a: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Dunning J, Levine A, Ley J, et al. Ann Thorac Surg, Feb 2017.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0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  <a:tabLst/>
              <a:defRPr/>
            </a:pPr>
            <a:r>
              <a:rPr kumimoji="0" lang="en-US" sz="3959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STS/EACTS Resuscitation Protocol</a:t>
            </a:r>
            <a:endParaRPr kumimoji="0" sz="3959" b="0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/>
        </p:nvSpPr>
        <p:spPr>
          <a:xfrm>
            <a:off x="838200" y="2045368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770" y="2054525"/>
            <a:ext cx="6995912" cy="198370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52" name="Google Shape;25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439" y="4468876"/>
            <a:ext cx="6995912" cy="1983707"/>
          </a:xfrm>
          <a:prstGeom prst="rect">
            <a:avLst/>
          </a:prstGeom>
          <a:noFill/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3" name="Google Shape;253;p41"/>
          <p:cNvSpPr txBox="1"/>
          <p:nvPr/>
        </p:nvSpPr>
        <p:spPr>
          <a:xfrm>
            <a:off x="664494" y="2636868"/>
            <a:ext cx="3950570" cy="830997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2009 – Guideline first published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41"/>
          <p:cNvSpPr txBox="1"/>
          <p:nvPr/>
        </p:nvSpPr>
        <p:spPr>
          <a:xfrm>
            <a:off x="7497938" y="5040652"/>
            <a:ext cx="3855862" cy="1200329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2010 – Guideline adopted by ERC (equivalent to AHA)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41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30"/>
              <a:buFont typeface="Arial"/>
              <a:buNone/>
              <a:tabLst/>
              <a:defRPr/>
            </a:pPr>
            <a:r>
              <a:rPr kumimoji="0" lang="en-US" sz="3630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EACTS Guideline for Resuscitation After Cardiac Surgery</a:t>
            </a:r>
            <a:endParaRPr kumimoji="0" sz="3630" b="0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69"/>
          <p:cNvGrpSpPr/>
          <p:nvPr/>
        </p:nvGrpSpPr>
        <p:grpSpPr>
          <a:xfrm>
            <a:off x="5584474" y="1780335"/>
            <a:ext cx="6728020" cy="4698932"/>
            <a:chOff x="107504" y="1700808"/>
            <a:chExt cx="4824536" cy="3609400"/>
          </a:xfrm>
        </p:grpSpPr>
        <p:pic>
          <p:nvPicPr>
            <p:cNvPr id="450" name="Google Shape;450;p6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504" y="1700808"/>
              <a:ext cx="4560401" cy="3168352"/>
            </a:xfrm>
            <a:prstGeom prst="rect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451" name="Google Shape;451;p69"/>
            <p:cNvSpPr txBox="1"/>
            <p:nvPr/>
          </p:nvSpPr>
          <p:spPr>
            <a:xfrm>
              <a:off x="612452" y="4861024"/>
              <a:ext cx="4319588" cy="449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Anthi A. Unexpected cardiac arrest after cardiac surgery. CHEST 1998; 113: 15-19.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9"/>
            <p:cNvSpPr/>
            <p:nvPr/>
          </p:nvSpPr>
          <p:spPr>
            <a:xfrm>
              <a:off x="899592" y="2060848"/>
              <a:ext cx="1512168" cy="252028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Google Shape;453;p69"/>
          <p:cNvSpPr txBox="1"/>
          <p:nvPr/>
        </p:nvSpPr>
        <p:spPr>
          <a:xfrm>
            <a:off x="403411" y="2300862"/>
            <a:ext cx="4392168" cy="2751522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Incidence of unexpected cardiac arrest 29/3982 (0.7%)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50% occurred </a:t>
            </a:r>
            <a:r>
              <a:rPr kumimoji="0" lang="en-US" sz="24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 hours postop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84% occurred </a:t>
            </a:r>
            <a:r>
              <a:rPr kumimoji="0" lang="en-US" sz="24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8 hours postop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70"/>
              <a:buFont typeface="Arial"/>
              <a:buNone/>
              <a:tabLst/>
              <a:defRPr/>
            </a:pPr>
            <a:r>
              <a:rPr kumimoji="0" lang="en-US" sz="2970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Q: When is cardiac arrest most likely to occur after heart surgery?</a:t>
            </a:r>
            <a:endParaRPr kumimoji="0" sz="2970" b="0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/>
        </p:nvSpPr>
        <p:spPr>
          <a:xfrm>
            <a:off x="838199" y="2139954"/>
            <a:ext cx="4448175" cy="3539430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07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ACLS – designed for out of hospital cardiac arrest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107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6905628" y="2139954"/>
            <a:ext cx="4448175" cy="3539430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07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STS/EACTS protocol – designed specifically for CICU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107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6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tabLst/>
              <a:defRPr/>
            </a:pPr>
            <a:r>
              <a:rPr kumimoji="0" lang="en-US" sz="3300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Why is ACLS not recommended after Cardiothoracic Surgery?</a:t>
            </a:r>
            <a:endParaRPr kumimoji="0" sz="3300" b="0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/>
        </p:nvSpPr>
        <p:spPr>
          <a:xfrm>
            <a:off x="838200" y="2045368"/>
            <a:ext cx="10515600" cy="1046440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Papworth Hospital – 79 resternotomies / 6 years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Reopening within 10 minutes increased survival 4-fold from 12% to 48% </a:t>
            </a: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Mackay JH, Powell SJ, Osgathorp J, Rozario CJ. EJCTS 2002.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9"/>
          <p:cNvSpPr txBox="1"/>
          <p:nvPr/>
        </p:nvSpPr>
        <p:spPr>
          <a:xfrm>
            <a:off x="838200" y="4469480"/>
            <a:ext cx="10515600" cy="1200329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Royal Brompton &amp; Harefield – 72 resternotomies / 4 years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46% initial survival with 17% discharged; recommend resternotomy within 5 minutes of arrest </a:t>
            </a: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Pottle A, Bullock I, Thomas J, Scott L, Resuscitation 2002.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  <a:tabLst/>
              <a:defRPr/>
            </a:pPr>
            <a:r>
              <a:rPr kumimoji="0" lang="en-US" sz="3959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Reopen Early for Survival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906" y="3624827"/>
            <a:ext cx="4465320" cy="29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74"/>
          <p:cNvSpPr txBox="1"/>
          <p:nvPr/>
        </p:nvSpPr>
        <p:spPr>
          <a:xfrm>
            <a:off x="6291072" y="1690688"/>
            <a:ext cx="5365022" cy="230832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STS/EACTS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ECM is associated with potentially fatal complications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ECM may be unnecessary if the arrest is readily reversible with defibrillation or pacing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4" name="Google Shape;504;p74"/>
          <p:cNvSpPr txBox="1"/>
          <p:nvPr/>
        </p:nvSpPr>
        <p:spPr>
          <a:xfrm>
            <a:off x="535906" y="1690688"/>
            <a:ext cx="4465320" cy="1323439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Immediate ECM for all arrests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74"/>
          <p:cNvSpPr txBox="1"/>
          <p:nvPr/>
        </p:nvSpPr>
        <p:spPr>
          <a:xfrm>
            <a:off x="6291072" y="4664657"/>
            <a:ext cx="5365022" cy="193899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If the ECG shows VF/pVT or asystole you may delay external cardiac massage for up to one minute to administer shocks or to maximize pacing outputs, respectively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74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  <a:tabLst/>
              <a:defRPr/>
            </a:pPr>
            <a:r>
              <a:rPr kumimoji="0" lang="en-US" sz="3300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STS/EACTS Recommendation: External cardiac massage (ECM)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20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1" name="Google Shape;261;p42"/>
          <p:cNvGraphicFramePr/>
          <p:nvPr>
            <p:extLst>
              <p:ext uri="{D42A27DB-BD31-4B8C-83A1-F6EECF244321}">
                <p14:modId xmlns:p14="http://schemas.microsoft.com/office/powerpoint/2010/main" val="3171460623"/>
              </p:ext>
            </p:extLst>
          </p:nvPr>
        </p:nvGraphicFramePr>
        <p:xfrm>
          <a:off x="2135981" y="1387803"/>
          <a:ext cx="7920050" cy="55469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60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STS /EACTS Protocol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ACLS</a:t>
                      </a:r>
                      <a:endParaRPr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/>
                        <a:t>For VF/pVT                                                For VF/pVT</a:t>
                      </a:r>
                      <a:endParaRPr sz="2000" b="1"/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Defibrillation takes priority; may defer CPR for up to 1 minute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CPR should be performed immediately on all patients</a:t>
                      </a:r>
                      <a:endParaRPr sz="200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 successive shocks before CPR</a:t>
                      </a:r>
                      <a:endParaRPr sz="2000"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CPR  → 1 shock → CPR</a:t>
                      </a:r>
                      <a:endParaRPr sz="200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1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/>
                        <a:t>For Asystole, PEA                                      For Asystole, PEA</a:t>
                      </a:r>
                      <a:endParaRPr/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Dual chamber pacing, max output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CPR and Adrenaline</a:t>
                      </a:r>
                      <a:endParaRPr sz="200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1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For VF/pVT, Asystole, PEA</a:t>
                      </a:r>
                      <a:endParaRPr/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 adren. unless by senior clinician; </a:t>
                      </a:r>
                      <a:endParaRPr sz="2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If used pre-arrest reduce dose 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Adrenaline 1 mg every 3-5 minutes</a:t>
                      </a:r>
                      <a:endParaRPr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Use 6 key roles in arrest;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 sterile providers gown &amp; glove</a:t>
                      </a:r>
                      <a:endParaRPr sz="2000"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Similar roles and responsibilities</a:t>
                      </a:r>
                      <a:endParaRPr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50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62" name="Google Shape;262;p42"/>
          <p:cNvSpPr/>
          <p:nvPr/>
        </p:nvSpPr>
        <p:spPr>
          <a:xfrm>
            <a:off x="2135981" y="3300413"/>
            <a:ext cx="7920038" cy="859892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2"/>
          <p:cNvSpPr/>
          <p:nvPr/>
        </p:nvSpPr>
        <p:spPr>
          <a:xfrm>
            <a:off x="2135981" y="4160305"/>
            <a:ext cx="7920038" cy="2501562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2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US" sz="3959" cap="small" dirty="0">
                <a:latin typeface="Arial"/>
                <a:ea typeface="Arial"/>
                <a:cs typeface="Arial"/>
                <a:sym typeface="Arial"/>
              </a:rPr>
              <a:t>STS/EACTS Protocol vs ACLS</a:t>
            </a:r>
            <a:endParaRPr sz="3959" cap="small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6"/>
          <p:cNvSpPr txBox="1"/>
          <p:nvPr/>
        </p:nvSpPr>
        <p:spPr>
          <a:xfrm>
            <a:off x="233612" y="1419726"/>
            <a:ext cx="5065295" cy="4685898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Multicenter retrospective review of adults w/ IHCA from VF/pVT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Improved outcomes w/ rapid sequence shocks vs deferred 2</a:t>
            </a:r>
            <a:r>
              <a:rPr kumimoji="0" lang="en-US" sz="24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nd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shock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-127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ROSC in 62.5% (1008/1612) vs 57.4% (643/1121; Risk Ratio 0.92)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-127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Survival to discharge in 30.8% (495/1605) vs 24.7% (277/1121; RR 0.80)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Bradley SM, Liu W, Chan PS, et al. BMJ 2016; 353:i1653. doi:10:1136/bmj.i1653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76"/>
          <p:cNvSpPr txBox="1"/>
          <p:nvPr/>
        </p:nvSpPr>
        <p:spPr>
          <a:xfrm>
            <a:off x="6481483" y="1357352"/>
            <a:ext cx="5465666" cy="2954655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Single center review of 3 historical protocols for resuscitation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stacked shocks → single shock &amp; 2 min CPR → 3 SS (120J-150J-200J)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Worst survival with single shock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Highest survival after resuming 3 SS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Davis D, et al. J Hosp Med 2016;11(4):264-268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22" name="Google Shape;52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612" y="1357352"/>
            <a:ext cx="5817515" cy="490333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23" name="Google Shape;523;p76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  <a:tabLst/>
              <a:defRPr/>
            </a:pPr>
            <a:r>
              <a:rPr kumimoji="0" lang="en-US" sz="3959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Two recent studies favour stacked shocks</a:t>
            </a:r>
            <a:endParaRPr kumimoji="0" sz="3959" b="0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76"/>
          <p:cNvSpPr txBox="1"/>
          <p:nvPr/>
        </p:nvSpPr>
        <p:spPr>
          <a:xfrm>
            <a:off x="6481484" y="4629469"/>
            <a:ext cx="5465666" cy="1631216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“Our data suggest that in cases of monitored VF/VT arrest, expeditious defibrillation with use of stacked shocks is associated with a higher rate of ROSC and survival to hospital discharge.”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1089" y="1690688"/>
            <a:ext cx="4448175" cy="23034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800" dir="5400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12" name="Google Shape;512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038" y="1690688"/>
            <a:ext cx="4473575" cy="19446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13" name="Google Shape;513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5883" y="3160713"/>
            <a:ext cx="7246937" cy="36004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14" name="Google Shape;514;p75"/>
          <p:cNvSpPr/>
          <p:nvPr/>
        </p:nvSpPr>
        <p:spPr>
          <a:xfrm>
            <a:off x="10066713" y="2252749"/>
            <a:ext cx="365760" cy="1105593"/>
          </a:xfrm>
          <a:prstGeom prst="roundRect">
            <a:avLst>
              <a:gd name="adj" fmla="val 16667"/>
            </a:avLst>
          </a:prstGeom>
          <a:solidFill>
            <a:schemeClr val="accent1">
              <a:alpha val="34901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75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70"/>
              <a:buFont typeface="Arial"/>
              <a:buNone/>
              <a:tabLst/>
              <a:defRPr/>
            </a:pPr>
            <a:r>
              <a:rPr kumimoji="0" lang="en-US" sz="2970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Q: What is the relationship between time to defibrillate and recovery?</a:t>
            </a:r>
            <a:endParaRPr kumimoji="0" sz="2970" b="0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6328" y="3229864"/>
            <a:ext cx="5711952" cy="2328672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71"/>
          <p:cNvSpPr txBox="1"/>
          <p:nvPr/>
        </p:nvSpPr>
        <p:spPr>
          <a:xfrm>
            <a:off x="838200" y="1690688"/>
            <a:ext cx="10515600" cy="485671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Meta-analysis (23 papers) where CPR was performed; injuries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confirmed with autopsy or dedicated imaging assessment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-152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Percentage of patients with post-CPR injuries: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Standard CPR 32-45% vs active compression devices 58-75%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66713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Additional case reports include myocardial laceration, chamber rupture, prosthetic valve dehiscence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71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  <a:tabLst/>
              <a:defRPr/>
            </a:pPr>
            <a:r>
              <a:rPr kumimoji="0" lang="en-US" sz="3959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Q: What harm may be associated with CPR?</a:t>
            </a:r>
            <a:endParaRPr kumimoji="0" sz="3959" b="0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9FFB8-D14A-402C-B505-FA0B606F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1601B5-9580-42EC-AD75-60DB6130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508125"/>
            <a:ext cx="10515600" cy="4858808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To provide some information on the CALS Course</a:t>
            </a:r>
          </a:p>
          <a:p>
            <a:r>
              <a:rPr lang="en-AU" dirty="0" smtClean="0"/>
              <a:t>To highlights the </a:t>
            </a:r>
            <a:r>
              <a:rPr lang="en-AU" dirty="0"/>
              <a:t>differences in management between </a:t>
            </a:r>
            <a:r>
              <a:rPr lang="en-AU" dirty="0" smtClean="0"/>
              <a:t>patients who arrest without having had cardiac surgery and those post CTS</a:t>
            </a:r>
            <a:endParaRPr lang="en-AU" dirty="0" smtClean="0"/>
          </a:p>
          <a:p>
            <a:r>
              <a:rPr lang="en-AU" dirty="0" smtClean="0"/>
              <a:t>To address emergency sternotomy in the ICU</a:t>
            </a:r>
            <a:endParaRPr lang="en-AU" dirty="0"/>
          </a:p>
          <a:p>
            <a:pPr marL="5080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73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8"/>
          <p:cNvSpPr txBox="1"/>
          <p:nvPr/>
        </p:nvSpPr>
        <p:spPr>
          <a:xfrm>
            <a:off x="815661" y="1365245"/>
            <a:ext cx="4808621" cy="5232202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659" y="3433513"/>
            <a:ext cx="1782762" cy="201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5453" y="3476028"/>
            <a:ext cx="1295400" cy="1974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78"/>
          <p:cNvGrpSpPr/>
          <p:nvPr/>
        </p:nvGrpSpPr>
        <p:grpSpPr>
          <a:xfrm>
            <a:off x="1503090" y="1785039"/>
            <a:ext cx="3433762" cy="4392613"/>
            <a:chOff x="418594" y="708066"/>
            <a:chExt cx="3433762" cy="4392613"/>
          </a:xfrm>
        </p:grpSpPr>
        <p:pic>
          <p:nvPicPr>
            <p:cNvPr id="540" name="Google Shape;540;p7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8594" y="708066"/>
              <a:ext cx="3433762" cy="43926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78"/>
            <p:cNvSpPr txBox="1"/>
            <p:nvPr/>
          </p:nvSpPr>
          <p:spPr>
            <a:xfrm rot="5400000">
              <a:off x="565543" y="617332"/>
              <a:ext cx="213159" cy="4616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42" name="Google Shape;542;p78"/>
          <p:cNvSpPr txBox="1"/>
          <p:nvPr/>
        </p:nvSpPr>
        <p:spPr>
          <a:xfrm>
            <a:off x="6567718" y="1365245"/>
            <a:ext cx="4808621" cy="5170646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STS/EACTS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-152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External dual chamber pacing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-152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Transcutaneous pacing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-152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Emergency resternotomy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8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  <a:tabLst/>
              <a:defRPr/>
            </a:pPr>
            <a:r>
              <a:rPr kumimoji="0" lang="en-US" sz="3959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Q: How is asystole managed?</a:t>
            </a:r>
            <a:endParaRPr kumimoji="0" sz="3959" b="0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3520" y="1941800"/>
            <a:ext cx="2520280" cy="406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79" descr="http://www.icu-usa.com/tour/images/procedures/medtronic_pacemak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7008" y="1941800"/>
            <a:ext cx="1884596" cy="4065538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79"/>
          <p:cNvSpPr txBox="1"/>
          <p:nvPr/>
        </p:nvSpPr>
        <p:spPr>
          <a:xfrm>
            <a:off x="274927" y="1941800"/>
            <a:ext cx="551290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 asystole or severe bradycardia: connect epicardial pacing wires, set to DDD at 80 -100 bpm, maximum atrial and ventricular outputs. Emergency pacing button may be used. 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79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  <a:tabLst/>
              <a:defRPr/>
            </a:pPr>
            <a:r>
              <a:rPr kumimoji="0" lang="en-US" sz="3959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STS/EACTS Recommendation: Emergency pacing</a:t>
            </a:r>
            <a:endParaRPr kumimoji="0" sz="3959" b="0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20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0" name="Google Shape;270;p43"/>
          <p:cNvGraphicFramePr/>
          <p:nvPr>
            <p:extLst>
              <p:ext uri="{D42A27DB-BD31-4B8C-83A1-F6EECF244321}">
                <p14:modId xmlns:p14="http://schemas.microsoft.com/office/powerpoint/2010/main" val="2994137267"/>
              </p:ext>
            </p:extLst>
          </p:nvPr>
        </p:nvGraphicFramePr>
        <p:xfrm>
          <a:off x="2135981" y="1387803"/>
          <a:ext cx="7920050" cy="55469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60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STS /EACTS Protocol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ACLS</a:t>
                      </a:r>
                      <a:endParaRPr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/>
                        <a:t>For VF/pVT                                                For VF/pVT</a:t>
                      </a:r>
                      <a:endParaRPr sz="2000" b="1"/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Defibrillation takes priority; may defer CPR for up to 1 minute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CPR should be performed immediately on all patients</a:t>
                      </a:r>
                      <a:endParaRPr sz="200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 successive shocks before CPR</a:t>
                      </a:r>
                      <a:endParaRPr sz="2000"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CPR  → 1 shock → CPR</a:t>
                      </a:r>
                      <a:endParaRPr sz="200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1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/>
                        <a:t>For Asystole, PEA                                      For Asystole, PEA</a:t>
                      </a:r>
                      <a:endParaRPr/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Dual chamber pacing, max output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CPR and Adrenaline</a:t>
                      </a:r>
                      <a:endParaRPr sz="200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1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For VF/pVT, Asystole, PEA</a:t>
                      </a:r>
                      <a:endParaRPr/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 adren. unless by senior clinician; </a:t>
                      </a:r>
                      <a:endParaRPr sz="2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If used pre-arrest reduce dose 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Adrenaline 1 mg every 3-5 minutes</a:t>
                      </a:r>
                      <a:endParaRPr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Use 6 key roles in arrest;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 sterile providers gown &amp; glove</a:t>
                      </a:r>
                      <a:endParaRPr sz="2000"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Similar roles and responsibilities</a:t>
                      </a:r>
                      <a:endParaRPr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71" name="Google Shape;271;p43"/>
          <p:cNvSpPr/>
          <p:nvPr/>
        </p:nvSpPr>
        <p:spPr>
          <a:xfrm>
            <a:off x="2135981" y="1869178"/>
            <a:ext cx="7920038" cy="1456101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3"/>
          <p:cNvSpPr/>
          <p:nvPr/>
        </p:nvSpPr>
        <p:spPr>
          <a:xfrm>
            <a:off x="2135981" y="4146605"/>
            <a:ext cx="7920038" cy="2515262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3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US" sz="3959" cap="small" dirty="0">
                <a:latin typeface="Arial"/>
                <a:ea typeface="Arial"/>
                <a:cs typeface="Arial"/>
                <a:sym typeface="Arial"/>
              </a:rPr>
              <a:t>STS/EACTS Protocol vs ACLS</a:t>
            </a:r>
            <a:endParaRPr sz="3959" cap="small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1"/>
          <p:cNvSpPr txBox="1"/>
          <p:nvPr/>
        </p:nvSpPr>
        <p:spPr>
          <a:xfrm>
            <a:off x="838200" y="2045368"/>
            <a:ext cx="10515600" cy="3231654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9978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Concern for destabilizing rebound </a:t>
            </a:r>
            <a:r>
              <a:rPr kumimoji="0" lang="en-US" sz="2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hyper-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tension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9978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 study has demonstrated that adrenaline improves neurologic recovery or survival to discharge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9978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Recent studies show </a:t>
            </a:r>
            <a:r>
              <a:rPr kumimoji="0" lang="en-US" sz="26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worse outcomes 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if given for VF/pVT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99783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Adrenaline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may be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beneficial for pending arrest in smaller doses (50-300 mcg boluses) 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9978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81"/>
          <p:cNvSpPr txBox="1"/>
          <p:nvPr/>
        </p:nvSpPr>
        <p:spPr>
          <a:xfrm>
            <a:off x="838200" y="5501914"/>
            <a:ext cx="10515600" cy="83099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Neither adrenaline nor vasopressin should be given during the cardiac arrest unless directed by a clinician experienced in its use in cardiac surgery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6" name="Google Shape;566;p81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70"/>
              <a:buFont typeface="Arial"/>
              <a:buNone/>
              <a:tabLst/>
              <a:defRPr/>
            </a:pPr>
            <a:r>
              <a:rPr kumimoji="0" lang="en-US" sz="2970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STS/EACTS Recommendation: Do not give adrenaline in cardiac arrest</a:t>
            </a:r>
            <a:endParaRPr kumimoji="0" sz="2970" b="0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0634" y="1430228"/>
            <a:ext cx="1950732" cy="76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124" y="2438018"/>
            <a:ext cx="10413676" cy="3545686"/>
          </a:xfrm>
          <a:prstGeom prst="rect">
            <a:avLst/>
          </a:prstGeom>
          <a:noFill/>
          <a:ln w="9525" cap="flat" cmpd="sng">
            <a:solidFill>
              <a:srgbClr val="833C0B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73" name="Google Shape;573;p82"/>
          <p:cNvSpPr/>
          <p:nvPr/>
        </p:nvSpPr>
        <p:spPr>
          <a:xfrm>
            <a:off x="3896185" y="6132798"/>
            <a:ext cx="45015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Circulation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2015;132[suppl 2]:S444–S464.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4" name="Google Shape;574;p82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  <a:tabLst/>
              <a:defRPr/>
            </a:pPr>
            <a:r>
              <a:rPr kumimoji="0" lang="en-US" sz="3959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Adrenaline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5" name="Google Shape;575;p82"/>
          <p:cNvSpPr/>
          <p:nvPr/>
        </p:nvSpPr>
        <p:spPr>
          <a:xfrm>
            <a:off x="940124" y="3888188"/>
            <a:ext cx="10413676" cy="2095516"/>
          </a:xfrm>
          <a:prstGeom prst="rect">
            <a:avLst/>
          </a:prstGeom>
          <a:solidFill>
            <a:srgbClr val="0D0D0D">
              <a:alpha val="8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82"/>
          <p:cNvSpPr/>
          <p:nvPr/>
        </p:nvSpPr>
        <p:spPr>
          <a:xfrm>
            <a:off x="2588150" y="3363402"/>
            <a:ext cx="8765650" cy="524786"/>
          </a:xfrm>
          <a:prstGeom prst="rect">
            <a:avLst/>
          </a:prstGeom>
          <a:solidFill>
            <a:srgbClr val="0D0D0D">
              <a:alpha val="8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3920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9" name="Google Shape;279;p44"/>
          <p:cNvGraphicFramePr/>
          <p:nvPr>
            <p:extLst>
              <p:ext uri="{D42A27DB-BD31-4B8C-83A1-F6EECF244321}">
                <p14:modId xmlns:p14="http://schemas.microsoft.com/office/powerpoint/2010/main" val="736009510"/>
              </p:ext>
            </p:extLst>
          </p:nvPr>
        </p:nvGraphicFramePr>
        <p:xfrm>
          <a:off x="2135981" y="1006240"/>
          <a:ext cx="7920050" cy="58517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60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STS /EACTS Protocol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ACLS</a:t>
                      </a:r>
                      <a:endParaRPr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/>
                        <a:t>For VF/pVT                                                For VF/pVT</a:t>
                      </a:r>
                      <a:endParaRPr sz="2000" b="1"/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Defibrillation takes priority; may defer CPR for up to 1 minute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CPR should be performed immediately on all patients</a:t>
                      </a:r>
                      <a:endParaRPr sz="200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 successive shocks before CPR</a:t>
                      </a:r>
                      <a:endParaRPr sz="2000"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CPR  → 1 shock → CPR</a:t>
                      </a:r>
                      <a:endParaRPr sz="200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17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/>
                        <a:t>For Asystole, PEA                                      For Asystole, PEA</a:t>
                      </a:r>
                      <a:endParaRPr/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Dual chamber pacing, max out</a:t>
                      </a:r>
                      <a:endParaRPr dirty="0"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CPR and Adrenaline</a:t>
                      </a:r>
                      <a:endParaRPr sz="200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1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For VF/pVT, Asystole, PEA</a:t>
                      </a:r>
                      <a:endParaRPr/>
                    </a:p>
                  </a:txBody>
                  <a:tcPr marL="91425" marR="91425" marT="45700" marB="457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 adren. unless by senior clinician; </a:t>
                      </a:r>
                      <a:endParaRPr sz="20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If used pre-arrest reduce dose 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Adrenaline 1 mg every 3-5 minutes</a:t>
                      </a:r>
                      <a:endParaRPr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Use 6 key roles in arrest;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 sterile providers gown &amp; glove</a:t>
                      </a:r>
                      <a:endParaRPr sz="2000"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Similar roles and responsibilities</a:t>
                      </a:r>
                      <a:endParaRPr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Rapid resternotomy (&lt;5 min) if no response to pacing or defibrillation</a:t>
                      </a:r>
                      <a:endParaRPr sz="2000"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N/A</a:t>
                      </a:r>
                      <a:endParaRPr dirty="0"/>
                    </a:p>
                  </a:txBody>
                  <a:tcPr marL="91425" marR="91425" marT="45700" marB="4570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80" name="Google Shape;280;p44"/>
          <p:cNvSpPr/>
          <p:nvPr/>
        </p:nvSpPr>
        <p:spPr>
          <a:xfrm>
            <a:off x="2135981" y="1860605"/>
            <a:ext cx="7920038" cy="22997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4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  <a:tabLst/>
              <a:defRPr/>
            </a:pPr>
            <a:r>
              <a:rPr kumimoji="0" lang="en-US" sz="3959" b="0" i="0" u="none" strike="noStrike" kern="0" cap="small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STS/EACTS Protocol vs ACLS</a:t>
            </a:r>
            <a:endParaRPr kumimoji="0" sz="3959" b="0" i="0" u="none" strike="noStrike" kern="0" cap="small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4"/>
          <p:cNvSpPr txBox="1"/>
          <p:nvPr/>
        </p:nvSpPr>
        <p:spPr>
          <a:xfrm>
            <a:off x="838200" y="1736085"/>
            <a:ext cx="10515600" cy="3982629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Continue ECM until ready to drape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Remove dressing just before drape applied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2-3 providers don gown and glove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Prep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hat, mask not required if team prepared to open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Handwashing not required before donning gloves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Apply sterile drape ensuring whole bed is covered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Change should take &lt; 10 seconds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person prepared to open/hand off sterile supplies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resternotomy set (5pc or designated)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Internal defib paddles; receive non-sterile end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Sterile suction; receive non-sterile end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9" name="Google Shape;419;p64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  <a:tabLst/>
              <a:defRPr/>
            </a:pPr>
            <a:r>
              <a:rPr kumimoji="0" lang="en-US" sz="3959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Protocol for Emergency Resternotomy</a:t>
            </a:r>
            <a:endParaRPr kumimoji="0" sz="3959" b="0" i="0" u="none" strike="noStrike" kern="0" cap="sm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5237" y="2045368"/>
            <a:ext cx="4798564" cy="31577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25" name="Google Shape;425;p65"/>
          <p:cNvSpPr txBox="1"/>
          <p:nvPr/>
        </p:nvSpPr>
        <p:spPr>
          <a:xfrm>
            <a:off x="838200" y="2045368"/>
            <a:ext cx="5123688" cy="3157788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Scalpel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Wire cutter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Wire puller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Retractor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Suction tubing/yankauer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Optional: scissor, forceps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3619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619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5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  <a:tabLst/>
              <a:defRPr/>
            </a:pPr>
            <a:r>
              <a:rPr kumimoji="0" lang="en-US" sz="3959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5-piece Resternotomy Set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5"/>
          <p:cNvSpPr txBox="1"/>
          <p:nvPr/>
        </p:nvSpPr>
        <p:spPr>
          <a:xfrm>
            <a:off x="838200" y="1526987"/>
            <a:ext cx="10515600" cy="5072158"/>
          </a:xfrm>
          <a:prstGeom prst="rect">
            <a:avLst/>
          </a:prstGeom>
          <a:solidFill>
            <a:schemeClr val="lt1">
              <a:alpha val="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Management of Arrest after Cardiac Surgery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Arrest management in ICU is an anticipated problem that requires teamwork and preparation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 modified approach is warranted based on the environment and population – superior outcomes 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are demonstrated with: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Immediate arrhythmia management – prior to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ECM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Knowledge of protocol and key roles fostering timely emergency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resternotomy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Removal of adrenaline from arrest algorithm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99783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85"/>
          <p:cNvSpPr txBox="1"/>
          <p:nvPr/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Arial"/>
              <a:buNone/>
              <a:tabLst/>
              <a:defRPr/>
            </a:pPr>
            <a:r>
              <a:rPr kumimoji="0" lang="en-US" sz="3959" b="0" i="0" u="none" strike="noStrike" kern="0" cap="sm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Summary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709BC-92E0-41E4-84CB-45C644B0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CALS Course 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5F36A3-6D0A-4048-9AAB-0AE4DAB22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55" y="1805918"/>
            <a:ext cx="1051560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Cardiothoracic Advanced Life Support Australian and New Zealand </a:t>
            </a:r>
            <a:r>
              <a:rPr lang="en-A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(CALS ANZ)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 Course is a face-to-face interdisciplinary learning opportunity which runs over </a:t>
            </a:r>
            <a:r>
              <a:rPr lang="en-A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day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seeks to build </a:t>
            </a:r>
            <a:r>
              <a:rPr lang="en-A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knowledge, skills and confidence in the management of deteriorating patients following cardiac surgery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the best-evidence based approach to cardiac arrest within ten days of sternotomy.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11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248456-FF67-42FB-AA2B-3FF855FA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546" y="1179237"/>
            <a:ext cx="10515600" cy="5036318"/>
          </a:xfrm>
        </p:spPr>
        <p:txBody>
          <a:bodyPr/>
          <a:lstStyle/>
          <a:p>
            <a:pPr marL="508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course offers the following learning experiences: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online pre-course e-learning package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Scenarios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Simulations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FFFFFF"/>
              </a:buClr>
            </a:pPr>
            <a:r>
              <a:rPr lang="en-AU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pre-course e-learning modules: </a:t>
            </a:r>
            <a:r>
              <a:rPr lang="en-AU" b="1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https://www.calselearning.com/instructions/</a:t>
            </a:r>
            <a:endParaRPr lang="en-AU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E079A1-4488-45D8-AA98-E274A58D2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1179237"/>
            <a:ext cx="3855076" cy="28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EBEB44B-5DD3-4C11-B7F4-AA65413A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0800"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A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skills stations and scenario based sessions are delivered to groups of no more than 10 people at a time. Four simulations occur at the end of the day. Attendees all participate in at least one simulation and watch the </a:t>
            </a:r>
            <a:r>
              <a:rPr lang="en-AU" sz="20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remaining ones.</a:t>
            </a:r>
            <a:r>
              <a:rPr lang="en-A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6BD688-F2FB-4B74-8118-A7C0626E85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3402" y="2470895"/>
            <a:ext cx="4213896" cy="3160422"/>
          </a:xfrm>
          <a:prstGeom prst="rect">
            <a:avLst/>
          </a:prstGeom>
        </p:spPr>
      </p:pic>
      <p:pic>
        <p:nvPicPr>
          <p:cNvPr id="3" name="Picture 2" descr="A picture containing indoor, person, wall&#10;&#10;Description automatically generated">
            <a:extLst>
              <a:ext uri="{FF2B5EF4-FFF2-40B4-BE49-F238E27FC236}">
                <a16:creationId xmlns:a16="http://schemas.microsoft.com/office/drawing/2014/main" xmlns="" id="{D39B839C-7390-4944-A4A2-E4B072332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5786" y="2646697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Course 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626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0" y="365125"/>
            <a:ext cx="121920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US" sz="3959" cap="small"/>
              <a:t>Take-home message</a:t>
            </a:r>
            <a:endParaRPr/>
          </a:p>
        </p:txBody>
      </p:sp>
      <p:sp>
        <p:nvSpPr>
          <p:cNvPr id="202" name="Google Shape;202;p34"/>
          <p:cNvSpPr txBox="1"/>
          <p:nvPr/>
        </p:nvSpPr>
        <p:spPr>
          <a:xfrm>
            <a:off x="1124041" y="1689721"/>
            <a:ext cx="9943915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Standard CPR is 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ineffective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Cardiac tamponade*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107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Profound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hypovolaemia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/bleeding*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Tension Pneumothorax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4"/>
          <p:cNvSpPr txBox="1"/>
          <p:nvPr/>
        </p:nvSpPr>
        <p:spPr>
          <a:xfrm>
            <a:off x="542012" y="5395858"/>
            <a:ext cx="11107971" cy="9848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Without effective CPR – irreversible brain damage occurs within 5 minutes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Performing rapid (&lt; 5 min) Emergency Resternotomy is essential to survival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3858A1-2B80-41C1-BED7-419EC0EFA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147" y="21040"/>
            <a:ext cx="5468586" cy="6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2626"/>
            </a:gs>
            <a:gs pos="100000">
              <a:srgbClr val="00123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4221" y="47463"/>
            <a:ext cx="4800517" cy="681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1249</Words>
  <Application>Microsoft Office PowerPoint</Application>
  <PresentationFormat>Custom</PresentationFormat>
  <Paragraphs>220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PowerPoint Presentation</vt:lpstr>
      <vt:lpstr>Objectives</vt:lpstr>
      <vt:lpstr>CALS Course </vt:lpstr>
      <vt:lpstr>PowerPoint Presentation</vt:lpstr>
      <vt:lpstr>  The skills stations and scenario based sessions are delivered to groups of no more than 10 people at a time. Four simulations occur at the end of the day. Attendees all participate in at least one simulation and watch the remaining ones. </vt:lpstr>
      <vt:lpstr>Course content</vt:lpstr>
      <vt:lpstr>Take-home message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CALS</dc:title>
  <dc:creator>Oonagh Duff</dc:creator>
  <cp:lastModifiedBy>Duff, Oonagh</cp:lastModifiedBy>
  <cp:revision>21</cp:revision>
  <dcterms:created xsi:type="dcterms:W3CDTF">2019-05-19T09:59:36Z</dcterms:created>
  <dcterms:modified xsi:type="dcterms:W3CDTF">2019-05-30T06:17:59Z</dcterms:modified>
</cp:coreProperties>
</file>