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73" r:id="rId5"/>
    <p:sldId id="272"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E56"/>
    <a:srgbClr val="5A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8" y="5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C8AE7-88FE-463C-AB99-4FFF58E98FCA}" type="datetimeFigureOut">
              <a:rPr lang="en-AU" smtClean="0"/>
              <a:t>25/03/2020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A64D7-1DFD-482E-AF4B-34B859459BBF}" type="slidenum">
              <a:rPr lang="en-AU" smtClean="0"/>
              <a:t>‹#›</a:t>
            </a:fld>
            <a:endParaRPr lang="en-AU"/>
          </a:p>
        </p:txBody>
      </p:sp>
    </p:spTree>
    <p:extLst>
      <p:ext uri="{BB962C8B-B14F-4D97-AF65-F5344CB8AC3E}">
        <p14:creationId xmlns:p14="http://schemas.microsoft.com/office/powerpoint/2010/main" val="180726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3</a:t>
            </a:fld>
            <a:endParaRPr lang="en-AU" dirty="0"/>
          </a:p>
        </p:txBody>
      </p:sp>
    </p:spTree>
    <p:extLst>
      <p:ext uri="{BB962C8B-B14F-4D97-AF65-F5344CB8AC3E}">
        <p14:creationId xmlns:p14="http://schemas.microsoft.com/office/powerpoint/2010/main" val="321418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7</a:t>
            </a:fld>
            <a:endParaRPr lang="en-AU" dirty="0"/>
          </a:p>
        </p:txBody>
      </p:sp>
    </p:spTree>
    <p:extLst>
      <p:ext uri="{BB962C8B-B14F-4D97-AF65-F5344CB8AC3E}">
        <p14:creationId xmlns:p14="http://schemas.microsoft.com/office/powerpoint/2010/main" val="42885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Inotrope</a:t>
            </a:r>
            <a:r>
              <a:rPr lang="en-AU" dirty="0"/>
              <a:t> +</a:t>
            </a:r>
            <a:r>
              <a:rPr lang="en-AU" dirty="0" err="1"/>
              <a:t>ve</a:t>
            </a:r>
            <a:r>
              <a:rPr lang="en-AU" dirty="0"/>
              <a:t> = </a:t>
            </a:r>
            <a:r>
              <a:rPr lang="en-AU" dirty="0" err="1"/>
              <a:t>Dobutamine</a:t>
            </a:r>
            <a:r>
              <a:rPr lang="en-AU" dirty="0"/>
              <a:t> –</a:t>
            </a:r>
            <a:r>
              <a:rPr lang="en-AU" dirty="0" err="1"/>
              <a:t>ve</a:t>
            </a:r>
            <a:r>
              <a:rPr lang="en-AU" baseline="0" dirty="0"/>
              <a:t> </a:t>
            </a:r>
            <a:r>
              <a:rPr lang="en-AU" baseline="0" dirty="0" err="1"/>
              <a:t>betablockers</a:t>
            </a:r>
            <a:endParaRPr lang="en-AU" dirty="0"/>
          </a:p>
          <a:p>
            <a:r>
              <a:rPr lang="en-AU" dirty="0" err="1"/>
              <a:t>Chronotrope</a:t>
            </a:r>
            <a:r>
              <a:rPr lang="en-AU" baseline="0" dirty="0"/>
              <a:t> +</a:t>
            </a:r>
            <a:r>
              <a:rPr lang="en-AU" baseline="0" dirty="0" err="1"/>
              <a:t>ve</a:t>
            </a:r>
            <a:r>
              <a:rPr lang="en-AU" baseline="0" dirty="0"/>
              <a:t> atropine/ </a:t>
            </a:r>
            <a:r>
              <a:rPr lang="en-AU" baseline="0" dirty="0" err="1"/>
              <a:t>isoprenalin</a:t>
            </a:r>
            <a:r>
              <a:rPr lang="en-AU" baseline="0" dirty="0"/>
              <a:t> –</a:t>
            </a:r>
            <a:r>
              <a:rPr lang="en-AU" baseline="0" dirty="0" err="1"/>
              <a:t>ve</a:t>
            </a:r>
            <a:r>
              <a:rPr lang="en-AU" baseline="0" dirty="0"/>
              <a:t> </a:t>
            </a:r>
            <a:r>
              <a:rPr lang="en-AU" baseline="0" dirty="0" err="1"/>
              <a:t>betablockers</a:t>
            </a:r>
            <a:r>
              <a:rPr lang="en-AU" baseline="0" dirty="0"/>
              <a:t>/digoxin</a:t>
            </a:r>
          </a:p>
          <a:p>
            <a:r>
              <a:rPr lang="en-AU" baseline="0" dirty="0" err="1"/>
              <a:t>Dromotrope</a:t>
            </a:r>
            <a:r>
              <a:rPr lang="en-AU" baseline="0" dirty="0"/>
              <a:t> +</a:t>
            </a:r>
            <a:r>
              <a:rPr lang="en-AU" baseline="0" dirty="0" err="1"/>
              <a:t>ve</a:t>
            </a:r>
            <a:r>
              <a:rPr lang="en-AU" baseline="0" dirty="0"/>
              <a:t> </a:t>
            </a:r>
            <a:r>
              <a:rPr lang="en-AU" baseline="0" dirty="0" err="1"/>
              <a:t>catacholamines</a:t>
            </a:r>
            <a:r>
              <a:rPr lang="en-AU" baseline="0" dirty="0"/>
              <a:t> –</a:t>
            </a:r>
            <a:r>
              <a:rPr lang="en-AU" baseline="0" dirty="0" err="1"/>
              <a:t>ve</a:t>
            </a:r>
            <a:r>
              <a:rPr lang="en-AU" baseline="0" dirty="0"/>
              <a:t> calcium channel blockers. Adenosine</a:t>
            </a:r>
            <a:endParaRPr lang="en-AU" dirty="0"/>
          </a:p>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8</a:t>
            </a:fld>
            <a:endParaRPr lang="en-AU" dirty="0"/>
          </a:p>
        </p:txBody>
      </p:sp>
    </p:spTree>
    <p:extLst>
      <p:ext uri="{BB962C8B-B14F-4D97-AF65-F5344CB8AC3E}">
        <p14:creationId xmlns:p14="http://schemas.microsoft.com/office/powerpoint/2010/main" val="221712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Lusotrope</a:t>
            </a:r>
            <a:r>
              <a:rPr lang="en-AU" baseline="0" dirty="0"/>
              <a:t> –</a:t>
            </a:r>
          </a:p>
          <a:p>
            <a:r>
              <a:rPr lang="en-AU" baseline="0" dirty="0"/>
              <a:t>Vasopressor – +</a:t>
            </a:r>
            <a:r>
              <a:rPr lang="en-AU" baseline="0" dirty="0" err="1"/>
              <a:t>ve</a:t>
            </a:r>
            <a:r>
              <a:rPr lang="en-AU" baseline="0" dirty="0"/>
              <a:t> adrenalin, </a:t>
            </a:r>
            <a:r>
              <a:rPr lang="en-AU" baseline="0" dirty="0" err="1"/>
              <a:t>noradnenalin</a:t>
            </a:r>
            <a:r>
              <a:rPr lang="en-AU" baseline="0" dirty="0"/>
              <a:t>, </a:t>
            </a:r>
            <a:r>
              <a:rPr lang="en-AU" baseline="0" dirty="0" err="1"/>
              <a:t>metaraminol</a:t>
            </a:r>
            <a:endParaRPr lang="en-AU" baseline="0" dirty="0"/>
          </a:p>
          <a:p>
            <a:r>
              <a:rPr lang="en-AU" baseline="0" dirty="0"/>
              <a:t>-</a:t>
            </a:r>
            <a:r>
              <a:rPr lang="en-AU" baseline="0" dirty="0" err="1"/>
              <a:t>ve</a:t>
            </a:r>
            <a:r>
              <a:rPr lang="en-AU" baseline="0" dirty="0"/>
              <a:t>  GTN/ SNP</a:t>
            </a:r>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9</a:t>
            </a:fld>
            <a:endParaRPr lang="en-AU" dirty="0"/>
          </a:p>
        </p:txBody>
      </p:sp>
    </p:spTree>
    <p:extLst>
      <p:ext uri="{BB962C8B-B14F-4D97-AF65-F5344CB8AC3E}">
        <p14:creationId xmlns:p14="http://schemas.microsoft.com/office/powerpoint/2010/main" val="277674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Alpha </a:t>
            </a:r>
            <a:r>
              <a:rPr lang="en-AU" dirty="0"/>
              <a:t>– Located on the arterioles. When the</a:t>
            </a:r>
            <a:r>
              <a:rPr lang="en-AU" baseline="0" dirty="0"/>
              <a:t> alpha receptors are stimulated the arterioles contract. This increases the blood flow returning to the heart.</a:t>
            </a:r>
            <a:endParaRPr lang="en-AU" dirty="0"/>
          </a:p>
          <a:p>
            <a:r>
              <a:rPr lang="en-AU" b="1" dirty="0"/>
              <a:t>Beta 1</a:t>
            </a:r>
            <a:r>
              <a:rPr lang="en-AU" dirty="0"/>
              <a:t> – located in the</a:t>
            </a:r>
            <a:r>
              <a:rPr lang="en-AU" baseline="0" dirty="0"/>
              <a:t> heart, when Beta 1 receptors are stimulated they increase the HR and increase the heart’s strength of contraction or contractility.</a:t>
            </a:r>
          </a:p>
          <a:p>
            <a:r>
              <a:rPr lang="en-AU" b="1" baseline="0" dirty="0"/>
              <a:t>Beta 2 </a:t>
            </a:r>
            <a:r>
              <a:rPr lang="en-AU" baseline="0" dirty="0"/>
              <a:t>– located in the bronchioles of the lungs and the arterioles of the skeletal system. When these receptors are stimulated they increase the diameter of the bronchioles to let more air in and out during breathing and they dilate the vessels of the skeletal muscles so they can receive the increase in blood flow produced by the alpha and beta 1 receptors.</a:t>
            </a:r>
          </a:p>
          <a:p>
            <a:endParaRPr lang="en-AU" b="1" dirty="0"/>
          </a:p>
        </p:txBody>
      </p:sp>
      <p:sp>
        <p:nvSpPr>
          <p:cNvPr id="4" name="Slide Number Placeholder 3"/>
          <p:cNvSpPr>
            <a:spLocks noGrp="1"/>
          </p:cNvSpPr>
          <p:nvPr>
            <p:ph type="sldNum" sz="quarter" idx="10"/>
          </p:nvPr>
        </p:nvSpPr>
        <p:spPr/>
        <p:txBody>
          <a:bodyPr/>
          <a:lstStyle/>
          <a:p>
            <a:fld id="{91A549CD-9D7C-4C07-9501-F97200DCC425}" type="slidenum">
              <a:rPr lang="en-AU" smtClean="0"/>
              <a:t>10</a:t>
            </a:fld>
            <a:endParaRPr lang="en-AU" dirty="0"/>
          </a:p>
        </p:txBody>
      </p:sp>
    </p:spTree>
    <p:extLst>
      <p:ext uri="{BB962C8B-B14F-4D97-AF65-F5344CB8AC3E}">
        <p14:creationId xmlns:p14="http://schemas.microsoft.com/office/powerpoint/2010/main" val="306675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Beta 1 stimulation causes increase in contractility</a:t>
            </a:r>
          </a:p>
          <a:p>
            <a:r>
              <a:rPr lang="en-AU" dirty="0"/>
              <a:t>Beta 2 peripheral vasodilation</a:t>
            </a:r>
          </a:p>
        </p:txBody>
      </p:sp>
      <p:sp>
        <p:nvSpPr>
          <p:cNvPr id="4" name="Slide Number Placeholder 3"/>
          <p:cNvSpPr>
            <a:spLocks noGrp="1"/>
          </p:cNvSpPr>
          <p:nvPr>
            <p:ph type="sldNum" sz="quarter" idx="10"/>
          </p:nvPr>
        </p:nvSpPr>
        <p:spPr/>
        <p:txBody>
          <a:bodyPr/>
          <a:lstStyle/>
          <a:p>
            <a:fld id="{91A549CD-9D7C-4C07-9501-F97200DCC425}" type="slidenum">
              <a:rPr lang="en-AU" smtClean="0"/>
              <a:t>19</a:t>
            </a:fld>
            <a:endParaRPr lang="en-AU" dirty="0"/>
          </a:p>
        </p:txBody>
      </p:sp>
    </p:spTree>
    <p:extLst>
      <p:ext uri="{BB962C8B-B14F-4D97-AF65-F5344CB8AC3E}">
        <p14:creationId xmlns:p14="http://schemas.microsoft.com/office/powerpoint/2010/main" val="219238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20</a:t>
            </a:fld>
            <a:endParaRPr lang="en-AU" dirty="0"/>
          </a:p>
        </p:txBody>
      </p:sp>
    </p:spTree>
    <p:extLst>
      <p:ext uri="{BB962C8B-B14F-4D97-AF65-F5344CB8AC3E}">
        <p14:creationId xmlns:p14="http://schemas.microsoft.com/office/powerpoint/2010/main" val="5431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lstStyle>
            <a:lvl1pPr>
              <a:defRPr>
                <a:solidFill>
                  <a:schemeClr val="accent3"/>
                </a:solidFill>
              </a:defRPr>
            </a:lvl1pPr>
          </a:lstStyle>
          <a:p>
            <a:r>
              <a:rPr lang="en-US"/>
              <a:t>Click to edit Master title style</a:t>
            </a:r>
            <a:endParaRPr lang="en-AU" dirty="0"/>
          </a:p>
        </p:txBody>
      </p:sp>
      <p:sp>
        <p:nvSpPr>
          <p:cNvPr id="3" name="Subtitle 2"/>
          <p:cNvSpPr>
            <a:spLocks noGrp="1"/>
          </p:cNvSpPr>
          <p:nvPr>
            <p:ph type="subTitle" idx="1"/>
          </p:nvPr>
        </p:nvSpPr>
        <p:spPr>
          <a:xfrm>
            <a:off x="683568" y="2756520"/>
            <a:ext cx="6400800" cy="1752600"/>
          </a:xfrm>
        </p:spPr>
        <p:txBody>
          <a:bodyPr/>
          <a:lstStyle>
            <a:lvl1pPr marL="0" indent="0" algn="l">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8511"/>
            <a:ext cx="9144000" cy="269536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286673"/>
            <a:ext cx="3194304" cy="530118"/>
          </a:xfrm>
          <a:prstGeom prst="rect">
            <a:avLst/>
          </a:prstGeom>
        </p:spPr>
      </p:pic>
    </p:spTree>
    <p:extLst>
      <p:ext uri="{BB962C8B-B14F-4D97-AF65-F5344CB8AC3E}">
        <p14:creationId xmlns:p14="http://schemas.microsoft.com/office/powerpoint/2010/main" val="18651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122163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89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Rectangle 2"/>
          <p:cNvSpPr/>
          <p:nvPr userDrawn="1"/>
        </p:nvSpPr>
        <p:spPr>
          <a:xfrm>
            <a:off x="0" y="0"/>
            <a:ext cx="3955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0383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955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accent3"/>
                </a:solidFill>
              </a:defRPr>
            </a:lvl1pPr>
          </a:lstStyle>
          <a:p>
            <a:r>
              <a:rPr lang="en-US"/>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64E5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305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1792288" y="0"/>
            <a:ext cx="5486400" cy="472757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6" y="4005064"/>
            <a:ext cx="4300737" cy="3480823"/>
          </a:xfrm>
          <a:prstGeom prst="rect">
            <a:avLst/>
          </a:prstGeom>
        </p:spPr>
      </p:pic>
    </p:spTree>
    <p:extLst>
      <p:ext uri="{BB962C8B-B14F-4D97-AF65-F5344CB8AC3E}">
        <p14:creationId xmlns:p14="http://schemas.microsoft.com/office/powerpoint/2010/main" val="12931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517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760040" y="3573016"/>
            <a:ext cx="7772400" cy="1907927"/>
          </a:xfrm>
        </p:spPr>
        <p:txBody>
          <a:bodyPr anchor="t">
            <a:normAutofit/>
          </a:bodyPr>
          <a:lstStyle>
            <a:lvl1pPr algn="l">
              <a:defRPr sz="6000" b="1" cap="none">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15619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26332" y="578119"/>
            <a:ext cx="7860468" cy="1143000"/>
          </a:xfrm>
          <a:prstGeom prst="rect">
            <a:avLst/>
          </a:prstGeom>
        </p:spPr>
        <p:txBody>
          <a:bodyPr/>
          <a:lstStyle>
            <a:lvl1pPr>
              <a:defRPr>
                <a:solidFill>
                  <a:srgbClr val="464E56"/>
                </a:solidFill>
              </a:defRPr>
            </a:lvl1pPr>
          </a:lstStyle>
          <a:p>
            <a:r>
              <a:rPr lang="en-US"/>
              <a:t>Click to edit Master title style</a:t>
            </a:r>
            <a:endParaRPr lang="en-US" dirty="0"/>
          </a:p>
        </p:txBody>
      </p:sp>
      <p:sp>
        <p:nvSpPr>
          <p:cNvPr id="4" name="Content Placeholder 2"/>
          <p:cNvSpPr>
            <a:spLocks noGrp="1"/>
          </p:cNvSpPr>
          <p:nvPr>
            <p:ph idx="1"/>
          </p:nvPr>
        </p:nvSpPr>
        <p:spPr>
          <a:xfrm>
            <a:off x="826332" y="1903681"/>
            <a:ext cx="3745668" cy="4525963"/>
          </a:xfrm>
          <a:prstGeom prst="rect">
            <a:avLst/>
          </a:prstGeom>
        </p:spPr>
        <p:txBody>
          <a:bodyPr/>
          <a:lstStyle>
            <a:lvl1pPr>
              <a:defRPr>
                <a:solidFill>
                  <a:srgbClr val="464E56"/>
                </a:solidFill>
              </a:defRPr>
            </a:lvl1pPr>
            <a:lvl2pPr>
              <a:defRPr>
                <a:solidFill>
                  <a:srgbClr val="464E56"/>
                </a:solidFill>
              </a:defRPr>
            </a:lvl2pPr>
            <a:lvl3pPr>
              <a:defRPr>
                <a:solidFill>
                  <a:srgbClr val="464E56"/>
                </a:solidFill>
              </a:defRPr>
            </a:lvl3pPr>
            <a:lvl4pPr>
              <a:defRPr>
                <a:solidFill>
                  <a:srgbClr val="464E56"/>
                </a:solidFill>
              </a:defRPr>
            </a:lvl4pPr>
            <a:lvl5pPr>
              <a:defRPr>
                <a:solidFill>
                  <a:srgbClr val="464E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933875" y="1903681"/>
            <a:ext cx="3745668" cy="4525963"/>
          </a:xfrm>
          <a:prstGeom prst="rect">
            <a:avLst/>
          </a:prstGeom>
        </p:spPr>
        <p:txBody>
          <a:bodyPr/>
          <a:lstStyle>
            <a:lvl1pPr>
              <a:defRPr>
                <a:solidFill>
                  <a:srgbClr val="464E56"/>
                </a:solidFill>
              </a:defRPr>
            </a:lvl1pPr>
            <a:lvl2pPr>
              <a:defRPr>
                <a:solidFill>
                  <a:srgbClr val="464E56"/>
                </a:solidFill>
              </a:defRPr>
            </a:lvl2pPr>
            <a:lvl3pPr>
              <a:defRPr>
                <a:solidFill>
                  <a:srgbClr val="464E56"/>
                </a:solidFill>
              </a:defRPr>
            </a:lvl3pPr>
            <a:lvl4pPr>
              <a:defRPr>
                <a:solidFill>
                  <a:srgbClr val="464E56"/>
                </a:solidFill>
              </a:defRPr>
            </a:lvl4pPr>
            <a:lvl5pPr>
              <a:defRPr>
                <a:solidFill>
                  <a:srgbClr val="464E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36" y="-27384"/>
            <a:ext cx="9187036"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0850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0608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solidFill>
                  <a:schemeClr val="accent3"/>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64E5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0"/>
            <a:ext cx="9144000" cy="2708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92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029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a:solidFill>
            <a:schemeClr val="accent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solidFill>
            <a:schemeClr val="accent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915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11480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374504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AU" dirty="0"/>
          </a:p>
        </p:txBody>
      </p:sp>
    </p:spTree>
    <p:extLst>
      <p:ext uri="{BB962C8B-B14F-4D97-AF65-F5344CB8AC3E}">
        <p14:creationId xmlns:p14="http://schemas.microsoft.com/office/powerpoint/2010/main" val="427543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AU" dirty="0"/>
          </a:p>
        </p:txBody>
      </p:sp>
    </p:spTree>
    <p:extLst>
      <p:ext uri="{BB962C8B-B14F-4D97-AF65-F5344CB8AC3E}">
        <p14:creationId xmlns:p14="http://schemas.microsoft.com/office/powerpoint/2010/main" val="395107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descr="W:\Executive\RPH\Communications\Graphic Design\SMHS new branding resources\Graphics\FSFHG - teal\multi honeycomb 3.png"/>
          <p:cNvPicPr>
            <a:picLocks noChangeAspect="1" noChangeArrowheads="1"/>
          </p:cNvPicPr>
          <p:nvPr/>
        </p:nvPicPr>
        <p:blipFill rotWithShape="1">
          <a:blip r:embed="rId18">
            <a:extLst>
              <a:ext uri="{28A0092B-C50C-407E-A947-70E740481C1C}">
                <a14:useLocalDpi xmlns:a14="http://schemas.microsoft.com/office/drawing/2010/main" val="0"/>
              </a:ext>
            </a:extLst>
          </a:blip>
          <a:srcRect b="39556"/>
          <a:stretch/>
        </p:blipFill>
        <p:spPr bwMode="auto">
          <a:xfrm>
            <a:off x="3084513" y="5793699"/>
            <a:ext cx="6059487"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5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2" r:id="rId8"/>
    <p:sldLayoutId id="2147483663" r:id="rId9"/>
    <p:sldLayoutId id="2147483665" r:id="rId10"/>
    <p:sldLayoutId id="2147483655" r:id="rId11"/>
    <p:sldLayoutId id="2147483660" r:id="rId12"/>
    <p:sldLayoutId id="2147483656" r:id="rId13"/>
    <p:sldLayoutId id="2147483657" r:id="rId14"/>
    <p:sldLayoutId id="2147483664" r:id="rId15"/>
    <p:sldLayoutId id="2147483666" r:id="rId16"/>
  </p:sldLayoutIdLst>
  <p:txStyles>
    <p:titleStyle>
      <a:lvl1pPr algn="l" defTabSz="914400" rtl="0" eaLnBrk="1" latinLnBrk="0" hangingPunct="1">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514350" indent="-514350" algn="l" defTabSz="914400" rtl="0" eaLnBrk="1" latinLnBrk="0" hangingPunct="1">
        <a:spcBef>
          <a:spcPct val="20000"/>
        </a:spcBef>
        <a:buClr>
          <a:schemeClr val="accent2"/>
        </a:buClr>
        <a:buFont typeface="Wingdings" panose="05000000000000000000" pitchFamily="2" charset="2"/>
        <a:buChar char="§"/>
        <a:defRPr sz="3200" kern="1200">
          <a:solidFill>
            <a:srgbClr val="464E5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464E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464E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464E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464E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0057" y="1772816"/>
            <a:ext cx="7772400" cy="1512168"/>
          </a:xfrm>
        </p:spPr>
        <p:txBody>
          <a:bodyPr/>
          <a:lstStyle/>
          <a:p>
            <a:pPr algn="ctr"/>
            <a:r>
              <a:rPr lang="en-AU" dirty="0"/>
              <a:t>Inotrope + Vasoactive Safety</a:t>
            </a:r>
          </a:p>
        </p:txBody>
      </p:sp>
      <p:sp>
        <p:nvSpPr>
          <p:cNvPr id="7" name="Subtitle 6"/>
          <p:cNvSpPr>
            <a:spLocks noGrp="1"/>
          </p:cNvSpPr>
          <p:nvPr>
            <p:ph type="subTitle" idx="1"/>
          </p:nvPr>
        </p:nvSpPr>
        <p:spPr>
          <a:xfrm>
            <a:off x="395536" y="3140968"/>
            <a:ext cx="7160840" cy="864096"/>
          </a:xfrm>
        </p:spPr>
        <p:txBody>
          <a:bodyPr>
            <a:normAutofit/>
          </a:bodyPr>
          <a:lstStyle/>
          <a:p>
            <a:pPr algn="ctr"/>
            <a:r>
              <a:rPr lang="en-AU" dirty="0"/>
              <a:t> </a:t>
            </a:r>
          </a:p>
        </p:txBody>
      </p:sp>
      <p:sp>
        <p:nvSpPr>
          <p:cNvPr id="8" name="Date Placeholder 6"/>
          <p:cNvSpPr>
            <a:spLocks noGrp="1"/>
          </p:cNvSpPr>
          <p:nvPr>
            <p:ph type="dt" sz="half" idx="4294967295"/>
          </p:nvPr>
        </p:nvSpPr>
        <p:spPr>
          <a:xfrm>
            <a:off x="107504" y="6453336"/>
            <a:ext cx="5904656" cy="288032"/>
          </a:xfrm>
          <a:prstGeom prst="rect">
            <a:avLst/>
          </a:prstGeom>
        </p:spPr>
        <p:txBody>
          <a:bodyPr/>
          <a:lstStyle>
            <a:lvl1pPr>
              <a:defRPr sz="1050">
                <a:solidFill>
                  <a:srgbClr val="464E56"/>
                </a:solidFill>
                <a:latin typeface="Arial" panose="020B0604020202020204" pitchFamily="34" charset="0"/>
                <a:cs typeface="Arial" panose="020B0604020202020204" pitchFamily="34" charset="0"/>
              </a:defRPr>
            </a:lvl1pPr>
          </a:lstStyle>
          <a:p>
            <a:r>
              <a:rPr lang="en-AU" sz="1400" dirty="0"/>
              <a:t>March 2020</a:t>
            </a:r>
          </a:p>
        </p:txBody>
      </p:sp>
    </p:spTree>
    <p:extLst>
      <p:ext uri="{BB962C8B-B14F-4D97-AF65-F5344CB8AC3E}">
        <p14:creationId xmlns:p14="http://schemas.microsoft.com/office/powerpoint/2010/main" val="187976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Receptor Physiology</a:t>
            </a:r>
            <a:endParaRPr lang="en-AU" dirty="0"/>
          </a:p>
        </p:txBody>
      </p:sp>
      <p:sp>
        <p:nvSpPr>
          <p:cNvPr id="3" name="Content Placeholder 2"/>
          <p:cNvSpPr>
            <a:spLocks noGrp="1"/>
          </p:cNvSpPr>
          <p:nvPr>
            <p:ph idx="1"/>
          </p:nvPr>
        </p:nvSpPr>
        <p:spPr>
          <a:xfrm>
            <a:off x="826332" y="1903681"/>
            <a:ext cx="7274060" cy="4525963"/>
          </a:xfrm>
        </p:spPr>
        <p:txBody>
          <a:bodyPr/>
          <a:lstStyle/>
          <a:p>
            <a:r>
              <a:rPr lang="en-US" altLang="en-US" dirty="0" err="1"/>
              <a:t>Vasoactives</a:t>
            </a:r>
            <a:r>
              <a:rPr lang="en-US" altLang="en-US" dirty="0"/>
              <a:t> affect different receptor sites within the body</a:t>
            </a:r>
          </a:p>
          <a:p>
            <a:r>
              <a:rPr lang="en-US" altLang="en-US" dirty="0"/>
              <a:t>3 main types:</a:t>
            </a:r>
          </a:p>
          <a:p>
            <a:pPr lvl="1"/>
            <a:r>
              <a:rPr lang="en-AU" altLang="en-US" i="1" dirty="0"/>
              <a:t>Alpha </a:t>
            </a:r>
            <a:endParaRPr lang="en-AU" altLang="en-US" sz="2400" i="1" dirty="0"/>
          </a:p>
          <a:p>
            <a:pPr lvl="1"/>
            <a:r>
              <a:rPr lang="en-AU" altLang="en-US" i="1" dirty="0"/>
              <a:t>Beta 1 </a:t>
            </a:r>
            <a:endParaRPr lang="en-AU" altLang="en-US" sz="2400" i="1" dirty="0"/>
          </a:p>
          <a:p>
            <a:pPr lvl="1"/>
            <a:r>
              <a:rPr lang="en-AU" altLang="en-US" i="1" dirty="0"/>
              <a:t>Beta 2 </a:t>
            </a:r>
            <a:endParaRPr lang="en-AU" altLang="en-US" sz="2400" i="1" dirty="0"/>
          </a:p>
          <a:p>
            <a:pPr marL="457200" lvl="1" indent="0">
              <a:buNone/>
            </a:pPr>
            <a:endParaRPr lang="en-AU" altLang="en-US" i="1" dirty="0"/>
          </a:p>
          <a:p>
            <a:pPr marL="0" indent="0">
              <a:buNone/>
            </a:pPr>
            <a:endParaRPr lang="en-AU" dirty="0"/>
          </a:p>
        </p:txBody>
      </p:sp>
    </p:spTree>
    <p:extLst>
      <p:ext uri="{BB962C8B-B14F-4D97-AF65-F5344CB8AC3E}">
        <p14:creationId xmlns:p14="http://schemas.microsoft.com/office/powerpoint/2010/main" val="7347017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Receptor Physiology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903413"/>
            <a:ext cx="478789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1720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Clinical Use </a:t>
            </a:r>
            <a:endParaRPr lang="en-AU" dirty="0"/>
          </a:p>
        </p:txBody>
      </p:sp>
      <p:sp>
        <p:nvSpPr>
          <p:cNvPr id="4" name="Content Placeholder 3"/>
          <p:cNvSpPr>
            <a:spLocks noGrp="1"/>
          </p:cNvSpPr>
          <p:nvPr>
            <p:ph idx="1"/>
          </p:nvPr>
        </p:nvSpPr>
        <p:spPr/>
        <p:txBody>
          <a:bodyPr/>
          <a:lstStyle/>
          <a:p>
            <a:pPr>
              <a:buFont typeface="Arial" panose="020B0604020202020204" pitchFamily="34" charset="0"/>
              <a:buChar char="•"/>
            </a:pPr>
            <a:r>
              <a:rPr lang="en-AU" sz="2400" b="1" dirty="0"/>
              <a:t>Shock</a:t>
            </a:r>
          </a:p>
          <a:p>
            <a:pPr lvl="2"/>
            <a:r>
              <a:rPr lang="en-AU" sz="1800" dirty="0"/>
              <a:t>Septic</a:t>
            </a:r>
          </a:p>
          <a:p>
            <a:pPr lvl="2"/>
            <a:r>
              <a:rPr lang="en-AU" sz="1800" dirty="0"/>
              <a:t>Cardiogenic</a:t>
            </a:r>
          </a:p>
          <a:p>
            <a:pPr lvl="2"/>
            <a:r>
              <a:rPr lang="en-AU" sz="1800" dirty="0"/>
              <a:t>Hypovolemic</a:t>
            </a:r>
          </a:p>
          <a:p>
            <a:pPr>
              <a:buFont typeface="Arial" panose="020B0604020202020204" pitchFamily="34" charset="0"/>
              <a:buChar char="•"/>
            </a:pPr>
            <a:r>
              <a:rPr lang="en-AU" sz="2400" b="1" dirty="0"/>
              <a:t>Symptomatic heart failure</a:t>
            </a:r>
          </a:p>
          <a:p>
            <a:pPr>
              <a:buFont typeface="Arial" panose="020B0604020202020204" pitchFamily="34" charset="0"/>
              <a:buChar char="•"/>
            </a:pPr>
            <a:r>
              <a:rPr lang="en-AU" sz="2400" b="1" dirty="0"/>
              <a:t>Post cardiac surgery </a:t>
            </a:r>
          </a:p>
          <a:p>
            <a:pPr>
              <a:buFont typeface="Arial" panose="020B0604020202020204" pitchFamily="34" charset="0"/>
              <a:buChar char="•"/>
            </a:pPr>
            <a:r>
              <a:rPr lang="en-AU" sz="2400" b="1" dirty="0" err="1"/>
              <a:t>Bradyarrhythmias</a:t>
            </a:r>
            <a:endParaRPr lang="en-AU" sz="2400" b="1" dirty="0"/>
          </a:p>
          <a:p>
            <a:pPr>
              <a:buFont typeface="Arial" panose="020B0604020202020204" pitchFamily="34" charset="0"/>
              <a:buChar char="•"/>
            </a:pPr>
            <a:r>
              <a:rPr lang="en-AU" sz="2400" b="1" dirty="0" err="1"/>
              <a:t>Rt</a:t>
            </a:r>
            <a:r>
              <a:rPr lang="en-AU" sz="2400" b="1" dirty="0"/>
              <a:t> Ventricular Infarction</a:t>
            </a:r>
          </a:p>
          <a:p>
            <a:pPr>
              <a:buFont typeface="Arial" panose="020B0604020202020204" pitchFamily="34" charset="0"/>
              <a:buChar char="•"/>
            </a:pPr>
            <a:r>
              <a:rPr lang="en-AU" sz="2400" b="1" dirty="0"/>
              <a:t>Cardio-pulmonary arrest</a:t>
            </a:r>
          </a:p>
          <a:p>
            <a:pPr>
              <a:buFont typeface="Arial" panose="020B0604020202020204" pitchFamily="34" charset="0"/>
              <a:buChar char="•"/>
            </a:pPr>
            <a:r>
              <a:rPr lang="en-AU" sz="2400" b="1" dirty="0"/>
              <a:t>Acute Kidney Injury (limited study)</a:t>
            </a:r>
            <a:endParaRPr lang="en-AU" altLang="en-US" sz="2400" b="1" dirty="0"/>
          </a:p>
          <a:p>
            <a:endParaRPr lang="en-AU" dirty="0"/>
          </a:p>
        </p:txBody>
      </p:sp>
    </p:spTree>
    <p:extLst>
      <p:ext uri="{BB962C8B-B14F-4D97-AF65-F5344CB8AC3E}">
        <p14:creationId xmlns:p14="http://schemas.microsoft.com/office/powerpoint/2010/main" val="275133375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Pre-Vasoactive Therapy</a:t>
            </a:r>
            <a:endParaRPr lang="en-AU" dirty="0"/>
          </a:p>
        </p:txBody>
      </p:sp>
      <p:sp>
        <p:nvSpPr>
          <p:cNvPr id="3" name="Content Placeholder 2"/>
          <p:cNvSpPr>
            <a:spLocks noGrp="1"/>
          </p:cNvSpPr>
          <p:nvPr>
            <p:ph idx="1"/>
          </p:nvPr>
        </p:nvSpPr>
        <p:spPr>
          <a:xfrm>
            <a:off x="826332" y="1903681"/>
            <a:ext cx="7922132" cy="4525963"/>
          </a:xfrm>
        </p:spPr>
        <p:txBody>
          <a:bodyPr/>
          <a:lstStyle/>
          <a:p>
            <a:pPr>
              <a:buFont typeface="Arial" panose="020B0604020202020204" pitchFamily="34" charset="0"/>
              <a:buChar char="•"/>
            </a:pPr>
            <a:r>
              <a:rPr lang="en-US" altLang="en-US" sz="2800" dirty="0"/>
              <a:t>Before using inotropes, always ensure that the patient is adequately filled</a:t>
            </a:r>
          </a:p>
          <a:p>
            <a:pPr>
              <a:buFont typeface="Arial" panose="020B0604020202020204" pitchFamily="34" charset="0"/>
              <a:buChar char="•"/>
            </a:pPr>
            <a:r>
              <a:rPr lang="en-US" altLang="en-US" sz="2800" dirty="0"/>
              <a:t>CVP, PCWP are guides only</a:t>
            </a:r>
          </a:p>
          <a:p>
            <a:pPr>
              <a:buFont typeface="Arial" panose="020B0604020202020204" pitchFamily="34" charset="0"/>
              <a:buChar char="•"/>
            </a:pPr>
            <a:r>
              <a:rPr lang="en-US" altLang="en-US" sz="2800" dirty="0"/>
              <a:t>Note trends rather than individual numbers</a:t>
            </a:r>
          </a:p>
          <a:p>
            <a:pPr>
              <a:buFont typeface="Arial" panose="020B0604020202020204" pitchFamily="34" charset="0"/>
              <a:buChar char="•"/>
            </a:pPr>
            <a:r>
              <a:rPr lang="en-US" altLang="en-US" sz="2800" dirty="0"/>
              <a:t>Consider left or right heart failure when interpreting the numbers</a:t>
            </a:r>
            <a:endParaRPr lang="en-AU" altLang="en-US" sz="2800" dirty="0"/>
          </a:p>
          <a:p>
            <a:pPr marL="0" indent="0">
              <a:buNone/>
            </a:pPr>
            <a:endParaRPr lang="en-AU" dirty="0"/>
          </a:p>
        </p:txBody>
      </p:sp>
    </p:spTree>
    <p:extLst>
      <p:ext uri="{BB962C8B-B14F-4D97-AF65-F5344CB8AC3E}">
        <p14:creationId xmlns:p14="http://schemas.microsoft.com/office/powerpoint/2010/main" val="15868327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Types of Drugs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721119"/>
            <a:ext cx="2371725" cy="19335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550" y="2132856"/>
            <a:ext cx="2805312" cy="15841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831" y="4581128"/>
            <a:ext cx="1428750" cy="1428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3933056"/>
            <a:ext cx="1403982" cy="2603748"/>
          </a:xfrm>
          <a:prstGeom prst="rect">
            <a:avLst/>
          </a:prstGeom>
        </p:spPr>
      </p:pic>
    </p:spTree>
    <p:extLst>
      <p:ext uri="{BB962C8B-B14F-4D97-AF65-F5344CB8AC3E}">
        <p14:creationId xmlns:p14="http://schemas.microsoft.com/office/powerpoint/2010/main" val="152969953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Adrenaline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altLang="en-US" sz="2400" dirty="0"/>
              <a:t>Acts on both </a:t>
            </a:r>
            <a:r>
              <a:rPr lang="en-AU" altLang="en-US" sz="2400" dirty="0">
                <a:sym typeface="Symbol" pitchFamily="18" charset="2"/>
              </a:rPr>
              <a:t>Alpha and Beta receptors</a:t>
            </a:r>
            <a:endParaRPr lang="en-AU" altLang="en-US" sz="2400" dirty="0">
              <a:sym typeface="MS LineDraw" pitchFamily="49" charset="2"/>
            </a:endParaRPr>
          </a:p>
          <a:p>
            <a:pPr>
              <a:buFont typeface="Arial" panose="020B0604020202020204" pitchFamily="34" charset="0"/>
              <a:buChar char="•"/>
            </a:pPr>
            <a:r>
              <a:rPr lang="en-AU" altLang="en-US" sz="2400" dirty="0">
                <a:sym typeface="MS LineDraw" pitchFamily="49" charset="2"/>
              </a:rPr>
              <a:t>↑ CO, ↑ SBP/MAP</a:t>
            </a:r>
          </a:p>
          <a:p>
            <a:pPr lvl="1">
              <a:buFont typeface="Arial" panose="020B0604020202020204" pitchFamily="34" charset="0"/>
              <a:buChar char="•"/>
            </a:pPr>
            <a:r>
              <a:rPr lang="en-AU" altLang="en-US" sz="2400" dirty="0">
                <a:sym typeface="MS LineDraw" pitchFamily="49" charset="2"/>
              </a:rPr>
              <a:t>Positive inotrope, </a:t>
            </a:r>
            <a:r>
              <a:rPr lang="en-AU" altLang="en-US" sz="2400" dirty="0" err="1">
                <a:sym typeface="MS LineDraw" pitchFamily="49" charset="2"/>
              </a:rPr>
              <a:t>chronotrope</a:t>
            </a:r>
            <a:r>
              <a:rPr lang="en-AU" altLang="en-US" sz="2400" dirty="0">
                <a:sym typeface="MS LineDraw" pitchFamily="49" charset="2"/>
              </a:rPr>
              <a:t> and </a:t>
            </a:r>
            <a:r>
              <a:rPr lang="en-AU" altLang="en-US" sz="2400" dirty="0" err="1">
                <a:sym typeface="MS LineDraw" pitchFamily="49" charset="2"/>
              </a:rPr>
              <a:t>dromotrope</a:t>
            </a:r>
            <a:endParaRPr lang="en-AU" altLang="en-US" sz="2400" dirty="0">
              <a:sym typeface="MS LineDraw" pitchFamily="49" charset="2"/>
            </a:endParaRPr>
          </a:p>
          <a:p>
            <a:pPr>
              <a:buFont typeface="Arial" panose="020B0604020202020204" pitchFamily="34" charset="0"/>
              <a:buChar char="•"/>
            </a:pPr>
            <a:r>
              <a:rPr lang="en-AU" altLang="en-US" sz="2400" dirty="0">
                <a:sym typeface="MS LineDraw" pitchFamily="49" charset="2"/>
              </a:rPr>
              <a:t>Relaxes bronchial spasm</a:t>
            </a:r>
          </a:p>
          <a:p>
            <a:pPr>
              <a:buFont typeface="Arial" panose="020B0604020202020204" pitchFamily="34" charset="0"/>
              <a:buChar char="•"/>
            </a:pPr>
            <a:r>
              <a:rPr lang="en-AU" altLang="en-US" sz="2400" dirty="0">
                <a:sym typeface="MS LineDraw" pitchFamily="49" charset="2"/>
              </a:rPr>
              <a:t>Mobilises liver glycogen (↑BSL)</a:t>
            </a:r>
          </a:p>
          <a:p>
            <a:pPr>
              <a:buFont typeface="Arial" panose="020B0604020202020204" pitchFamily="34" charset="0"/>
              <a:buChar char="•"/>
            </a:pPr>
            <a:r>
              <a:rPr lang="en-US" altLang="en-US" sz="2000" dirty="0"/>
              <a:t>Rapid onset, short duration</a:t>
            </a:r>
          </a:p>
          <a:p>
            <a:pPr>
              <a:buFont typeface="Arial" panose="020B0604020202020204" pitchFamily="34" charset="0"/>
              <a:buChar char="•"/>
            </a:pPr>
            <a:r>
              <a:rPr lang="en-US" altLang="en-US" sz="2000" dirty="0"/>
              <a:t>Metabolized by liver</a:t>
            </a:r>
          </a:p>
          <a:p>
            <a:pPr>
              <a:buFont typeface="Arial" panose="020B0604020202020204" pitchFamily="34" charset="0"/>
              <a:buChar char="•"/>
            </a:pPr>
            <a:r>
              <a:rPr lang="en-US" altLang="en-US" sz="2000" dirty="0"/>
              <a:t>Standard infusion</a:t>
            </a:r>
          </a:p>
          <a:p>
            <a:pPr lvl="1">
              <a:buFont typeface="Arial" panose="020B0604020202020204" pitchFamily="34" charset="0"/>
              <a:buChar char="•"/>
            </a:pPr>
            <a:r>
              <a:rPr lang="en-AU" altLang="en-US" sz="2000" dirty="0"/>
              <a:t>6 mg in 100 ml of 5% Dextrose or N/Saline</a:t>
            </a:r>
          </a:p>
          <a:p>
            <a:pPr lvl="2"/>
            <a:r>
              <a:rPr lang="en-AU" altLang="en-US" sz="2000" dirty="0"/>
              <a:t>Double and quad strength if appropriate</a:t>
            </a:r>
          </a:p>
          <a:p>
            <a:pPr>
              <a:buFont typeface="Arial" panose="020B0604020202020204" pitchFamily="34" charset="0"/>
              <a:buChar char="•"/>
            </a:pPr>
            <a:r>
              <a:rPr lang="en-AU" altLang="en-US" sz="2000" dirty="0"/>
              <a:t>Use in cardiac arrest – 1mg Boluses</a:t>
            </a:r>
          </a:p>
          <a:p>
            <a:pPr marL="457200" lvl="1" indent="0">
              <a:buNone/>
            </a:pPr>
            <a:endParaRPr lang="en-AU" altLang="en-US" sz="2000" dirty="0"/>
          </a:p>
          <a:p>
            <a:endParaRPr lang="en-AU" altLang="en-US" sz="2400" dirty="0">
              <a:sym typeface="MS LineDraw" pitchFamily="49" charset="2"/>
            </a:endParaRPr>
          </a:p>
          <a:p>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947" y="576439"/>
            <a:ext cx="1145853" cy="2125036"/>
          </a:xfrm>
          <a:prstGeom prst="rect">
            <a:avLst/>
          </a:prstGeom>
        </p:spPr>
      </p:pic>
    </p:spTree>
    <p:extLst>
      <p:ext uri="{BB962C8B-B14F-4D97-AF65-F5344CB8AC3E}">
        <p14:creationId xmlns:p14="http://schemas.microsoft.com/office/powerpoint/2010/main" val="349950202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Noradrenaline</a:t>
            </a:r>
            <a:endParaRPr lang="en-AU" dirty="0"/>
          </a:p>
        </p:txBody>
      </p:sp>
      <p:sp>
        <p:nvSpPr>
          <p:cNvPr id="3" name="Content Placeholder 2"/>
          <p:cNvSpPr>
            <a:spLocks noGrp="1"/>
          </p:cNvSpPr>
          <p:nvPr>
            <p:ph idx="1"/>
          </p:nvPr>
        </p:nvSpPr>
        <p:spPr>
          <a:xfrm>
            <a:off x="826332" y="1903681"/>
            <a:ext cx="7634100" cy="4525963"/>
          </a:xfrm>
        </p:spPr>
        <p:txBody>
          <a:bodyPr/>
          <a:lstStyle/>
          <a:p>
            <a:r>
              <a:rPr lang="en-AU" altLang="en-US" sz="2000" dirty="0"/>
              <a:t>Binds primarily to Alpha</a:t>
            </a:r>
            <a:r>
              <a:rPr lang="en-AU" altLang="en-US" sz="2000" dirty="0">
                <a:sym typeface="MS LineDraw" pitchFamily="49" charset="2"/>
              </a:rPr>
              <a:t> receptors but also has some Beta effects</a:t>
            </a:r>
          </a:p>
          <a:p>
            <a:r>
              <a:rPr lang="en-AU" altLang="en-US" sz="2000" dirty="0">
                <a:sym typeface="MS LineDraw" pitchFamily="49" charset="2"/>
              </a:rPr>
              <a:t>Marked peripheral vasoconstrictor</a:t>
            </a:r>
          </a:p>
          <a:p>
            <a:pPr lvl="1"/>
            <a:r>
              <a:rPr lang="en-AU" altLang="en-US" sz="2000" dirty="0">
                <a:sym typeface="MS LineDraw" pitchFamily="49" charset="2"/>
              </a:rPr>
              <a:t>Used mainly for its vasoconstriction effects in shock</a:t>
            </a:r>
          </a:p>
          <a:p>
            <a:pPr lvl="1"/>
            <a:r>
              <a:rPr lang="en-AU" altLang="en-US" sz="2000" dirty="0">
                <a:sym typeface="MS LineDraw" pitchFamily="49" charset="2"/>
              </a:rPr>
              <a:t>Monitor peripheral perfusion</a:t>
            </a:r>
          </a:p>
          <a:p>
            <a:r>
              <a:rPr lang="en-US" altLang="en-US" sz="2000" dirty="0"/>
              <a:t>Standard Infusion </a:t>
            </a:r>
          </a:p>
          <a:p>
            <a:pPr lvl="1"/>
            <a:r>
              <a:rPr lang="en-AU" altLang="en-US" sz="2000" dirty="0"/>
              <a:t>8mg in 100 ml 5% Dextrose</a:t>
            </a:r>
          </a:p>
          <a:p>
            <a:pPr lvl="1"/>
            <a:r>
              <a:rPr lang="en-AU" altLang="en-US" sz="2000" dirty="0"/>
              <a:t>Double and quad strength if appropriate</a:t>
            </a:r>
          </a:p>
          <a:p>
            <a:r>
              <a:rPr lang="en-AU" altLang="en-US" sz="2000" dirty="0"/>
              <a:t>Titrate infusion to effect &amp; MAP parameters</a:t>
            </a:r>
          </a:p>
          <a:p>
            <a:r>
              <a:rPr lang="en-AU" altLang="en-US" sz="2000" dirty="0"/>
              <a:t>Rate capping issues at high dose (futility/efficacy)</a:t>
            </a:r>
          </a:p>
          <a:p>
            <a:pPr marL="0" indent="0">
              <a:buNone/>
            </a:pPr>
            <a:endParaRPr lang="en-AU" altLang="en-US" sz="2000" dirty="0"/>
          </a:p>
          <a:p>
            <a:r>
              <a:rPr lang="en-AU" altLang="en-US" sz="2000" dirty="0">
                <a:solidFill>
                  <a:srgbClr val="007681"/>
                </a:solidFill>
              </a:rPr>
              <a:t>DO NOT BOLUS!</a:t>
            </a:r>
          </a:p>
          <a:p>
            <a:endParaRPr lang="en-AU" sz="2000" dirty="0"/>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350" y="578120"/>
            <a:ext cx="182245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1692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err="1"/>
              <a:t>Metaraminol</a:t>
            </a:r>
            <a:endParaRPr lang="en-AU" dirty="0"/>
          </a:p>
        </p:txBody>
      </p:sp>
      <p:sp>
        <p:nvSpPr>
          <p:cNvPr id="3" name="Content Placeholder 2"/>
          <p:cNvSpPr>
            <a:spLocks noGrp="1"/>
          </p:cNvSpPr>
          <p:nvPr>
            <p:ph idx="1"/>
          </p:nvPr>
        </p:nvSpPr>
        <p:spPr>
          <a:xfrm>
            <a:off x="826332" y="1903681"/>
            <a:ext cx="7346068" cy="4525963"/>
          </a:xfrm>
        </p:spPr>
        <p:txBody>
          <a:bodyPr/>
          <a:lstStyle/>
          <a:p>
            <a:pPr>
              <a:buFont typeface="Arial" panose="020B0604020202020204" pitchFamily="34" charset="0"/>
              <a:buChar char="•"/>
            </a:pPr>
            <a:r>
              <a:rPr lang="en-AU" altLang="en-US" sz="2400" dirty="0"/>
              <a:t>Binds primarily to Alpha</a:t>
            </a:r>
            <a:r>
              <a:rPr lang="en-AU" altLang="en-US" sz="2400" dirty="0">
                <a:sym typeface="MS LineDraw" pitchFamily="49" charset="2"/>
              </a:rPr>
              <a:t> receptors but also has some Beta effects</a:t>
            </a:r>
          </a:p>
          <a:p>
            <a:pPr>
              <a:buFont typeface="Arial" panose="020B0604020202020204" pitchFamily="34" charset="0"/>
              <a:buChar char="•"/>
            </a:pPr>
            <a:r>
              <a:rPr lang="en-AU" sz="2400" dirty="0"/>
              <a:t>Marked peripheral vasoconstriction</a:t>
            </a:r>
          </a:p>
          <a:p>
            <a:pPr>
              <a:buFont typeface="Arial" panose="020B0604020202020204" pitchFamily="34" charset="0"/>
              <a:buChar char="•"/>
            </a:pPr>
            <a:r>
              <a:rPr lang="en-AU" sz="2400" dirty="0"/>
              <a:t>Its effects commence 1-2 minutes after IV injection and last 20mins to 1 hour</a:t>
            </a:r>
          </a:p>
          <a:p>
            <a:pPr>
              <a:buFont typeface="Arial" panose="020B0604020202020204" pitchFamily="34" charset="0"/>
              <a:buChar char="•"/>
            </a:pPr>
            <a:r>
              <a:rPr lang="en-AU" sz="2400" dirty="0"/>
              <a:t>Standard infusion</a:t>
            </a:r>
          </a:p>
          <a:p>
            <a:pPr>
              <a:buFont typeface="Arial" panose="020B0604020202020204" pitchFamily="34" charset="0"/>
              <a:buChar char="•"/>
            </a:pPr>
            <a:r>
              <a:rPr lang="en-AU" sz="2400" dirty="0"/>
              <a:t>	- 10mg/20mls (bolus)</a:t>
            </a:r>
          </a:p>
          <a:p>
            <a:pPr>
              <a:buFont typeface="Arial" panose="020B0604020202020204" pitchFamily="34" charset="0"/>
              <a:buChar char="•"/>
            </a:pPr>
            <a:r>
              <a:rPr lang="en-AU" sz="2400" dirty="0"/>
              <a:t>	- 20mg/40mls (infusion)</a:t>
            </a:r>
          </a:p>
          <a:p>
            <a:pPr>
              <a:buFont typeface="Arial" panose="020B0604020202020204" pitchFamily="34" charset="0"/>
              <a:buChar char="•"/>
            </a:pPr>
            <a:r>
              <a:rPr lang="en-AU" sz="2400" dirty="0"/>
              <a:t>Can be used peripherally</a:t>
            </a:r>
          </a:p>
          <a:p>
            <a:endParaRPr lang="en-AU" sz="2400" dirty="0"/>
          </a:p>
        </p:txBody>
      </p:sp>
    </p:spTree>
    <p:extLst>
      <p:ext uri="{BB962C8B-B14F-4D97-AF65-F5344CB8AC3E}">
        <p14:creationId xmlns:p14="http://schemas.microsoft.com/office/powerpoint/2010/main" val="106948617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Dopamine</a:t>
            </a:r>
            <a:endParaRPr lang="en-AU" dirty="0"/>
          </a:p>
        </p:txBody>
      </p:sp>
      <p:sp>
        <p:nvSpPr>
          <p:cNvPr id="3" name="Content Placeholder 2"/>
          <p:cNvSpPr>
            <a:spLocks noGrp="1"/>
          </p:cNvSpPr>
          <p:nvPr>
            <p:ph idx="1"/>
          </p:nvPr>
        </p:nvSpPr>
        <p:spPr>
          <a:xfrm>
            <a:off x="827584" y="1484784"/>
            <a:ext cx="7416824" cy="4944861"/>
          </a:xfrm>
        </p:spPr>
        <p:txBody>
          <a:bodyPr/>
          <a:lstStyle/>
          <a:p>
            <a:pPr>
              <a:buFont typeface="Arial" panose="020B0604020202020204" pitchFamily="34" charset="0"/>
              <a:buChar char="•"/>
            </a:pPr>
            <a:r>
              <a:rPr lang="en-AU" altLang="en-US" sz="2000" dirty="0">
                <a:sym typeface="Symbol" pitchFamily="18" charset="2"/>
              </a:rPr>
              <a:t>Can stimulate Alpha and Beta receptors</a:t>
            </a:r>
          </a:p>
          <a:p>
            <a:pPr lvl="1">
              <a:buFont typeface="Arial" panose="020B0604020202020204" pitchFamily="34" charset="0"/>
              <a:buChar char="•"/>
            </a:pPr>
            <a:r>
              <a:rPr lang="en-AU" altLang="en-US" sz="2000" dirty="0">
                <a:sym typeface="Symbol" pitchFamily="18" charset="2"/>
              </a:rPr>
              <a:t>Dependant on dose</a:t>
            </a:r>
          </a:p>
          <a:p>
            <a:pPr>
              <a:buFont typeface="Arial" panose="020B0604020202020204" pitchFamily="34" charset="0"/>
              <a:buChar char="•"/>
            </a:pPr>
            <a:r>
              <a:rPr lang="en-AU" altLang="en-US" sz="2000" dirty="0">
                <a:sym typeface="Symbol" pitchFamily="18" charset="2"/>
              </a:rPr>
              <a:t>Metabolised in liver &amp; kidneys</a:t>
            </a:r>
          </a:p>
          <a:p>
            <a:pPr>
              <a:buFont typeface="Arial" panose="020B0604020202020204" pitchFamily="34" charset="0"/>
              <a:buChar char="•"/>
            </a:pPr>
            <a:r>
              <a:rPr lang="en-AU" altLang="en-US" sz="2000" dirty="0">
                <a:sym typeface="Symbol" pitchFamily="18" charset="2"/>
              </a:rPr>
              <a:t>Excreted by kidneys</a:t>
            </a:r>
          </a:p>
          <a:p>
            <a:pPr>
              <a:buFont typeface="Arial" panose="020B0604020202020204" pitchFamily="34" charset="0"/>
              <a:buChar char="•"/>
            </a:pPr>
            <a:r>
              <a:rPr lang="en-AU" altLang="en-US" sz="2000" dirty="0"/>
              <a:t>Standard dilution:</a:t>
            </a:r>
          </a:p>
          <a:p>
            <a:pPr lvl="1">
              <a:buFont typeface="Arial" panose="020B0604020202020204" pitchFamily="34" charset="0"/>
              <a:buChar char="•"/>
            </a:pPr>
            <a:r>
              <a:rPr lang="en-AU" altLang="en-US" sz="2000" dirty="0"/>
              <a:t>200mg/100mls 5% Dextrose (Central) </a:t>
            </a:r>
          </a:p>
          <a:p>
            <a:pPr lvl="1">
              <a:buFont typeface="Arial" panose="020B0604020202020204" pitchFamily="34" charset="0"/>
              <a:buChar char="•"/>
            </a:pPr>
            <a:r>
              <a:rPr lang="en-AU" altLang="en-US" sz="2000" dirty="0"/>
              <a:t>200mg/500mls 5% Dextrose (Peripheral)</a:t>
            </a:r>
          </a:p>
          <a:p>
            <a:pPr>
              <a:buFont typeface="Arial" panose="020B0604020202020204" pitchFamily="34" charset="0"/>
              <a:buChar char="•"/>
            </a:pPr>
            <a:r>
              <a:rPr lang="en-AU" altLang="en-US" sz="2000" dirty="0"/>
              <a:t>Low dose 0.5 – 2 mcg/kg/min </a:t>
            </a:r>
          </a:p>
          <a:p>
            <a:pPr lvl="1">
              <a:buFont typeface="Arial" panose="020B0604020202020204" pitchFamily="34" charset="0"/>
              <a:buChar char="•"/>
            </a:pPr>
            <a:r>
              <a:rPr lang="en-AU" altLang="en-US" sz="2000" dirty="0"/>
              <a:t>Renal vasodilation - controversial</a:t>
            </a:r>
          </a:p>
          <a:p>
            <a:pPr>
              <a:buFont typeface="Arial" panose="020B0604020202020204" pitchFamily="34" charset="0"/>
              <a:buChar char="•"/>
            </a:pPr>
            <a:r>
              <a:rPr lang="en-AU" altLang="en-US" sz="2000" dirty="0"/>
              <a:t>2-10 mcg/kg/min -ß1 positive inotropic, chronotropic, and </a:t>
            </a:r>
            <a:r>
              <a:rPr lang="en-AU" altLang="en-US" sz="2000" dirty="0" err="1"/>
              <a:t>dromotropic</a:t>
            </a:r>
            <a:r>
              <a:rPr lang="en-AU" altLang="en-US" sz="2000" dirty="0"/>
              <a:t> effects</a:t>
            </a:r>
          </a:p>
          <a:p>
            <a:pPr>
              <a:buFont typeface="Arial" panose="020B0604020202020204" pitchFamily="34" charset="0"/>
              <a:buChar char="•"/>
            </a:pPr>
            <a:r>
              <a:rPr lang="en-AU" altLang="en-US" sz="2000" dirty="0"/>
              <a:t>&gt;10 mcg/kg/min -  peripheral vasoconstriction</a:t>
            </a:r>
          </a:p>
          <a:p>
            <a:endParaRPr lang="en-AU" sz="2000" dirty="0"/>
          </a:p>
          <a:p>
            <a:endParaRPr lang="en-AU" altLang="en-US" sz="2000" dirty="0">
              <a:sym typeface="Symbol" pitchFamily="18" charset="2"/>
            </a:endParaRPr>
          </a:p>
          <a:p>
            <a:endParaRPr lang="en-AU" sz="2000" dirty="0"/>
          </a:p>
        </p:txBody>
      </p:sp>
    </p:spTree>
    <p:extLst>
      <p:ext uri="{BB962C8B-B14F-4D97-AF65-F5344CB8AC3E}">
        <p14:creationId xmlns:p14="http://schemas.microsoft.com/office/powerpoint/2010/main" val="228038334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err="1"/>
              <a:t>Dobutamine</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altLang="en-US" sz="2000" dirty="0"/>
              <a:t>Has a mix of effects Beta 1 &amp; Beta 2</a:t>
            </a:r>
          </a:p>
          <a:p>
            <a:pPr>
              <a:buFont typeface="Arial" panose="020B0604020202020204" pitchFamily="34" charset="0"/>
              <a:buChar char="•"/>
            </a:pPr>
            <a:r>
              <a:rPr lang="en-AU" altLang="en-US" sz="2000" dirty="0"/>
              <a:t>Acts as a +</a:t>
            </a:r>
            <a:r>
              <a:rPr lang="en-AU" altLang="en-US" sz="2000" dirty="0" err="1"/>
              <a:t>ve</a:t>
            </a:r>
            <a:r>
              <a:rPr lang="en-AU" altLang="en-US" sz="2000" dirty="0"/>
              <a:t> inotrope through stimulation of ß1 receptors, with comparatively small chronotropic properties</a:t>
            </a:r>
          </a:p>
          <a:p>
            <a:pPr>
              <a:buFont typeface="Arial" panose="020B0604020202020204" pitchFamily="34" charset="0"/>
              <a:buChar char="•"/>
            </a:pPr>
            <a:r>
              <a:rPr lang="en-AU" altLang="en-US" sz="2000" dirty="0"/>
              <a:t>=&gt; No ↑ in HR, but big ↑ in SV</a:t>
            </a:r>
          </a:p>
          <a:p>
            <a:pPr>
              <a:buFont typeface="Arial" panose="020B0604020202020204" pitchFamily="34" charset="0"/>
              <a:buChar char="•"/>
            </a:pPr>
            <a:r>
              <a:rPr lang="en-AU" altLang="en-US" sz="2000" dirty="0"/>
              <a:t>Mainly used in  Cardiogenic shock</a:t>
            </a:r>
          </a:p>
          <a:p>
            <a:pPr>
              <a:buFont typeface="Arial" panose="020B0604020202020204" pitchFamily="34" charset="0"/>
              <a:buChar char="•"/>
            </a:pPr>
            <a:r>
              <a:rPr lang="en-AU" altLang="en-US" sz="2000" dirty="0"/>
              <a:t>Higher doses may cause vasoconstriction due to the alpha effects on the blood vessels.</a:t>
            </a:r>
          </a:p>
          <a:p>
            <a:pPr>
              <a:buFont typeface="Arial" panose="020B0604020202020204" pitchFamily="34" charset="0"/>
              <a:buChar char="•"/>
            </a:pPr>
            <a:r>
              <a:rPr lang="en-AU" altLang="en-US" sz="2000" dirty="0"/>
              <a:t>Dosage: 0.5 – 2 mcg/kg/min and be titrated up to 20 mcg/kg/min</a:t>
            </a:r>
          </a:p>
          <a:p>
            <a:pPr>
              <a:buFont typeface="Arial" panose="020B0604020202020204" pitchFamily="34" charset="0"/>
              <a:buChar char="•"/>
            </a:pPr>
            <a:r>
              <a:rPr lang="en-AU" altLang="en-US" sz="2000" dirty="0"/>
              <a:t>Minimal effect on myocardial oxygen demand</a:t>
            </a:r>
          </a:p>
          <a:p>
            <a:pPr>
              <a:buFont typeface="Arial" panose="020B0604020202020204" pitchFamily="34" charset="0"/>
              <a:buChar char="•"/>
            </a:pPr>
            <a:r>
              <a:rPr lang="en-US" altLang="en-US" sz="2000" dirty="0"/>
              <a:t>Standard mixture</a:t>
            </a:r>
          </a:p>
          <a:p>
            <a:pPr lvl="1">
              <a:buFont typeface="Arial" panose="020B0604020202020204" pitchFamily="34" charset="0"/>
              <a:buChar char="•"/>
            </a:pPr>
            <a:r>
              <a:rPr lang="en-AU" altLang="en-US" sz="2000" dirty="0"/>
              <a:t>500mg in 100ml of 5% Dextrose </a:t>
            </a:r>
          </a:p>
          <a:p>
            <a:pPr>
              <a:buFont typeface="Arial" panose="020B0604020202020204" pitchFamily="34" charset="0"/>
              <a:buChar char="•"/>
            </a:pPr>
            <a:endParaRPr lang="en-AU" altLang="en-US" sz="2000" dirty="0"/>
          </a:p>
          <a:p>
            <a:endParaRPr lang="en-AU" sz="2000" dirty="0"/>
          </a:p>
          <a:p>
            <a:endParaRPr lang="en-AU" altLang="en-US" sz="2000" dirty="0"/>
          </a:p>
          <a:p>
            <a:endParaRPr lang="en-AU" dirty="0"/>
          </a:p>
        </p:txBody>
      </p:sp>
    </p:spTree>
    <p:extLst>
      <p:ext uri="{BB962C8B-B14F-4D97-AF65-F5344CB8AC3E}">
        <p14:creationId xmlns:p14="http://schemas.microsoft.com/office/powerpoint/2010/main" val="326898096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1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Vasoactive Medication Receptor Activity and Clinical Effects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4733722"/>
              </p:ext>
            </p:extLst>
          </p:nvPr>
        </p:nvGraphicFramePr>
        <p:xfrm>
          <a:off x="1460037" y="1721119"/>
          <a:ext cx="6593813" cy="4577595"/>
        </p:xfrm>
        <a:graphic>
          <a:graphicData uri="http://schemas.openxmlformats.org/drawingml/2006/table">
            <a:tbl>
              <a:tblPr firstRow="1" firstCol="1" bandRow="1">
                <a:tableStyleId>{5C22544A-7EE6-4342-B048-85BDC9FD1C3A}</a:tableStyleId>
              </a:tblPr>
              <a:tblGrid>
                <a:gridCol w="1113156">
                  <a:extLst>
                    <a:ext uri="{9D8B030D-6E8A-4147-A177-3AD203B41FA5}">
                      <a16:colId xmlns:a16="http://schemas.microsoft.com/office/drawing/2014/main" val="20000"/>
                    </a:ext>
                  </a:extLst>
                </a:gridCol>
                <a:gridCol w="850302">
                  <a:extLst>
                    <a:ext uri="{9D8B030D-6E8A-4147-A177-3AD203B41FA5}">
                      <a16:colId xmlns:a16="http://schemas.microsoft.com/office/drawing/2014/main" val="20001"/>
                    </a:ext>
                  </a:extLst>
                </a:gridCol>
                <a:gridCol w="847028">
                  <a:extLst>
                    <a:ext uri="{9D8B030D-6E8A-4147-A177-3AD203B41FA5}">
                      <a16:colId xmlns:a16="http://schemas.microsoft.com/office/drawing/2014/main" val="20002"/>
                    </a:ext>
                  </a:extLst>
                </a:gridCol>
                <a:gridCol w="847495">
                  <a:extLst>
                    <a:ext uri="{9D8B030D-6E8A-4147-A177-3AD203B41FA5}">
                      <a16:colId xmlns:a16="http://schemas.microsoft.com/office/drawing/2014/main" val="20003"/>
                    </a:ext>
                  </a:extLst>
                </a:gridCol>
                <a:gridCol w="2935832">
                  <a:extLst>
                    <a:ext uri="{9D8B030D-6E8A-4147-A177-3AD203B41FA5}">
                      <a16:colId xmlns:a16="http://schemas.microsoft.com/office/drawing/2014/main" val="20004"/>
                    </a:ext>
                  </a:extLst>
                </a:gridCol>
              </a:tblGrid>
              <a:tr h="420941">
                <a:tc>
                  <a:txBody>
                    <a:bodyPr/>
                    <a:lstStyle/>
                    <a:p>
                      <a:pPr algn="ctr">
                        <a:lnSpc>
                          <a:spcPct val="115000"/>
                        </a:lnSpc>
                        <a:spcAft>
                          <a:spcPts val="0"/>
                        </a:spcAft>
                      </a:pPr>
                      <a:r>
                        <a:rPr lang="en-AU" sz="1500" dirty="0">
                          <a:effectLst/>
                        </a:rPr>
                        <a:t>DRUG</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500">
                          <a:effectLst/>
                        </a:rPr>
                        <a:t>Alpha 1</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500">
                          <a:effectLst/>
                        </a:rPr>
                        <a:t>Beta 1</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500">
                          <a:effectLst/>
                        </a:rPr>
                        <a:t>Beta 2</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500">
                          <a:effectLst/>
                        </a:rPr>
                        <a:t>Clinical Effects</a:t>
                      </a:r>
                      <a:endParaRPr lang="en-AU" sz="800">
                        <a:effectLst/>
                        <a:latin typeface="Calibri"/>
                        <a:ea typeface="Calibri"/>
                        <a:cs typeface="Times New Roman"/>
                      </a:endParaRPr>
                    </a:p>
                  </a:txBody>
                  <a:tcPr marL="50513" marR="50513" marT="0" marB="0"/>
                </a:tc>
                <a:extLst>
                  <a:ext uri="{0D108BD9-81ED-4DB2-BD59-A6C34878D82A}">
                    <a16:rowId xmlns:a16="http://schemas.microsoft.com/office/drawing/2014/main" val="10000"/>
                  </a:ext>
                </a:extLst>
              </a:tr>
              <a:tr h="567990">
                <a:tc>
                  <a:txBody>
                    <a:bodyPr/>
                    <a:lstStyle/>
                    <a:p>
                      <a:pPr>
                        <a:lnSpc>
                          <a:spcPct val="115000"/>
                        </a:lnSpc>
                        <a:spcAft>
                          <a:spcPts val="0"/>
                        </a:spcAft>
                      </a:pPr>
                      <a:r>
                        <a:rPr lang="en-AU" sz="1300">
                          <a:effectLst/>
                        </a:rPr>
                        <a:t>Phenylephrine</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 </a:t>
                      </a:r>
                      <a:endParaRPr lang="en-AU" sz="800" dirty="0">
                        <a:effectLst/>
                      </a:endParaRPr>
                    </a:p>
                    <a:p>
                      <a:pPr algn="ctr">
                        <a:lnSpc>
                          <a:spcPct val="115000"/>
                        </a:lnSpc>
                        <a:spcAft>
                          <a:spcPts val="0"/>
                        </a:spcAft>
                      </a:pPr>
                      <a:r>
                        <a:rPr lang="en-AU" sz="1600" dirty="0">
                          <a:effectLst/>
                        </a:rPr>
                        <a:t>+++</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SVR ↑↑</a:t>
                      </a:r>
                      <a:endParaRPr lang="en-AU" sz="800">
                        <a:effectLst/>
                      </a:endParaRPr>
                    </a:p>
                    <a:p>
                      <a:pPr algn="ctr">
                        <a:lnSpc>
                          <a:spcPct val="115000"/>
                        </a:lnSpc>
                        <a:spcAft>
                          <a:spcPts val="0"/>
                        </a:spcAft>
                      </a:pPr>
                      <a:r>
                        <a:rPr lang="en-AU" sz="1600">
                          <a:effectLst/>
                        </a:rPr>
                        <a:t>CO ↔∕↑</a:t>
                      </a:r>
                      <a:endParaRPr lang="en-AU" sz="800">
                        <a:effectLst/>
                        <a:latin typeface="Calibri"/>
                        <a:ea typeface="Calibri"/>
                        <a:cs typeface="Times New Roman"/>
                      </a:endParaRPr>
                    </a:p>
                  </a:txBody>
                  <a:tcPr marL="50513" marR="50513" marT="0" marB="0"/>
                </a:tc>
                <a:extLst>
                  <a:ext uri="{0D108BD9-81ED-4DB2-BD59-A6C34878D82A}">
                    <a16:rowId xmlns:a16="http://schemas.microsoft.com/office/drawing/2014/main" val="10001"/>
                  </a:ext>
                </a:extLst>
              </a:tr>
              <a:tr h="567990">
                <a:tc>
                  <a:txBody>
                    <a:bodyPr/>
                    <a:lstStyle/>
                    <a:p>
                      <a:pPr>
                        <a:lnSpc>
                          <a:spcPct val="115000"/>
                        </a:lnSpc>
                        <a:spcAft>
                          <a:spcPts val="0"/>
                        </a:spcAft>
                      </a:pPr>
                      <a:r>
                        <a:rPr lang="en-AU" sz="1300" dirty="0">
                          <a:effectLst/>
                        </a:rPr>
                        <a:t>Noradrenaline</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SVR ↑↑</a:t>
                      </a:r>
                      <a:endParaRPr lang="en-AU" sz="800" dirty="0">
                        <a:effectLst/>
                      </a:endParaRPr>
                    </a:p>
                    <a:p>
                      <a:pPr algn="ctr">
                        <a:lnSpc>
                          <a:spcPct val="115000"/>
                        </a:lnSpc>
                        <a:spcAft>
                          <a:spcPts val="0"/>
                        </a:spcAft>
                      </a:pPr>
                      <a:r>
                        <a:rPr lang="en-AU" sz="1600" dirty="0">
                          <a:effectLst/>
                        </a:rPr>
                        <a:t>CO ↔∕↑</a:t>
                      </a:r>
                      <a:endParaRPr lang="en-AU" sz="800" dirty="0">
                        <a:effectLst/>
                        <a:latin typeface="Calibri"/>
                        <a:ea typeface="Calibri"/>
                        <a:cs typeface="Times New Roman"/>
                      </a:endParaRPr>
                    </a:p>
                  </a:txBody>
                  <a:tcPr marL="50513" marR="50513" marT="0" marB="0"/>
                </a:tc>
                <a:extLst>
                  <a:ext uri="{0D108BD9-81ED-4DB2-BD59-A6C34878D82A}">
                    <a16:rowId xmlns:a16="http://schemas.microsoft.com/office/drawing/2014/main" val="10002"/>
                  </a:ext>
                </a:extLst>
              </a:tr>
              <a:tr h="567990">
                <a:tc>
                  <a:txBody>
                    <a:bodyPr/>
                    <a:lstStyle/>
                    <a:p>
                      <a:pPr>
                        <a:lnSpc>
                          <a:spcPct val="115000"/>
                        </a:lnSpc>
                        <a:spcAft>
                          <a:spcPts val="0"/>
                        </a:spcAft>
                      </a:pPr>
                      <a:r>
                        <a:rPr lang="en-AU" sz="1300" dirty="0">
                          <a:effectLst/>
                        </a:rPr>
                        <a:t>Adrenaline</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 </a:t>
                      </a:r>
                      <a:endParaRPr lang="en-AU" sz="800" dirty="0">
                        <a:effectLst/>
                      </a:endParaRPr>
                    </a:p>
                    <a:p>
                      <a:pPr algn="ctr">
                        <a:lnSpc>
                          <a:spcPct val="115000"/>
                        </a:lnSpc>
                        <a:spcAft>
                          <a:spcPts val="0"/>
                        </a:spcAft>
                      </a:pPr>
                      <a:r>
                        <a:rPr lang="en-AU" sz="1600" dirty="0">
                          <a:effectLst/>
                        </a:rPr>
                        <a:t>+++</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SVR ↑↑</a:t>
                      </a:r>
                      <a:endParaRPr lang="en-AU" sz="800">
                        <a:effectLst/>
                      </a:endParaRPr>
                    </a:p>
                    <a:p>
                      <a:pPr algn="ctr">
                        <a:lnSpc>
                          <a:spcPct val="115000"/>
                        </a:lnSpc>
                        <a:spcAft>
                          <a:spcPts val="0"/>
                        </a:spcAft>
                      </a:pPr>
                      <a:r>
                        <a:rPr lang="en-AU" sz="1600">
                          <a:effectLst/>
                        </a:rPr>
                        <a:t>CO ↔∕↑</a:t>
                      </a:r>
                      <a:endParaRPr lang="en-AU" sz="800">
                        <a:effectLst/>
                        <a:latin typeface="Calibri"/>
                        <a:ea typeface="Calibri"/>
                        <a:cs typeface="Times New Roman"/>
                      </a:endParaRPr>
                    </a:p>
                  </a:txBody>
                  <a:tcPr marL="50513" marR="50513" marT="0" marB="0"/>
                </a:tc>
                <a:extLst>
                  <a:ext uri="{0D108BD9-81ED-4DB2-BD59-A6C34878D82A}">
                    <a16:rowId xmlns:a16="http://schemas.microsoft.com/office/drawing/2014/main" val="10003"/>
                  </a:ext>
                </a:extLst>
              </a:tr>
              <a:tr h="567990">
                <a:tc>
                  <a:txBody>
                    <a:bodyPr/>
                    <a:lstStyle/>
                    <a:p>
                      <a:pPr>
                        <a:lnSpc>
                          <a:spcPct val="115000"/>
                        </a:lnSpc>
                        <a:spcAft>
                          <a:spcPts val="0"/>
                        </a:spcAft>
                      </a:pPr>
                      <a:r>
                        <a:rPr lang="en-AU" sz="1200" dirty="0" err="1">
                          <a:effectLst/>
                          <a:latin typeface="Calibri"/>
                          <a:ea typeface="Calibri"/>
                          <a:cs typeface="Times New Roman"/>
                        </a:rPr>
                        <a:t>Metaraminol</a:t>
                      </a:r>
                      <a:endParaRPr lang="en-AU" sz="1200" dirty="0">
                        <a:effectLst/>
                        <a:latin typeface="Calibri"/>
                        <a:ea typeface="Calibri"/>
                        <a:cs typeface="Times New Roman"/>
                      </a:endParaRPr>
                    </a:p>
                  </a:txBody>
                  <a:tcPr marL="50513" marR="50513" marT="0" marB="0"/>
                </a:tc>
                <a:tc>
                  <a:txBody>
                    <a:bodyPr/>
                    <a:lstStyle/>
                    <a:p>
                      <a:pPr algn="ctr">
                        <a:lnSpc>
                          <a:spcPct val="115000"/>
                        </a:lnSpc>
                        <a:spcAft>
                          <a:spcPts val="0"/>
                        </a:spcAft>
                      </a:pPr>
                      <a:endParaRPr lang="en-AU" sz="1600" dirty="0">
                        <a:effectLst/>
                        <a:latin typeface="Calibri"/>
                        <a:ea typeface="Calibri"/>
                        <a:cs typeface="Times New Roman"/>
                      </a:endParaRPr>
                    </a:p>
                    <a:p>
                      <a:pPr algn="ctr">
                        <a:lnSpc>
                          <a:spcPct val="115000"/>
                        </a:lnSpc>
                        <a:spcAft>
                          <a:spcPts val="0"/>
                        </a:spcAft>
                      </a:pPr>
                      <a:r>
                        <a:rPr lang="en-AU" sz="1600" dirty="0">
                          <a:effectLst/>
                          <a:latin typeface="Calibri"/>
                          <a:ea typeface="Calibri"/>
                          <a:cs typeface="Times New Roman"/>
                        </a:rPr>
                        <a:t>+++</a:t>
                      </a:r>
                    </a:p>
                  </a:txBody>
                  <a:tcPr marL="50513" marR="50513" marT="0" marB="0"/>
                </a:tc>
                <a:tc>
                  <a:txBody>
                    <a:bodyPr/>
                    <a:lstStyle/>
                    <a:p>
                      <a:pPr algn="ctr">
                        <a:lnSpc>
                          <a:spcPct val="115000"/>
                        </a:lnSpc>
                        <a:spcAft>
                          <a:spcPts val="0"/>
                        </a:spcAft>
                      </a:pPr>
                      <a:endParaRPr lang="en-AU" sz="1600" dirty="0">
                        <a:effectLst/>
                        <a:latin typeface="Calibri"/>
                        <a:ea typeface="Calibri"/>
                        <a:cs typeface="Times New Roman"/>
                      </a:endParaRPr>
                    </a:p>
                    <a:p>
                      <a:pPr algn="ctr">
                        <a:lnSpc>
                          <a:spcPct val="115000"/>
                        </a:lnSpc>
                        <a:spcAft>
                          <a:spcPts val="0"/>
                        </a:spcAft>
                      </a:pPr>
                      <a:r>
                        <a:rPr lang="en-AU" sz="1600" dirty="0">
                          <a:effectLst/>
                          <a:latin typeface="Calibri"/>
                          <a:ea typeface="Calibri"/>
                          <a:cs typeface="Times New Roman"/>
                        </a:rPr>
                        <a:t>+</a:t>
                      </a:r>
                    </a:p>
                  </a:txBody>
                  <a:tcPr marL="50513" marR="50513" marT="0" marB="0"/>
                </a:tc>
                <a:tc>
                  <a:txBody>
                    <a:bodyPr/>
                    <a:lstStyle/>
                    <a:p>
                      <a:pPr algn="ctr">
                        <a:lnSpc>
                          <a:spcPct val="115000"/>
                        </a:lnSpc>
                        <a:spcAft>
                          <a:spcPts val="0"/>
                        </a:spcAft>
                      </a:pPr>
                      <a:endParaRPr lang="en-AU" sz="1600" dirty="0">
                        <a:effectLst/>
                        <a:latin typeface="Calibri"/>
                        <a:ea typeface="Calibri"/>
                        <a:cs typeface="Times New Roman"/>
                      </a:endParaRPr>
                    </a:p>
                    <a:p>
                      <a:pPr algn="ctr">
                        <a:lnSpc>
                          <a:spcPct val="115000"/>
                        </a:lnSpc>
                        <a:spcAft>
                          <a:spcPts val="0"/>
                        </a:spcAft>
                      </a:pPr>
                      <a:r>
                        <a:rPr lang="en-AU" sz="1600" dirty="0">
                          <a:effectLst/>
                          <a:latin typeface="Calibri"/>
                          <a:ea typeface="Calibri"/>
                          <a:cs typeface="Times New Roman"/>
                        </a:rPr>
                        <a:t>0</a:t>
                      </a:r>
                    </a:p>
                  </a:txBody>
                  <a:tcPr marL="50513" marR="50513" marT="0" marB="0"/>
                </a:tc>
                <a:tc>
                  <a:txBody>
                    <a:bodyPr/>
                    <a:lstStyle/>
                    <a:p>
                      <a:pPr algn="ctr">
                        <a:lnSpc>
                          <a:spcPct val="115000"/>
                        </a:lnSpc>
                        <a:spcAft>
                          <a:spcPts val="0"/>
                        </a:spcAft>
                      </a:pPr>
                      <a:r>
                        <a:rPr lang="en-AU" sz="1600" dirty="0">
                          <a:effectLst/>
                        </a:rPr>
                        <a:t>SVR ↑↑</a:t>
                      </a:r>
                      <a:endParaRPr lang="en-AU" sz="800" dirty="0">
                        <a:effectLst/>
                      </a:endParaRPr>
                    </a:p>
                    <a:p>
                      <a:pPr algn="ctr">
                        <a:lnSpc>
                          <a:spcPct val="115000"/>
                        </a:lnSpc>
                        <a:spcAft>
                          <a:spcPts val="0"/>
                        </a:spcAft>
                      </a:pPr>
                      <a:r>
                        <a:rPr lang="en-AU" sz="1600" dirty="0">
                          <a:effectLst/>
                        </a:rPr>
                        <a:t>CO ↔∕↑</a:t>
                      </a:r>
                      <a:endParaRPr lang="en-AU" sz="800" dirty="0">
                        <a:effectLst/>
                        <a:latin typeface="+mn-lt"/>
                        <a:ea typeface="Calibri"/>
                        <a:cs typeface="Times New Roman"/>
                      </a:endParaRPr>
                    </a:p>
                  </a:txBody>
                  <a:tcPr marL="50513" marR="50513" marT="0" marB="0"/>
                </a:tc>
                <a:extLst>
                  <a:ext uri="{0D108BD9-81ED-4DB2-BD59-A6C34878D82A}">
                    <a16:rowId xmlns:a16="http://schemas.microsoft.com/office/drawing/2014/main" val="10004"/>
                  </a:ext>
                </a:extLst>
              </a:tr>
              <a:tr h="464719">
                <a:tc>
                  <a:txBody>
                    <a:bodyPr/>
                    <a:lstStyle/>
                    <a:p>
                      <a:pPr algn="ctr">
                        <a:lnSpc>
                          <a:spcPct val="115000"/>
                        </a:lnSpc>
                        <a:spcAft>
                          <a:spcPts val="0"/>
                        </a:spcAft>
                      </a:pPr>
                      <a:r>
                        <a:rPr lang="en-AU" sz="1300">
                          <a:effectLst/>
                        </a:rPr>
                        <a:t>Dopamine</a:t>
                      </a:r>
                      <a:endParaRPr lang="en-AU" sz="800">
                        <a:effectLst/>
                      </a:endParaRPr>
                    </a:p>
                    <a:p>
                      <a:pPr algn="ctr">
                        <a:lnSpc>
                          <a:spcPct val="115000"/>
                        </a:lnSpc>
                        <a:spcAft>
                          <a:spcPts val="0"/>
                        </a:spcAft>
                      </a:pPr>
                      <a:r>
                        <a:rPr lang="en-AU" sz="1300">
                          <a:effectLst/>
                        </a:rPr>
                        <a:t>(mcg/Kg/min)</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 </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latin typeface="Calibri"/>
                        <a:ea typeface="Calibri"/>
                        <a:cs typeface="Times New Roman"/>
                      </a:endParaRPr>
                    </a:p>
                  </a:txBody>
                  <a:tcPr marL="50513" marR="50513" marT="0" marB="0"/>
                </a:tc>
                <a:extLst>
                  <a:ext uri="{0D108BD9-81ED-4DB2-BD59-A6C34878D82A}">
                    <a16:rowId xmlns:a16="http://schemas.microsoft.com/office/drawing/2014/main" val="10005"/>
                  </a:ext>
                </a:extLst>
              </a:tr>
              <a:tr h="283995">
                <a:tc>
                  <a:txBody>
                    <a:bodyPr/>
                    <a:lstStyle/>
                    <a:p>
                      <a:pPr algn="ctr">
                        <a:lnSpc>
                          <a:spcPct val="115000"/>
                        </a:lnSpc>
                        <a:spcAft>
                          <a:spcPts val="0"/>
                        </a:spcAft>
                      </a:pPr>
                      <a:r>
                        <a:rPr lang="en-AU" sz="1300">
                          <a:effectLst/>
                        </a:rPr>
                        <a:t>0.5-2</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0</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Renal Vasodilation </a:t>
                      </a:r>
                      <a:endParaRPr lang="en-AU" sz="800" dirty="0">
                        <a:effectLst/>
                        <a:latin typeface="Calibri"/>
                        <a:ea typeface="Calibri"/>
                        <a:cs typeface="Times New Roman"/>
                      </a:endParaRPr>
                    </a:p>
                  </a:txBody>
                  <a:tcPr marL="50513" marR="50513" marT="0" marB="0"/>
                </a:tc>
                <a:extLst>
                  <a:ext uri="{0D108BD9-81ED-4DB2-BD59-A6C34878D82A}">
                    <a16:rowId xmlns:a16="http://schemas.microsoft.com/office/drawing/2014/main" val="10006"/>
                  </a:ext>
                </a:extLst>
              </a:tr>
              <a:tr h="283995">
                <a:tc>
                  <a:txBody>
                    <a:bodyPr/>
                    <a:lstStyle/>
                    <a:p>
                      <a:pPr algn="ctr">
                        <a:lnSpc>
                          <a:spcPct val="115000"/>
                        </a:lnSpc>
                        <a:spcAft>
                          <a:spcPts val="0"/>
                        </a:spcAft>
                      </a:pPr>
                      <a:r>
                        <a:rPr lang="en-AU" sz="1300">
                          <a:effectLst/>
                        </a:rPr>
                        <a:t>5 - 10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SVR ↓, CO ↑</a:t>
                      </a:r>
                      <a:endParaRPr lang="en-AU" sz="800" dirty="0">
                        <a:effectLst/>
                        <a:latin typeface="Calibri"/>
                        <a:ea typeface="Calibri"/>
                        <a:cs typeface="Times New Roman"/>
                      </a:endParaRPr>
                    </a:p>
                  </a:txBody>
                  <a:tcPr marL="50513" marR="50513" marT="0" marB="0"/>
                </a:tc>
                <a:extLst>
                  <a:ext uri="{0D108BD9-81ED-4DB2-BD59-A6C34878D82A}">
                    <a16:rowId xmlns:a16="http://schemas.microsoft.com/office/drawing/2014/main" val="10007"/>
                  </a:ext>
                </a:extLst>
              </a:tr>
              <a:tr h="283995">
                <a:tc>
                  <a:txBody>
                    <a:bodyPr/>
                    <a:lstStyle/>
                    <a:p>
                      <a:pPr algn="ctr">
                        <a:lnSpc>
                          <a:spcPct val="115000"/>
                        </a:lnSpc>
                        <a:spcAft>
                          <a:spcPts val="0"/>
                        </a:spcAft>
                      </a:pPr>
                      <a:r>
                        <a:rPr lang="en-AU" sz="1300">
                          <a:effectLst/>
                        </a:rPr>
                        <a:t>10 - 20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0</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SVR ↑↑</a:t>
                      </a:r>
                      <a:endParaRPr lang="en-AU" sz="800">
                        <a:effectLst/>
                        <a:latin typeface="Calibri"/>
                        <a:ea typeface="Calibri"/>
                        <a:cs typeface="Times New Roman"/>
                      </a:endParaRPr>
                    </a:p>
                  </a:txBody>
                  <a:tcPr marL="50513" marR="50513" marT="0" marB="0"/>
                </a:tc>
                <a:extLst>
                  <a:ext uri="{0D108BD9-81ED-4DB2-BD59-A6C34878D82A}">
                    <a16:rowId xmlns:a16="http://schemas.microsoft.com/office/drawing/2014/main" val="10008"/>
                  </a:ext>
                </a:extLst>
              </a:tr>
              <a:tr h="567990">
                <a:tc>
                  <a:txBody>
                    <a:bodyPr/>
                    <a:lstStyle/>
                    <a:p>
                      <a:pPr algn="ctr">
                        <a:lnSpc>
                          <a:spcPct val="115000"/>
                        </a:lnSpc>
                        <a:spcAft>
                          <a:spcPts val="0"/>
                        </a:spcAft>
                      </a:pPr>
                      <a:r>
                        <a:rPr lang="en-AU" sz="1300">
                          <a:effectLst/>
                        </a:rPr>
                        <a:t>Dobutamine</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 </a:t>
                      </a:r>
                      <a:endParaRPr lang="en-AU" sz="800" dirty="0">
                        <a:effectLst/>
                      </a:endParaRPr>
                    </a:p>
                    <a:p>
                      <a:pPr algn="ctr">
                        <a:lnSpc>
                          <a:spcPct val="115000"/>
                        </a:lnSpc>
                        <a:spcAft>
                          <a:spcPts val="0"/>
                        </a:spcAft>
                      </a:pPr>
                      <a:r>
                        <a:rPr lang="en-AU" sz="1600" dirty="0">
                          <a:effectLst/>
                        </a:rPr>
                        <a:t>0/+</a:t>
                      </a:r>
                      <a:endParaRPr lang="en-AU" sz="800" dirty="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a:effectLst/>
                        </a:rPr>
                        <a:t> </a:t>
                      </a:r>
                      <a:endParaRPr lang="en-AU" sz="800">
                        <a:effectLst/>
                      </a:endParaRPr>
                    </a:p>
                    <a:p>
                      <a:pPr algn="ctr">
                        <a:lnSpc>
                          <a:spcPct val="115000"/>
                        </a:lnSpc>
                        <a:spcAft>
                          <a:spcPts val="0"/>
                        </a:spcAft>
                      </a:pPr>
                      <a:r>
                        <a:rPr lang="en-AU" sz="1600">
                          <a:effectLst/>
                        </a:rPr>
                        <a:t>++</a:t>
                      </a:r>
                      <a:endParaRPr lang="en-AU" sz="800">
                        <a:effectLst/>
                        <a:latin typeface="Calibri"/>
                        <a:ea typeface="Calibri"/>
                        <a:cs typeface="Times New Roman"/>
                      </a:endParaRPr>
                    </a:p>
                  </a:txBody>
                  <a:tcPr marL="50513" marR="50513" marT="0" marB="0"/>
                </a:tc>
                <a:tc>
                  <a:txBody>
                    <a:bodyPr/>
                    <a:lstStyle/>
                    <a:p>
                      <a:pPr algn="ctr">
                        <a:lnSpc>
                          <a:spcPct val="115000"/>
                        </a:lnSpc>
                        <a:spcAft>
                          <a:spcPts val="0"/>
                        </a:spcAft>
                      </a:pPr>
                      <a:r>
                        <a:rPr lang="en-AU" sz="1600" dirty="0">
                          <a:effectLst/>
                        </a:rPr>
                        <a:t>SVR ↓, CO ↑</a:t>
                      </a:r>
                      <a:endParaRPr lang="en-AU" sz="800" dirty="0">
                        <a:effectLst/>
                        <a:latin typeface="Calibri"/>
                        <a:ea typeface="Calibri"/>
                        <a:cs typeface="Times New Roman"/>
                      </a:endParaRPr>
                    </a:p>
                  </a:txBody>
                  <a:tcPr marL="50513" marR="50513"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322658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Complications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400" dirty="0"/>
              <a:t>Usually dose/drug related</a:t>
            </a:r>
          </a:p>
          <a:p>
            <a:pPr>
              <a:buFont typeface="Arial" panose="020B0604020202020204" pitchFamily="34" charset="0"/>
              <a:buChar char="•"/>
            </a:pPr>
            <a:r>
              <a:rPr lang="en-US" altLang="en-US" sz="2400" dirty="0"/>
              <a:t>Arrhythmias</a:t>
            </a:r>
          </a:p>
          <a:p>
            <a:pPr>
              <a:buFont typeface="Arial" panose="020B0604020202020204" pitchFamily="34" charset="0"/>
              <a:buChar char="•"/>
            </a:pPr>
            <a:r>
              <a:rPr lang="en-US" altLang="en-US" sz="2400" dirty="0"/>
              <a:t>Hypertension</a:t>
            </a:r>
          </a:p>
          <a:p>
            <a:pPr>
              <a:buFont typeface="Arial" panose="020B0604020202020204" pitchFamily="34" charset="0"/>
              <a:buChar char="•"/>
            </a:pPr>
            <a:r>
              <a:rPr lang="en-US" altLang="en-US" sz="2400" dirty="0"/>
              <a:t>Some inotropes </a:t>
            </a:r>
            <a:r>
              <a:rPr lang="en-US" altLang="en-US" sz="2400" dirty="0">
                <a:cs typeface="Arial" charset="0"/>
              </a:rPr>
              <a:t>↑</a:t>
            </a:r>
            <a:r>
              <a:rPr lang="en-US" altLang="en-US" sz="2400" dirty="0"/>
              <a:t> myocardial oxygen demand </a:t>
            </a:r>
            <a:r>
              <a:rPr lang="en-US" altLang="en-US" sz="2400" dirty="0">
                <a:sym typeface="Symbol" pitchFamily="18" charset="2"/>
              </a:rPr>
              <a:t> increased risk of ischemia</a:t>
            </a:r>
          </a:p>
          <a:p>
            <a:pPr>
              <a:buFont typeface="Arial" panose="020B0604020202020204" pitchFamily="34" charset="0"/>
              <a:buChar char="•"/>
            </a:pPr>
            <a:r>
              <a:rPr lang="en-US" altLang="en-US" sz="2400" dirty="0">
                <a:sym typeface="Symbol" pitchFamily="18" charset="2"/>
              </a:rPr>
              <a:t>Given via a central line to reduce risk of extravasation</a:t>
            </a:r>
          </a:p>
          <a:p>
            <a:pPr>
              <a:buFont typeface="Arial" panose="020B0604020202020204" pitchFamily="34" charset="0"/>
              <a:buChar char="•"/>
            </a:pPr>
            <a:r>
              <a:rPr lang="en-US" altLang="en-US" sz="2400" dirty="0"/>
              <a:t>Some inotropes </a:t>
            </a:r>
            <a:r>
              <a:rPr lang="en-US" altLang="en-US" sz="2400" dirty="0">
                <a:cs typeface="Arial" charset="0"/>
              </a:rPr>
              <a:t>↑</a:t>
            </a:r>
            <a:r>
              <a:rPr lang="en-US" altLang="en-US" sz="2400" dirty="0"/>
              <a:t> risk of renal failure &gt; renal vasoconstriction</a:t>
            </a:r>
          </a:p>
          <a:p>
            <a:pPr>
              <a:buFont typeface="Arial" panose="020B0604020202020204" pitchFamily="34" charset="0"/>
              <a:buChar char="•"/>
            </a:pPr>
            <a:r>
              <a:rPr lang="en-US" altLang="en-US" sz="2400" dirty="0"/>
              <a:t>Increased blood sugar level</a:t>
            </a:r>
          </a:p>
          <a:p>
            <a:endParaRPr lang="en-AU" sz="2400" dirty="0"/>
          </a:p>
        </p:txBody>
      </p:sp>
    </p:spTree>
    <p:extLst>
      <p:ext uri="{BB962C8B-B14F-4D97-AF65-F5344CB8AC3E}">
        <p14:creationId xmlns:p14="http://schemas.microsoft.com/office/powerpoint/2010/main" val="78705252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Practical Considerations</a:t>
            </a:r>
          </a:p>
        </p:txBody>
      </p:sp>
      <p:sp>
        <p:nvSpPr>
          <p:cNvPr id="3" name="Content Placeholder 2"/>
          <p:cNvSpPr>
            <a:spLocks noGrp="1"/>
          </p:cNvSpPr>
          <p:nvPr>
            <p:ph idx="1"/>
          </p:nvPr>
        </p:nvSpPr>
        <p:spPr/>
        <p:txBody>
          <a:bodyPr/>
          <a:lstStyle/>
          <a:p>
            <a:r>
              <a:rPr lang="en-AU" dirty="0"/>
              <a:t>Vascular access</a:t>
            </a:r>
          </a:p>
          <a:p>
            <a:r>
              <a:rPr lang="en-AU" dirty="0"/>
              <a:t>Access to medication</a:t>
            </a:r>
          </a:p>
          <a:p>
            <a:r>
              <a:rPr lang="en-AU" dirty="0"/>
              <a:t>Compatibilities</a:t>
            </a:r>
          </a:p>
          <a:p>
            <a:r>
              <a:rPr lang="en-AU" dirty="0"/>
              <a:t>Change over of lines</a:t>
            </a:r>
          </a:p>
          <a:p>
            <a:r>
              <a:rPr lang="en-AU" dirty="0"/>
              <a:t>Titration parameters</a:t>
            </a:r>
          </a:p>
          <a:p>
            <a:pPr lvl="1"/>
            <a:r>
              <a:rPr lang="en-AU" dirty="0"/>
              <a:t>ceiling of care</a:t>
            </a:r>
          </a:p>
          <a:p>
            <a:r>
              <a:rPr lang="en-AU" dirty="0"/>
              <a:t>Adverse effects</a:t>
            </a:r>
          </a:p>
        </p:txBody>
      </p:sp>
    </p:spTree>
    <p:extLst>
      <p:ext uri="{BB962C8B-B14F-4D97-AF65-F5344CB8AC3E}">
        <p14:creationId xmlns:p14="http://schemas.microsoft.com/office/powerpoint/2010/main" val="122200841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Safety Issues</a:t>
            </a:r>
            <a:endParaRPr lang="en-AU" dirty="0"/>
          </a:p>
        </p:txBody>
      </p:sp>
      <p:sp>
        <p:nvSpPr>
          <p:cNvPr id="3" name="Content Placeholder 2"/>
          <p:cNvSpPr>
            <a:spLocks noGrp="1"/>
          </p:cNvSpPr>
          <p:nvPr>
            <p:ph idx="1"/>
          </p:nvPr>
        </p:nvSpPr>
        <p:spPr/>
        <p:txBody>
          <a:bodyPr/>
          <a:lstStyle/>
          <a:p>
            <a:r>
              <a:rPr lang="en-US" altLang="en-US" sz="2800" dirty="0"/>
              <a:t>Review FSH Nursing Practice Standard</a:t>
            </a:r>
          </a:p>
          <a:p>
            <a:pPr>
              <a:lnSpc>
                <a:spcPct val="80000"/>
              </a:lnSpc>
            </a:pPr>
            <a:endParaRPr lang="en-US" sz="2800" b="1" dirty="0"/>
          </a:p>
          <a:p>
            <a:pPr>
              <a:lnSpc>
                <a:spcPct val="80000"/>
              </a:lnSpc>
            </a:pPr>
            <a:r>
              <a:rPr lang="en-US" sz="2800" b="1" dirty="0"/>
              <a:t>Central access </a:t>
            </a:r>
            <a:r>
              <a:rPr lang="en-US" sz="2800" dirty="0"/>
              <a:t>always preferred </a:t>
            </a:r>
          </a:p>
          <a:p>
            <a:pPr lvl="1">
              <a:lnSpc>
                <a:spcPct val="80000"/>
              </a:lnSpc>
            </a:pPr>
            <a:r>
              <a:rPr lang="en-US" sz="2400" dirty="0"/>
              <a:t>Peripheral Line</a:t>
            </a:r>
            <a:endParaRPr lang="en-US" sz="2000" dirty="0"/>
          </a:p>
          <a:p>
            <a:pPr lvl="2">
              <a:lnSpc>
                <a:spcPct val="80000"/>
              </a:lnSpc>
            </a:pPr>
            <a:r>
              <a:rPr lang="en-US" sz="2000" dirty="0"/>
              <a:t>Must flush well</a:t>
            </a:r>
          </a:p>
          <a:p>
            <a:pPr lvl="2">
              <a:lnSpc>
                <a:spcPct val="80000"/>
              </a:lnSpc>
            </a:pPr>
            <a:r>
              <a:rPr lang="en-US" sz="2000" dirty="0"/>
              <a:t>As big as possible</a:t>
            </a:r>
          </a:p>
          <a:p>
            <a:pPr lvl="2">
              <a:lnSpc>
                <a:spcPct val="80000"/>
              </a:lnSpc>
            </a:pPr>
            <a:r>
              <a:rPr lang="en-US" sz="2000" dirty="0"/>
              <a:t>Preferred infusion site = forearm (</a:t>
            </a:r>
            <a:r>
              <a:rPr lang="en-US" sz="2000" dirty="0" err="1"/>
              <a:t>basilic</a:t>
            </a:r>
            <a:r>
              <a:rPr lang="en-US" sz="2000" dirty="0"/>
              <a:t>, cephalic, and median antebrachial)</a:t>
            </a:r>
          </a:p>
          <a:p>
            <a:pPr lvl="2">
              <a:lnSpc>
                <a:spcPct val="80000"/>
              </a:lnSpc>
            </a:pPr>
            <a:r>
              <a:rPr lang="en-US" sz="2000" dirty="0"/>
              <a:t>Caution with dorsum of hand, wrist, feet</a:t>
            </a:r>
          </a:p>
          <a:p>
            <a:pPr lvl="1">
              <a:lnSpc>
                <a:spcPct val="80000"/>
              </a:lnSpc>
            </a:pPr>
            <a:r>
              <a:rPr lang="en-US" sz="2400" dirty="0"/>
              <a:t>Convert to central access as soon as possible</a:t>
            </a:r>
          </a:p>
          <a:p>
            <a:endParaRPr lang="en-AU" b="1" dirty="0"/>
          </a:p>
        </p:txBody>
      </p:sp>
    </p:spTree>
    <p:extLst>
      <p:ext uri="{BB962C8B-B14F-4D97-AF65-F5344CB8AC3E}">
        <p14:creationId xmlns:p14="http://schemas.microsoft.com/office/powerpoint/2010/main" val="29385582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Safety Considerations</a:t>
            </a:r>
            <a:endParaRPr lang="en-AU" dirty="0"/>
          </a:p>
        </p:txBody>
      </p:sp>
      <p:sp>
        <p:nvSpPr>
          <p:cNvPr id="3" name="Content Placeholder 2"/>
          <p:cNvSpPr>
            <a:spLocks noGrp="1"/>
          </p:cNvSpPr>
          <p:nvPr>
            <p:ph idx="1"/>
          </p:nvPr>
        </p:nvSpPr>
        <p:spPr>
          <a:xfrm>
            <a:off x="323528" y="1721119"/>
            <a:ext cx="7860468" cy="4525963"/>
          </a:xfrm>
        </p:spPr>
        <p:txBody>
          <a:bodyPr/>
          <a:lstStyle/>
          <a:p>
            <a:r>
              <a:rPr lang="en-US" altLang="en-US" sz="2800" b="1" dirty="0"/>
              <a:t>Preparation of bag</a:t>
            </a:r>
          </a:p>
          <a:p>
            <a:endParaRPr lang="en-US" altLang="en-US" sz="2800" b="1" dirty="0"/>
          </a:p>
          <a:p>
            <a:pPr lvl="1"/>
            <a:r>
              <a:rPr lang="en-US" altLang="en-US" sz="2000" dirty="0"/>
              <a:t>Ensure 6 rights of medication administration are completed throughout the process</a:t>
            </a:r>
          </a:p>
          <a:p>
            <a:pPr lvl="1"/>
            <a:r>
              <a:rPr lang="en-US" sz="2000" dirty="0"/>
              <a:t>Remove and discard volume of additive from diluent</a:t>
            </a:r>
          </a:p>
          <a:p>
            <a:pPr lvl="2"/>
            <a:r>
              <a:rPr lang="en-US" sz="1800" dirty="0" err="1"/>
              <a:t>eg</a:t>
            </a:r>
            <a:r>
              <a:rPr lang="en-US" sz="1800" dirty="0"/>
              <a:t>. if inserting 8mL of noradrenaline into a 100mL bag of 5% Dextrose, first remove and discard 8mL of dextrose from the bag</a:t>
            </a:r>
          </a:p>
          <a:p>
            <a:pPr lvl="1"/>
            <a:r>
              <a:rPr lang="en-US" sz="2000" dirty="0"/>
              <a:t>Inject vasoactive onto diluent bag</a:t>
            </a:r>
          </a:p>
          <a:p>
            <a:pPr lvl="1"/>
            <a:r>
              <a:rPr lang="en-US" sz="2000" dirty="0"/>
              <a:t>Complete and attach standard blue IV additive sticker to front of bag</a:t>
            </a:r>
          </a:p>
          <a:p>
            <a:pPr lvl="1"/>
            <a:r>
              <a:rPr lang="en-US" sz="2000" dirty="0"/>
              <a:t>Attach vasoactive medication name label (pink sticker) to front and back of bag</a:t>
            </a:r>
          </a:p>
          <a:p>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24624"/>
            <a:ext cx="1365758" cy="209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546" y="422493"/>
            <a:ext cx="126539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43112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Safety Considerations</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600" dirty="0"/>
              <a:t>If continuing a current infusion,</a:t>
            </a:r>
          </a:p>
          <a:p>
            <a:pPr lvl="2">
              <a:buFont typeface="Wingdings" panose="05000000000000000000" pitchFamily="2" charset="2"/>
              <a:buChar char="Ø"/>
            </a:pPr>
            <a:r>
              <a:rPr lang="en-US" sz="2200" dirty="0">
                <a:solidFill>
                  <a:srgbClr val="007681"/>
                </a:solidFill>
              </a:rPr>
              <a:t>immediately hang the new bag on the </a:t>
            </a:r>
            <a:r>
              <a:rPr lang="en-US" sz="2200">
                <a:solidFill>
                  <a:srgbClr val="007681"/>
                </a:solidFill>
              </a:rPr>
              <a:t>hook behind, </a:t>
            </a:r>
            <a:r>
              <a:rPr lang="en-US" sz="2200" dirty="0">
                <a:solidFill>
                  <a:srgbClr val="007681"/>
                </a:solidFill>
              </a:rPr>
              <a:t>behind the current infusion running. </a:t>
            </a:r>
            <a:r>
              <a:rPr lang="en-US" sz="2200" b="1" i="1" dirty="0">
                <a:solidFill>
                  <a:srgbClr val="007681"/>
                </a:solidFill>
              </a:rPr>
              <a:t>No infusions are to be left sitting at a workspace.</a:t>
            </a:r>
          </a:p>
          <a:p>
            <a:pPr lvl="2">
              <a:buFont typeface="Wingdings" panose="05000000000000000000" pitchFamily="2" charset="2"/>
              <a:buChar char="Ø"/>
            </a:pPr>
            <a:r>
              <a:rPr lang="en-US" sz="2200" dirty="0">
                <a:solidFill>
                  <a:srgbClr val="007681"/>
                </a:solidFill>
              </a:rPr>
              <a:t>the 6 rights of medication administration must be re-checked immediately prior to commencing new bag</a:t>
            </a:r>
          </a:p>
          <a:p>
            <a:pPr marL="457200" lvl="1" indent="0">
              <a:buNone/>
            </a:pPr>
            <a:endParaRPr lang="en-US" sz="2600" b="1" i="1" dirty="0"/>
          </a:p>
          <a:p>
            <a:pPr lvl="1">
              <a:buFont typeface="Arial" panose="020B0604020202020204" pitchFamily="34" charset="0"/>
              <a:buChar char="•"/>
            </a:pPr>
            <a:r>
              <a:rPr lang="en-US" sz="2600" dirty="0"/>
              <a:t>If the bag is for a new infusion, proceed to prepare the IV line </a:t>
            </a:r>
            <a:endParaRPr lang="en-US" dirty="0"/>
          </a:p>
          <a:p>
            <a:pPr lvl="2">
              <a:lnSpc>
                <a:spcPct val="80000"/>
              </a:lnSpc>
            </a:pPr>
            <a:endParaRPr lang="en-US" sz="2000" dirty="0"/>
          </a:p>
          <a:p>
            <a:endParaRPr lang="en-AU" dirty="0"/>
          </a:p>
        </p:txBody>
      </p:sp>
    </p:spTree>
    <p:extLst>
      <p:ext uri="{BB962C8B-B14F-4D97-AF65-F5344CB8AC3E}">
        <p14:creationId xmlns:p14="http://schemas.microsoft.com/office/powerpoint/2010/main" val="387545112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Safety Considerations</a:t>
            </a:r>
            <a:endParaRPr lang="en-A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5225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2" y="578119"/>
            <a:ext cx="1951037" cy="323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2" y="3933056"/>
            <a:ext cx="1993900"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348880"/>
            <a:ext cx="3862931" cy="213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68960"/>
            <a:ext cx="292490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6693" y="5301208"/>
            <a:ext cx="21955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7996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60468" cy="1143000"/>
          </a:xfrm>
        </p:spPr>
        <p:txBody>
          <a:bodyPr/>
          <a:lstStyle/>
          <a:p>
            <a:pPr algn="ctr"/>
            <a:r>
              <a:rPr lang="en-US" altLang="en-US" dirty="0"/>
              <a:t>Safety Considerations</a:t>
            </a:r>
            <a:endParaRPr lang="en-AU" dirty="0"/>
          </a:p>
        </p:txBody>
      </p:sp>
      <p:sp>
        <p:nvSpPr>
          <p:cNvPr id="3" name="Content Placeholder 2"/>
          <p:cNvSpPr>
            <a:spLocks noGrp="1"/>
          </p:cNvSpPr>
          <p:nvPr>
            <p:ph idx="1"/>
          </p:nvPr>
        </p:nvSpPr>
        <p:spPr>
          <a:xfrm>
            <a:off x="586947" y="1547664"/>
            <a:ext cx="7860468" cy="4525963"/>
          </a:xfrm>
        </p:spPr>
        <p:txBody>
          <a:bodyPr/>
          <a:lstStyle/>
          <a:p>
            <a:pPr>
              <a:buFont typeface="Arial" panose="020B0604020202020204" pitchFamily="34" charset="0"/>
              <a:buChar char="•"/>
            </a:pPr>
            <a:r>
              <a:rPr lang="en-US" altLang="en-US" sz="2400" b="1" dirty="0"/>
              <a:t>Preparation of pump</a:t>
            </a:r>
          </a:p>
          <a:p>
            <a:pPr lvl="1"/>
            <a:r>
              <a:rPr lang="en-US" altLang="en-US" sz="2000" dirty="0"/>
              <a:t>Ensure ‘Adult Critical Care’ profile is selected</a:t>
            </a:r>
          </a:p>
          <a:p>
            <a:pPr lvl="1"/>
            <a:r>
              <a:rPr lang="en-US" altLang="en-US" sz="2000" dirty="0"/>
              <a:t>Select vasoactive medication being delivered</a:t>
            </a:r>
          </a:p>
          <a:p>
            <a:pPr lvl="1"/>
            <a:r>
              <a:rPr lang="en-US" altLang="en-US" sz="2000" dirty="0"/>
              <a:t>Program </a:t>
            </a:r>
            <a:r>
              <a:rPr lang="en-US" altLang="en-US" sz="2000" dirty="0">
                <a:solidFill>
                  <a:srgbClr val="007681"/>
                </a:solidFill>
              </a:rPr>
              <a:t>80% of bag volume as the VTBI</a:t>
            </a:r>
          </a:p>
          <a:p>
            <a:pPr lvl="2"/>
            <a:r>
              <a:rPr lang="en-US" altLang="en-US" sz="1800" dirty="0" err="1"/>
              <a:t>eg</a:t>
            </a:r>
            <a:r>
              <a:rPr lang="en-US" altLang="en-US" sz="1800" dirty="0"/>
              <a:t>. If using 100mL bag, select 80mL as the VTBI</a:t>
            </a:r>
          </a:p>
          <a:p>
            <a:pPr lvl="1"/>
            <a:r>
              <a:rPr lang="en-US" altLang="en-US" sz="2000" dirty="0"/>
              <a:t>Be aware of the drug concentration</a:t>
            </a:r>
          </a:p>
          <a:p>
            <a:pPr lvl="2">
              <a:buFont typeface="Wingdings" panose="05000000000000000000" pitchFamily="2" charset="2"/>
              <a:buChar char="Ø"/>
            </a:pPr>
            <a:r>
              <a:rPr lang="en-US" altLang="en-US" sz="1800" dirty="0"/>
              <a:t>When VTBI has been achieved, pump rate drops to 20mL/hour, regardless of the rate that is programmed.     </a:t>
            </a:r>
            <a:r>
              <a:rPr lang="en-US" altLang="en-US" sz="1800" dirty="0">
                <a:solidFill>
                  <a:srgbClr val="007681"/>
                </a:solidFill>
              </a:rPr>
              <a:t>If rate exceeds 20mL/hour, change concentration to double or quad strength</a:t>
            </a:r>
            <a:endParaRPr lang="en-US" altLang="en-US" sz="1800" dirty="0"/>
          </a:p>
          <a:p>
            <a:pPr lvl="1"/>
            <a:r>
              <a:rPr lang="en-US" altLang="en-US" sz="2000" dirty="0"/>
              <a:t>Choose lumen (consider drug compatibilities)</a:t>
            </a:r>
          </a:p>
          <a:p>
            <a:pPr lvl="1"/>
            <a:r>
              <a:rPr lang="en-US" altLang="en-US" sz="2000" dirty="0">
                <a:solidFill>
                  <a:srgbClr val="007681"/>
                </a:solidFill>
              </a:rPr>
              <a:t>Second nurse must check programming of pump, and connection to patient </a:t>
            </a:r>
          </a:p>
          <a:p>
            <a:endParaRPr lang="en-AU" dirty="0"/>
          </a:p>
        </p:txBody>
      </p:sp>
    </p:spTree>
    <p:extLst>
      <p:ext uri="{BB962C8B-B14F-4D97-AF65-F5344CB8AC3E}">
        <p14:creationId xmlns:p14="http://schemas.microsoft.com/office/powerpoint/2010/main" val="322283324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Safety Considerations</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000" b="1" dirty="0"/>
              <a:t>Weaning </a:t>
            </a:r>
          </a:p>
          <a:p>
            <a:pPr lvl="1">
              <a:buFont typeface="Arial" panose="020B0604020202020204" pitchFamily="34" charset="0"/>
              <a:buChar char="•"/>
            </a:pPr>
            <a:r>
              <a:rPr lang="en-US" altLang="en-US" sz="1600" dirty="0"/>
              <a:t>Wean therapy slowly, titrate rate in mcg/kg/min</a:t>
            </a:r>
          </a:p>
          <a:p>
            <a:pPr lvl="1">
              <a:buFont typeface="Arial" panose="020B0604020202020204" pitchFamily="34" charset="0"/>
              <a:buChar char="•"/>
            </a:pPr>
            <a:r>
              <a:rPr lang="en-US" altLang="en-US" sz="1600" dirty="0"/>
              <a:t>Continuous monitoring of hemodynamic status and tolerance to process is required</a:t>
            </a:r>
            <a:endParaRPr lang="en-US" altLang="en-US" sz="1800" b="1" dirty="0"/>
          </a:p>
          <a:p>
            <a:pPr marL="342900" lvl="1" indent="-342900">
              <a:buFont typeface="Arial" panose="020B0604020202020204" pitchFamily="34" charset="0"/>
              <a:buChar char="•"/>
            </a:pPr>
            <a:r>
              <a:rPr lang="en-US" altLang="en-US" sz="2000" b="1" dirty="0"/>
              <a:t>Disconnection</a:t>
            </a:r>
          </a:p>
          <a:p>
            <a:pPr marL="742950" lvl="2" indent="-342900">
              <a:buFont typeface="Arial" panose="020B0604020202020204" pitchFamily="34" charset="0"/>
              <a:buChar char="•"/>
            </a:pPr>
            <a:r>
              <a:rPr lang="en-US" altLang="en-US" sz="1600" dirty="0"/>
              <a:t>Any vasoactive infusions that have been weaned off </a:t>
            </a:r>
          </a:p>
          <a:p>
            <a:pPr marL="1200150" lvl="3" indent="-342900">
              <a:buFont typeface="Arial" panose="020B0604020202020204" pitchFamily="34" charset="0"/>
              <a:buChar char="•"/>
            </a:pPr>
            <a:r>
              <a:rPr lang="en-US" altLang="en-US" sz="1200">
                <a:solidFill>
                  <a:srgbClr val="007681"/>
                </a:solidFill>
              </a:rPr>
              <a:t>CVC port </a:t>
            </a:r>
            <a:r>
              <a:rPr lang="en-US" altLang="en-US" sz="1200" dirty="0">
                <a:solidFill>
                  <a:srgbClr val="007681"/>
                </a:solidFill>
              </a:rPr>
              <a:t>clamp must be engaged &amp; 3 way tap closed to patient</a:t>
            </a:r>
          </a:p>
          <a:p>
            <a:pPr marL="1200150" lvl="3" indent="-342900">
              <a:buFont typeface="Arial" panose="020B0604020202020204" pitchFamily="34" charset="0"/>
              <a:buChar char="•"/>
            </a:pPr>
            <a:r>
              <a:rPr lang="en-US" altLang="en-US" sz="1200" dirty="0">
                <a:solidFill>
                  <a:srgbClr val="007681"/>
                </a:solidFill>
              </a:rPr>
              <a:t>Infusion must not remain connected to the patient for &gt; 1 hour</a:t>
            </a:r>
          </a:p>
          <a:p>
            <a:pPr marL="1200150" lvl="3" indent="-342900">
              <a:buFont typeface="Arial" panose="020B0604020202020204" pitchFamily="34" charset="0"/>
              <a:buChar char="•"/>
            </a:pPr>
            <a:r>
              <a:rPr lang="en-US" altLang="en-US" sz="1200" dirty="0"/>
              <a:t>After this time, disconnect infusion and discard</a:t>
            </a:r>
          </a:p>
          <a:p>
            <a:pPr marL="742950" lvl="2" indent="-342900">
              <a:buFont typeface="Arial" panose="020B0604020202020204" pitchFamily="34" charset="0"/>
              <a:buChar char="•"/>
            </a:pPr>
            <a:r>
              <a:rPr lang="en-US" altLang="en-US" sz="1600" dirty="0"/>
              <a:t>If the lumen has no other infusions running through it, aspirate and flush with 0.9% </a:t>
            </a:r>
            <a:r>
              <a:rPr lang="en-US" altLang="en-US" sz="1600" dirty="0" err="1"/>
              <a:t>NaCl</a:t>
            </a:r>
            <a:r>
              <a:rPr lang="en-US" altLang="en-US" sz="1600" dirty="0"/>
              <a:t> to preserve patency</a:t>
            </a:r>
          </a:p>
          <a:p>
            <a:pPr marL="742950" lvl="2" indent="-342900">
              <a:buFont typeface="Arial" panose="020B0604020202020204" pitchFamily="34" charset="0"/>
              <a:buChar char="•"/>
            </a:pPr>
            <a:r>
              <a:rPr lang="en-US" altLang="en-US" sz="1600" dirty="0"/>
              <a:t>Attach positive- pressure bung to CVL</a:t>
            </a:r>
          </a:p>
          <a:p>
            <a:pPr marL="742950" lvl="2" indent="-342900">
              <a:buFont typeface="Arial" panose="020B0604020202020204" pitchFamily="34" charset="0"/>
              <a:buChar char="•"/>
            </a:pPr>
            <a:r>
              <a:rPr lang="en-US" altLang="en-US" sz="1600" b="1" i="1" dirty="0"/>
              <a:t>If unable to aspirate port- </a:t>
            </a:r>
            <a:r>
              <a:rPr lang="en-US" altLang="en-US" sz="1200" b="1" i="1" dirty="0"/>
              <a:t>DO NOT FLUSH!</a:t>
            </a:r>
          </a:p>
          <a:p>
            <a:pPr marL="857250" lvl="3" indent="0">
              <a:buNone/>
            </a:pPr>
            <a:r>
              <a:rPr lang="en-AU" altLang="en-US" sz="1200" dirty="0"/>
              <a:t>Label line as “Do Not Use” &amp; document in notes. Engage blue clamp on CVL lumen. Cap lumen with a ‘red’ bung. </a:t>
            </a:r>
            <a:endParaRPr lang="en-US" altLang="en-US" sz="1200" dirty="0"/>
          </a:p>
          <a:p>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04664"/>
            <a:ext cx="9271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9534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Safety Checks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800" dirty="0"/>
              <a:t>Access</a:t>
            </a:r>
          </a:p>
          <a:p>
            <a:pPr lvl="1">
              <a:buFont typeface="Arial" panose="020B0604020202020204" pitchFamily="34" charset="0"/>
              <a:buChar char="•"/>
            </a:pPr>
            <a:r>
              <a:rPr lang="en-US" altLang="en-US" sz="2400" dirty="0"/>
              <a:t>Secure</a:t>
            </a:r>
          </a:p>
          <a:p>
            <a:pPr lvl="1">
              <a:buFont typeface="Arial" panose="020B0604020202020204" pitchFamily="34" charset="0"/>
              <a:buChar char="•"/>
            </a:pPr>
            <a:r>
              <a:rPr lang="en-US" altLang="en-US" sz="2400" dirty="0"/>
              <a:t>Adequate</a:t>
            </a:r>
          </a:p>
          <a:p>
            <a:pPr lvl="1">
              <a:buFont typeface="Arial" panose="020B0604020202020204" pitchFamily="34" charset="0"/>
              <a:buChar char="•"/>
            </a:pPr>
            <a:r>
              <a:rPr lang="en-US" altLang="en-US" sz="2400" dirty="0"/>
              <a:t>Emergency access?</a:t>
            </a:r>
          </a:p>
          <a:p>
            <a:pPr lvl="1">
              <a:buFont typeface="Arial" panose="020B0604020202020204" pitchFamily="34" charset="0"/>
              <a:buChar char="•"/>
            </a:pPr>
            <a:r>
              <a:rPr lang="en-US" altLang="en-US" sz="2400" dirty="0"/>
              <a:t>Line free of kinks, air bubbles</a:t>
            </a:r>
          </a:p>
          <a:p>
            <a:pPr>
              <a:buFont typeface="Arial" panose="020B0604020202020204" pitchFamily="34" charset="0"/>
              <a:buChar char="•"/>
            </a:pPr>
            <a:r>
              <a:rPr lang="en-US" altLang="en-US" sz="2800" dirty="0"/>
              <a:t>Ensure monitoring alarms are active, with appropriate limits</a:t>
            </a:r>
          </a:p>
          <a:p>
            <a:pPr>
              <a:buFont typeface="Arial" panose="020B0604020202020204" pitchFamily="34" charset="0"/>
              <a:buChar char="•"/>
            </a:pPr>
            <a:r>
              <a:rPr lang="en-US" altLang="en-US" sz="2800" dirty="0"/>
              <a:t>Invasive </a:t>
            </a:r>
            <a:r>
              <a:rPr lang="en-US" altLang="en-US" sz="2800" dirty="0" err="1"/>
              <a:t>haemodynamic</a:t>
            </a:r>
            <a:r>
              <a:rPr lang="en-US" altLang="en-US" sz="2800" dirty="0"/>
              <a:t> monitoring accurate</a:t>
            </a:r>
          </a:p>
          <a:p>
            <a:pPr lvl="1">
              <a:buFont typeface="Arial" panose="020B0604020202020204" pitchFamily="34" charset="0"/>
              <a:buChar char="•"/>
            </a:pPr>
            <a:r>
              <a:rPr lang="en-US" altLang="en-US" sz="2400" dirty="0"/>
              <a:t>Zero, level transducers</a:t>
            </a:r>
          </a:p>
          <a:p>
            <a:endParaRPr lang="en-AU" dirty="0"/>
          </a:p>
        </p:txBody>
      </p:sp>
    </p:spTree>
    <p:extLst>
      <p:ext uri="{BB962C8B-B14F-4D97-AF65-F5344CB8AC3E}">
        <p14:creationId xmlns:p14="http://schemas.microsoft.com/office/powerpoint/2010/main" val="411469818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Define vasoactive and inotropic medications</a:t>
            </a:r>
          </a:p>
          <a:p>
            <a:pPr>
              <a:buFont typeface="Arial" panose="020B0604020202020204" pitchFamily="34" charset="0"/>
              <a:buChar char="•"/>
            </a:pPr>
            <a:r>
              <a:rPr lang="en-AU" dirty="0"/>
              <a:t>Discuss commonly used medications</a:t>
            </a:r>
          </a:p>
          <a:p>
            <a:pPr>
              <a:buFont typeface="Arial" panose="020B0604020202020204" pitchFamily="34" charset="0"/>
              <a:buChar char="•"/>
            </a:pPr>
            <a:r>
              <a:rPr lang="en-AU" dirty="0"/>
              <a:t>Outline the indications and contraindications </a:t>
            </a:r>
          </a:p>
          <a:p>
            <a:pPr>
              <a:buFont typeface="Arial" panose="020B0604020202020204" pitchFamily="34" charset="0"/>
              <a:buChar char="•"/>
            </a:pPr>
            <a:r>
              <a:rPr lang="en-AU" dirty="0"/>
              <a:t>Discuss nursing management of vasoactive and inotropic medication</a:t>
            </a:r>
          </a:p>
          <a:p>
            <a:endParaRPr lang="en-AU" dirty="0"/>
          </a:p>
        </p:txBody>
      </p:sp>
    </p:spTree>
    <p:extLst>
      <p:ext uri="{BB962C8B-B14F-4D97-AF65-F5344CB8AC3E}">
        <p14:creationId xmlns:p14="http://schemas.microsoft.com/office/powerpoint/2010/main" val="12286828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Conclusion</a:t>
            </a:r>
          </a:p>
        </p:txBody>
      </p:sp>
      <p:sp>
        <p:nvSpPr>
          <p:cNvPr id="3" name="Content Placeholder 2"/>
          <p:cNvSpPr>
            <a:spLocks noGrp="1"/>
          </p:cNvSpPr>
          <p:nvPr>
            <p:ph idx="1"/>
          </p:nvPr>
        </p:nvSpPr>
        <p:spPr/>
        <p:txBody>
          <a:bodyPr>
            <a:normAutofit lnSpcReduction="10000"/>
          </a:bodyPr>
          <a:lstStyle/>
          <a:p>
            <a:r>
              <a:rPr lang="en-AU" altLang="en-US" sz="2800" dirty="0"/>
              <a:t>Always practice as per the FSH NPS, and refer to the specific drug guidelines</a:t>
            </a:r>
          </a:p>
          <a:p>
            <a:r>
              <a:rPr lang="en-AU" altLang="en-US" sz="2800" dirty="0"/>
              <a:t>A sound knowledge of the effects and potential complications of </a:t>
            </a:r>
            <a:r>
              <a:rPr lang="en-AU" altLang="en-US" sz="2800" dirty="0" err="1"/>
              <a:t>vasoactives</a:t>
            </a:r>
            <a:r>
              <a:rPr lang="en-AU" altLang="en-US" sz="2800" dirty="0"/>
              <a:t>/inotropic drugs are essential</a:t>
            </a:r>
          </a:p>
          <a:p>
            <a:r>
              <a:rPr lang="en-AU" altLang="en-US" sz="2800" dirty="0"/>
              <a:t>Awareness of safety precautions will help to prevent complications related to inotrope infusions </a:t>
            </a:r>
          </a:p>
          <a:p>
            <a:r>
              <a:rPr lang="en-AU" altLang="en-US" sz="2800" dirty="0"/>
              <a:t>Peripheral IV administration should only be used in </a:t>
            </a:r>
            <a:r>
              <a:rPr lang="en-AU" altLang="en-US" sz="2800" b="1" dirty="0">
                <a:solidFill>
                  <a:srgbClr val="007681"/>
                </a:solidFill>
              </a:rPr>
              <a:t>extreme circumstances</a:t>
            </a:r>
            <a:endParaRPr lang="en-AU" sz="2800" dirty="0"/>
          </a:p>
        </p:txBody>
      </p:sp>
    </p:spTree>
    <p:extLst>
      <p:ext uri="{BB962C8B-B14F-4D97-AF65-F5344CB8AC3E}">
        <p14:creationId xmlns:p14="http://schemas.microsoft.com/office/powerpoint/2010/main" val="339765726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860468" cy="4608511"/>
          </a:xfrm>
        </p:spPr>
        <p:txBody>
          <a:bodyPr/>
          <a:lstStyle/>
          <a:p>
            <a:pPr algn="ctr"/>
            <a:r>
              <a:rPr lang="en-AU" dirty="0"/>
              <a:t>Practical</a:t>
            </a:r>
          </a:p>
        </p:txBody>
      </p:sp>
    </p:spTree>
    <p:extLst>
      <p:ext uri="{BB962C8B-B14F-4D97-AF65-F5344CB8AC3E}">
        <p14:creationId xmlns:p14="http://schemas.microsoft.com/office/powerpoint/2010/main" val="35189449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What are </a:t>
            </a:r>
            <a:r>
              <a:rPr lang="en-AU" dirty="0" err="1"/>
              <a:t>Vasoactives</a:t>
            </a:r>
            <a:r>
              <a:rPr lang="en-AU" dirty="0"/>
              <a:t>?</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A pharmacological agent given intravenously to optimise cardiac output</a:t>
            </a:r>
          </a:p>
          <a:p>
            <a:pPr>
              <a:buFont typeface="Arial" panose="020B0604020202020204" pitchFamily="34" charset="0"/>
              <a:buChar char="•"/>
            </a:pPr>
            <a:r>
              <a:rPr lang="en-AU" dirty="0"/>
              <a:t>Many of these also affect the peripheral circulation:</a:t>
            </a:r>
          </a:p>
          <a:p>
            <a:pPr marL="0" indent="0">
              <a:buNone/>
            </a:pPr>
            <a:r>
              <a:rPr lang="en-AU" dirty="0"/>
              <a:t>	- Vasoconstrictors </a:t>
            </a:r>
          </a:p>
          <a:p>
            <a:pPr marL="0" indent="0">
              <a:buNone/>
            </a:pPr>
            <a:r>
              <a:rPr lang="en-AU" dirty="0"/>
              <a:t>	- Vasodilators</a:t>
            </a:r>
          </a:p>
        </p:txBody>
      </p:sp>
    </p:spTree>
    <p:extLst>
      <p:ext uri="{BB962C8B-B14F-4D97-AF65-F5344CB8AC3E}">
        <p14:creationId xmlns:p14="http://schemas.microsoft.com/office/powerpoint/2010/main" val="128999255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Main Goal </a:t>
            </a:r>
          </a:p>
        </p:txBody>
      </p:sp>
      <p:sp>
        <p:nvSpPr>
          <p:cNvPr id="3" name="Content Placeholder 2"/>
          <p:cNvSpPr>
            <a:spLocks noGrp="1"/>
          </p:cNvSpPr>
          <p:nvPr>
            <p:ph idx="1"/>
          </p:nvPr>
        </p:nvSpPr>
        <p:spPr/>
        <p:txBody>
          <a:bodyPr/>
          <a:lstStyle/>
          <a:p>
            <a:endParaRPr lang="en-AU" dirty="0"/>
          </a:p>
          <a:p>
            <a:pPr marL="0" indent="0">
              <a:buNone/>
            </a:pPr>
            <a:endParaRPr lang="en-AU" dirty="0"/>
          </a:p>
          <a:p>
            <a:pPr>
              <a:buFont typeface="Arial" panose="020B0604020202020204" pitchFamily="34" charset="0"/>
              <a:buChar char="•"/>
            </a:pPr>
            <a:r>
              <a:rPr lang="en-AU" dirty="0"/>
              <a:t>Tissue Perfusion</a:t>
            </a:r>
          </a:p>
          <a:p>
            <a:pPr>
              <a:buFont typeface="Arial" panose="020B0604020202020204" pitchFamily="34" charset="0"/>
              <a:buChar char="•"/>
            </a:pPr>
            <a:r>
              <a:rPr lang="en-AU" dirty="0"/>
              <a:t>Oxygenation</a:t>
            </a:r>
          </a:p>
        </p:txBody>
      </p:sp>
      <p:pic>
        <p:nvPicPr>
          <p:cNvPr id="5"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933950" y="2541349"/>
            <a:ext cx="3744913" cy="325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70134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Definition of Terms</a:t>
            </a:r>
          </a:p>
        </p:txBody>
      </p:sp>
      <p:sp>
        <p:nvSpPr>
          <p:cNvPr id="3" name="Content Placeholder 2"/>
          <p:cNvSpPr>
            <a:spLocks noGrp="1"/>
          </p:cNvSpPr>
          <p:nvPr>
            <p:ph idx="1"/>
          </p:nvPr>
        </p:nvSpPr>
        <p:spPr>
          <a:xfrm>
            <a:off x="826332" y="1903681"/>
            <a:ext cx="7860468" cy="4525963"/>
          </a:xfrm>
        </p:spPr>
        <p:txBody>
          <a:bodyPr/>
          <a:lstStyle/>
          <a:p>
            <a:pPr marL="0" indent="0">
              <a:buNone/>
            </a:pPr>
            <a:r>
              <a:rPr lang="en-AU" dirty="0">
                <a:solidFill>
                  <a:schemeClr val="accent5">
                    <a:lumMod val="75000"/>
                  </a:schemeClr>
                </a:solidFill>
              </a:rPr>
              <a:t>Cardiac Output: </a:t>
            </a:r>
          </a:p>
          <a:p>
            <a:pPr marL="0" indent="0">
              <a:buNone/>
            </a:pPr>
            <a:r>
              <a:rPr lang="en-AU" dirty="0"/>
              <a:t>The amount of blood ejected from the heart in litres/minute</a:t>
            </a:r>
          </a:p>
          <a:p>
            <a:pPr marL="0" indent="0">
              <a:buNone/>
            </a:pPr>
            <a:endParaRPr lang="en-AU" dirty="0"/>
          </a:p>
          <a:p>
            <a:pPr marL="0" indent="0">
              <a:buNone/>
            </a:pP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645024"/>
            <a:ext cx="4392488" cy="2564904"/>
          </a:xfrm>
          <a:prstGeom prst="rect">
            <a:avLst/>
          </a:prstGeom>
        </p:spPr>
      </p:pic>
    </p:spTree>
    <p:extLst>
      <p:ext uri="{BB962C8B-B14F-4D97-AF65-F5344CB8AC3E}">
        <p14:creationId xmlns:p14="http://schemas.microsoft.com/office/powerpoint/2010/main" val="300789295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40745"/>
            <a:ext cx="7860468" cy="1143000"/>
          </a:xfrm>
        </p:spPr>
        <p:txBody>
          <a:bodyPr/>
          <a:lstStyle/>
          <a:p>
            <a:r>
              <a:rPr lang="en-AU" dirty="0"/>
              <a:t>Definition of Terms</a:t>
            </a:r>
          </a:p>
        </p:txBody>
      </p:sp>
      <p:sp>
        <p:nvSpPr>
          <p:cNvPr id="4" name="Content Placeholder 3"/>
          <p:cNvSpPr>
            <a:spLocks noGrp="1"/>
          </p:cNvSpPr>
          <p:nvPr>
            <p:ph idx="10"/>
          </p:nvPr>
        </p:nvSpPr>
        <p:spPr>
          <a:xfrm>
            <a:off x="683568" y="1903681"/>
            <a:ext cx="7995975" cy="4621663"/>
          </a:xfrm>
        </p:spPr>
        <p:txBody>
          <a:bodyPr/>
          <a:lstStyle/>
          <a:p>
            <a:pPr marL="0" indent="0">
              <a:buNone/>
            </a:pPr>
            <a:r>
              <a:rPr lang="en-AU" sz="3600" b="1" i="1" dirty="0"/>
              <a:t>Preload </a:t>
            </a:r>
          </a:p>
          <a:p>
            <a:pPr>
              <a:buFont typeface="Courier New" panose="02070309020205020404" pitchFamily="49" charset="0"/>
              <a:buChar char="o"/>
            </a:pPr>
            <a:r>
              <a:rPr lang="en-AU" sz="2000" dirty="0"/>
              <a:t>The volume of blood in the ventricle at the end of diastole.</a:t>
            </a:r>
          </a:p>
          <a:p>
            <a:pPr marL="0" indent="0">
              <a:buNone/>
            </a:pPr>
            <a:r>
              <a:rPr lang="en-AU" sz="3600" b="1" i="1" dirty="0"/>
              <a:t>Afterload </a:t>
            </a:r>
          </a:p>
          <a:p>
            <a:pPr>
              <a:buFont typeface="Courier New" panose="02070309020205020404" pitchFamily="49" charset="0"/>
              <a:buChar char="o"/>
            </a:pPr>
            <a:r>
              <a:rPr lang="en-AU" sz="2000" dirty="0"/>
              <a:t>Resistance the heart must pump against to eject blood out of the ventricles.</a:t>
            </a:r>
          </a:p>
          <a:p>
            <a:pPr marL="0" indent="0">
              <a:buNone/>
            </a:pPr>
            <a:r>
              <a:rPr lang="en-AU" b="1" dirty="0"/>
              <a:t>Contractility</a:t>
            </a:r>
          </a:p>
          <a:p>
            <a:pPr>
              <a:buFont typeface="Courier New" panose="02070309020205020404" pitchFamily="49" charset="0"/>
              <a:buChar char="o"/>
            </a:pPr>
            <a:r>
              <a:rPr lang="en-AU" sz="2000" dirty="0"/>
              <a:t>Ability of the muscle fibres to contract in order to eject blood into the circulation</a:t>
            </a:r>
          </a:p>
          <a:p>
            <a:pPr marL="457200" indent="-457200">
              <a:buFont typeface="Arial" panose="020B0604020202020204" pitchFamily="34" charset="0"/>
              <a:buChar char="•"/>
            </a:pPr>
            <a:endParaRPr lang="en-AU" b="1" dirty="0"/>
          </a:p>
          <a:p>
            <a:pPr marL="0" indent="0">
              <a:buNone/>
            </a:pPr>
            <a:endParaRPr lang="en-AU" dirty="0"/>
          </a:p>
        </p:txBody>
      </p:sp>
    </p:spTree>
    <p:extLst>
      <p:ext uri="{BB962C8B-B14F-4D97-AF65-F5344CB8AC3E}">
        <p14:creationId xmlns:p14="http://schemas.microsoft.com/office/powerpoint/2010/main" val="397962111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latin typeface="Arial" panose="020B0604020202020204" pitchFamily="34" charset="0"/>
                <a:cs typeface="Arial" panose="020B0604020202020204" pitchFamily="34" charset="0"/>
              </a:rPr>
              <a:t>Definition of Terms</a:t>
            </a:r>
          </a:p>
        </p:txBody>
      </p:sp>
      <p:sp>
        <p:nvSpPr>
          <p:cNvPr id="3" name="Content Placeholder 2"/>
          <p:cNvSpPr>
            <a:spLocks noGrp="1"/>
          </p:cNvSpPr>
          <p:nvPr>
            <p:ph idx="1"/>
          </p:nvPr>
        </p:nvSpPr>
        <p:spPr>
          <a:xfrm>
            <a:off x="826332" y="1903681"/>
            <a:ext cx="7274060" cy="4525963"/>
          </a:xfrm>
        </p:spPr>
        <p:txBody>
          <a:bodyPr/>
          <a:lstStyle/>
          <a:p>
            <a:pPr marL="0" indent="0">
              <a:buNone/>
            </a:pPr>
            <a:endParaRPr lang="en-AU" altLang="en-US" sz="2400" b="1" dirty="0"/>
          </a:p>
          <a:p>
            <a:endParaRPr lang="en-AU" altLang="en-US" sz="2400" b="1" dirty="0"/>
          </a:p>
          <a:p>
            <a:pPr marL="0" indent="0">
              <a:buNone/>
            </a:pPr>
            <a:endParaRPr lang="en-AU" sz="2400" b="1" dirty="0"/>
          </a:p>
          <a:p>
            <a:pPr marL="0" indent="0">
              <a:buNone/>
            </a:pPr>
            <a:endParaRPr lang="en-AU" dirty="0"/>
          </a:p>
          <a:p>
            <a:pPr marL="0" indent="0" algn="ctr">
              <a:buNone/>
            </a:pPr>
            <a:endParaRPr lang="en-AU" dirty="0"/>
          </a:p>
        </p:txBody>
      </p:sp>
      <p:sp>
        <p:nvSpPr>
          <p:cNvPr id="4" name="Content Placeholder 3"/>
          <p:cNvSpPr>
            <a:spLocks noGrp="1"/>
          </p:cNvSpPr>
          <p:nvPr>
            <p:ph idx="10"/>
          </p:nvPr>
        </p:nvSpPr>
        <p:spPr/>
        <p:txBody>
          <a:bodyPr/>
          <a:lstStyle/>
          <a:p>
            <a:pPr marL="0" indent="0">
              <a:buNone/>
            </a:pPr>
            <a:endParaRPr lang="en-AU" sz="2800" dirty="0">
              <a:sym typeface="Symbol" pitchFamily="18" charset="2"/>
            </a:endParaRPr>
          </a:p>
          <a:p>
            <a:pPr marL="0" indent="0">
              <a:buNone/>
            </a:pPr>
            <a:endParaRPr lang="en-AU" sz="3600" dirty="0">
              <a:solidFill>
                <a:schemeClr val="tx1"/>
              </a:solidFill>
            </a:endParaRPr>
          </a:p>
        </p:txBody>
      </p:sp>
      <p:sp>
        <p:nvSpPr>
          <p:cNvPr id="5" name="Rectangle 4"/>
          <p:cNvSpPr/>
          <p:nvPr/>
        </p:nvSpPr>
        <p:spPr>
          <a:xfrm>
            <a:off x="899592" y="1412776"/>
            <a:ext cx="7488832" cy="4606776"/>
          </a:xfrm>
          <a:prstGeom prst="rect">
            <a:avLst/>
          </a:prstGeom>
        </p:spPr>
        <p:txBody>
          <a:bodyPr wrap="square">
            <a:spAutoFit/>
          </a:bodyPr>
          <a:lstStyle/>
          <a:p>
            <a:pPr marL="342900" lvl="2" indent="-342900"/>
            <a:r>
              <a:rPr lang="en-AU" altLang="en-US" sz="3600" dirty="0">
                <a:solidFill>
                  <a:srgbClr val="464E56"/>
                </a:solidFill>
                <a:latin typeface="Arial" panose="020B0604020202020204" pitchFamily="34" charset="0"/>
                <a:cs typeface="Arial" panose="020B0604020202020204" pitchFamily="34" charset="0"/>
              </a:rPr>
              <a:t>Inotrope:</a:t>
            </a:r>
            <a:r>
              <a:rPr lang="en-AU" altLang="en-US" sz="2800" dirty="0">
                <a:solidFill>
                  <a:srgbClr val="464E56"/>
                </a:solidFill>
                <a:latin typeface="Arial" panose="020B0604020202020204" pitchFamily="34" charset="0"/>
                <a:cs typeface="Arial" panose="020B0604020202020204" pitchFamily="34" charset="0"/>
              </a:rPr>
              <a:t> </a:t>
            </a:r>
            <a:r>
              <a:rPr lang="en-AU" altLang="en-US" sz="2000" dirty="0">
                <a:solidFill>
                  <a:srgbClr val="464E56"/>
                </a:solidFill>
                <a:latin typeface="Arial" panose="020B0604020202020204" pitchFamily="34" charset="0"/>
                <a:cs typeface="Arial" panose="020B0604020202020204" pitchFamily="34" charset="0"/>
              </a:rPr>
              <a:t>Can be positive or negative</a:t>
            </a:r>
          </a:p>
          <a:p>
            <a:pPr marL="342900" lvl="2" indent="-342900">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the force of the contraction </a:t>
            </a:r>
          </a:p>
          <a:p>
            <a:pPr marL="342900" lvl="2" indent="-342900">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SV</a:t>
            </a:r>
          </a:p>
          <a:p>
            <a:pPr lvl="2">
              <a:buFont typeface="Courier New" panose="02070309020205020404" pitchFamily="49" charset="0"/>
              <a:buChar char="o"/>
            </a:pPr>
            <a:endParaRPr lang="en-AU" altLang="en-US" sz="2800" dirty="0">
              <a:solidFill>
                <a:srgbClr val="464E56"/>
              </a:solidFill>
              <a:latin typeface="Arial" panose="020B0604020202020204" pitchFamily="34" charset="0"/>
              <a:cs typeface="Arial" panose="020B0604020202020204" pitchFamily="34" charset="0"/>
            </a:endParaRPr>
          </a:p>
          <a:p>
            <a:r>
              <a:rPr lang="en-AU" altLang="en-US" sz="3600" dirty="0" err="1">
                <a:solidFill>
                  <a:srgbClr val="464E56"/>
                </a:solidFill>
                <a:latin typeface="Arial" panose="020B0604020202020204" pitchFamily="34" charset="0"/>
                <a:cs typeface="Arial" panose="020B0604020202020204" pitchFamily="34" charset="0"/>
              </a:rPr>
              <a:t>Chronotrope</a:t>
            </a:r>
            <a:r>
              <a:rPr lang="en-AU" altLang="en-US" sz="3600" dirty="0">
                <a:solidFill>
                  <a:srgbClr val="464E56"/>
                </a:solidFill>
                <a:latin typeface="Arial" panose="020B0604020202020204" pitchFamily="34" charset="0"/>
                <a:cs typeface="Arial" panose="020B0604020202020204" pitchFamily="34" charset="0"/>
              </a:rPr>
              <a:t> :</a:t>
            </a:r>
            <a:r>
              <a:rPr lang="en-AU" altLang="en-US" sz="2800" dirty="0">
                <a:solidFill>
                  <a:srgbClr val="464E56"/>
                </a:solidFill>
                <a:latin typeface="Arial" panose="020B0604020202020204" pitchFamily="34" charset="0"/>
                <a:cs typeface="Arial" panose="020B0604020202020204" pitchFamily="34" charset="0"/>
              </a:rPr>
              <a:t> </a:t>
            </a:r>
            <a:r>
              <a:rPr lang="en-AU" altLang="en-US" sz="2000" dirty="0">
                <a:solidFill>
                  <a:srgbClr val="464E56"/>
                </a:solidFill>
                <a:latin typeface="Arial" panose="020B0604020202020204" pitchFamily="34" charset="0"/>
                <a:cs typeface="Arial" panose="020B0604020202020204" pitchFamily="34" charset="0"/>
              </a:rPr>
              <a:t>Can be positive or negative</a:t>
            </a:r>
            <a:endParaRPr lang="en-AU" altLang="en-US" sz="2800" dirty="0">
              <a:solidFill>
                <a:srgbClr val="464E56"/>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AU" altLang="en-US" sz="2000" dirty="0">
              <a:solidFill>
                <a:srgbClr val="464E56"/>
              </a:solidFill>
              <a:latin typeface="Arial" panose="020B0604020202020204" pitchFamily="34" charset="0"/>
              <a:cs typeface="Arial" panose="020B0604020202020204" pitchFamily="34" charset="0"/>
              <a:sym typeface="Symbol" pitchFamily="18" charset="2"/>
            </a:endParaRPr>
          </a:p>
          <a:p>
            <a:pPr marL="342900" indent="-342900">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HR  (</a:t>
            </a: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firing rate of SA node)</a:t>
            </a:r>
          </a:p>
          <a:p>
            <a:endParaRPr lang="en-AU" altLang="en-US" sz="2800" dirty="0">
              <a:solidFill>
                <a:srgbClr val="464E56"/>
              </a:solidFill>
              <a:latin typeface="Arial" panose="020B0604020202020204" pitchFamily="34" charset="0"/>
              <a:cs typeface="Arial" panose="020B0604020202020204" pitchFamily="34" charset="0"/>
            </a:endParaRPr>
          </a:p>
          <a:p>
            <a:r>
              <a:rPr lang="en-AU" altLang="en-US" sz="3600" dirty="0" err="1">
                <a:solidFill>
                  <a:srgbClr val="464E56"/>
                </a:solidFill>
                <a:latin typeface="Arial" panose="020B0604020202020204" pitchFamily="34" charset="0"/>
                <a:cs typeface="Arial" panose="020B0604020202020204" pitchFamily="34" charset="0"/>
              </a:rPr>
              <a:t>Dromotrope</a:t>
            </a:r>
            <a:r>
              <a:rPr lang="en-AU" altLang="en-US" sz="3600" dirty="0">
                <a:solidFill>
                  <a:srgbClr val="464E56"/>
                </a:solidFill>
                <a:latin typeface="Arial" panose="020B0604020202020204" pitchFamily="34" charset="0"/>
                <a:cs typeface="Arial" panose="020B0604020202020204" pitchFamily="34" charset="0"/>
              </a:rPr>
              <a:t> :</a:t>
            </a:r>
          </a:p>
          <a:p>
            <a:pPr marL="342900" indent="-342900">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speed of conduction through 							the AV node</a:t>
            </a:r>
          </a:p>
        </p:txBody>
      </p:sp>
    </p:spTree>
    <p:extLst>
      <p:ext uri="{BB962C8B-B14F-4D97-AF65-F5344CB8AC3E}">
        <p14:creationId xmlns:p14="http://schemas.microsoft.com/office/powerpoint/2010/main" val="294302220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dirty="0"/>
              <a:t>Definition of Terms</a:t>
            </a:r>
            <a:endParaRPr lang="en-AU" dirty="0"/>
          </a:p>
        </p:txBody>
      </p:sp>
      <p:sp>
        <p:nvSpPr>
          <p:cNvPr id="5" name="Rectangle 4"/>
          <p:cNvSpPr/>
          <p:nvPr/>
        </p:nvSpPr>
        <p:spPr>
          <a:xfrm>
            <a:off x="611560" y="1721119"/>
            <a:ext cx="8280920" cy="3754874"/>
          </a:xfrm>
          <a:prstGeom prst="rect">
            <a:avLst/>
          </a:prstGeom>
        </p:spPr>
        <p:txBody>
          <a:bodyPr wrap="square">
            <a:spAutoFit/>
          </a:bodyPr>
          <a:lstStyle/>
          <a:p>
            <a:r>
              <a:rPr lang="en-AU" altLang="en-US" sz="3600" dirty="0" err="1">
                <a:solidFill>
                  <a:srgbClr val="464E56"/>
                </a:solidFill>
                <a:latin typeface="Arial" panose="020B0604020202020204" pitchFamily="34" charset="0"/>
                <a:cs typeface="Arial" panose="020B0604020202020204" pitchFamily="34" charset="0"/>
              </a:rPr>
              <a:t>Lusotrope</a:t>
            </a:r>
            <a:r>
              <a:rPr lang="en-AU" altLang="en-US" sz="3600" dirty="0">
                <a:solidFill>
                  <a:srgbClr val="464E56"/>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r>
              <a:rPr lang="en-AU" altLang="en-US" dirty="0">
                <a:solidFill>
                  <a:srgbClr val="464E56"/>
                </a:solidFill>
                <a:latin typeface="Arial" panose="020B0604020202020204" pitchFamily="34" charset="0"/>
                <a:cs typeface="Arial" panose="020B0604020202020204" pitchFamily="34" charset="0"/>
              </a:rPr>
              <a:t> </a:t>
            </a: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relaxation in diastole, </a:t>
            </a:r>
          </a:p>
          <a:p>
            <a:pPr marL="285750" indent="-285750">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rPr>
              <a:t>↓ end-diastolic pressure in ventricles</a:t>
            </a:r>
          </a:p>
          <a:p>
            <a:endParaRPr lang="en-AU" altLang="en-US" sz="2800" dirty="0">
              <a:solidFill>
                <a:srgbClr val="464E56"/>
              </a:solidFill>
              <a:latin typeface="Arial" panose="020B0604020202020204" pitchFamily="34" charset="0"/>
              <a:cs typeface="Arial" panose="020B0604020202020204" pitchFamily="34" charset="0"/>
            </a:endParaRPr>
          </a:p>
          <a:p>
            <a:r>
              <a:rPr lang="en-AU" altLang="en-US" sz="3600" dirty="0">
                <a:solidFill>
                  <a:srgbClr val="464E56"/>
                </a:solidFill>
                <a:latin typeface="Arial" panose="020B0604020202020204" pitchFamily="34" charset="0"/>
                <a:cs typeface="Arial" panose="020B0604020202020204" pitchFamily="34" charset="0"/>
              </a:rPr>
              <a:t>Vasopressor: </a:t>
            </a:r>
          </a:p>
          <a:p>
            <a:endParaRPr lang="en-AU" altLang="en-US" dirty="0">
              <a:solidFill>
                <a:srgbClr val="464E56"/>
              </a:solidFill>
              <a:latin typeface="Arial" panose="020B0604020202020204" pitchFamily="34" charset="0"/>
              <a:cs typeface="Arial" panose="020B0604020202020204" pitchFamily="34" charset="0"/>
            </a:endParaRPr>
          </a:p>
          <a:p>
            <a:pPr algn="just"/>
            <a:r>
              <a:rPr lang="en-AU" altLang="en-US" sz="2000" dirty="0">
                <a:solidFill>
                  <a:srgbClr val="464E56"/>
                </a:solidFill>
                <a:latin typeface="Arial" panose="020B0604020202020204" pitchFamily="34" charset="0"/>
                <a:cs typeface="Arial" panose="020B0604020202020204" pitchFamily="34" charset="0"/>
              </a:rPr>
              <a:t>drugs that stimulate smooth muscle contraction of the capillaries &amp; arteries </a:t>
            </a:r>
          </a:p>
          <a:p>
            <a:pPr marL="342900" indent="-342900" algn="just">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rPr>
              <a:t>elevate Mean Arterial Pressure (MAP) by inducing vasoconstriction</a:t>
            </a:r>
          </a:p>
          <a:p>
            <a:pPr marL="342900" indent="-342900" algn="just">
              <a:buFont typeface="Courier New" panose="02070309020205020404" pitchFamily="49" charset="0"/>
              <a:buChar char="o"/>
            </a:pPr>
            <a:r>
              <a:rPr lang="en-AU" altLang="en-US" sz="2000" dirty="0">
                <a:solidFill>
                  <a:srgbClr val="464E56"/>
                </a:solidFill>
                <a:latin typeface="Arial" panose="020B0604020202020204" pitchFamily="34" charset="0"/>
                <a:cs typeface="Arial" panose="020B0604020202020204" pitchFamily="34" charset="0"/>
                <a:sym typeface="Symbol" pitchFamily="18" charset="2"/>
              </a:rPr>
              <a:t> </a:t>
            </a:r>
            <a:r>
              <a:rPr lang="en-AU" altLang="en-US" sz="2000" dirty="0">
                <a:solidFill>
                  <a:srgbClr val="464E56"/>
                </a:solidFill>
                <a:latin typeface="Arial" panose="020B0604020202020204" pitchFamily="34" charset="0"/>
                <a:cs typeface="Arial" panose="020B0604020202020204" pitchFamily="34" charset="0"/>
              </a:rPr>
              <a:t>SVR, </a:t>
            </a:r>
            <a:r>
              <a:rPr lang="en-AU" altLang="en-US" sz="2000" dirty="0">
                <a:solidFill>
                  <a:srgbClr val="464E56"/>
                </a:solidFill>
                <a:latin typeface="Arial" panose="020B0604020202020204" pitchFamily="34" charset="0"/>
                <a:cs typeface="Arial" panose="020B0604020202020204" pitchFamily="34" charset="0"/>
                <a:sym typeface="Symbol" pitchFamily="18" charset="2"/>
              </a:rPr>
              <a:t></a:t>
            </a:r>
            <a:r>
              <a:rPr lang="en-AU" altLang="en-US" sz="2000" dirty="0">
                <a:solidFill>
                  <a:srgbClr val="464E56"/>
                </a:solidFill>
                <a:latin typeface="Arial" panose="020B0604020202020204" pitchFamily="34" charset="0"/>
                <a:cs typeface="Arial" panose="020B0604020202020204" pitchFamily="34" charset="0"/>
              </a:rPr>
              <a:t> BP</a:t>
            </a:r>
          </a:p>
        </p:txBody>
      </p:sp>
      <p:pic>
        <p:nvPicPr>
          <p:cNvPr id="6" name="Picture 2"/>
          <p:cNvPicPr>
            <a:picLocks noChangeAspect="1" noChangeArrowheads="1"/>
          </p:cNvPicPr>
          <p:nvPr/>
        </p:nvPicPr>
        <p:blipFill>
          <a:blip r:embed="rId3"/>
          <a:srcRect/>
          <a:stretch>
            <a:fillRect/>
          </a:stretch>
        </p:blipFill>
        <p:spPr bwMode="auto">
          <a:xfrm>
            <a:off x="6012160" y="5106661"/>
            <a:ext cx="2209800" cy="1490691"/>
          </a:xfrm>
          <a:prstGeom prst="rect">
            <a:avLst/>
          </a:prstGeom>
          <a:noFill/>
          <a:ln w="9525">
            <a:noFill/>
            <a:miter lim="800000"/>
            <a:headEnd/>
            <a:tailEnd/>
          </a:ln>
        </p:spPr>
      </p:pic>
    </p:spTree>
    <p:extLst>
      <p:ext uri="{BB962C8B-B14F-4D97-AF65-F5344CB8AC3E}">
        <p14:creationId xmlns:p14="http://schemas.microsoft.com/office/powerpoint/2010/main" val="185175499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theme/theme1.xml><?xml version="1.0" encoding="utf-8"?>
<a:theme xmlns:a="http://schemas.openxmlformats.org/drawingml/2006/main" name="Lavene FSFHG_PowerPoint_template">
  <a:themeElements>
    <a:clrScheme name="FSFHG">
      <a:dk1>
        <a:sysClr val="windowText" lastClr="000000"/>
      </a:dk1>
      <a:lt1>
        <a:sysClr val="window" lastClr="FFFFFF"/>
      </a:lt1>
      <a:dk2>
        <a:srgbClr val="776E64"/>
      </a:dk2>
      <a:lt2>
        <a:srgbClr val="FFFFFF"/>
      </a:lt2>
      <a:accent1>
        <a:srgbClr val="007681"/>
      </a:accent1>
      <a:accent2>
        <a:srgbClr val="095489"/>
      </a:accent2>
      <a:accent3>
        <a:srgbClr val="00A7B5"/>
      </a:accent3>
      <a:accent4>
        <a:srgbClr val="C4D600"/>
      </a:accent4>
      <a:accent5>
        <a:srgbClr val="658D1B"/>
      </a:accent5>
      <a:accent6>
        <a:srgbClr val="DDDDDD"/>
      </a:accent6>
      <a:hlink>
        <a:srgbClr val="007681"/>
      </a:hlink>
      <a:folHlink>
        <a:srgbClr val="0076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52953A085CA4C8E11D0908E9C12CF" ma:contentTypeVersion="1" ma:contentTypeDescription="Create a new document." ma:contentTypeScope="" ma:versionID="9707cc37148d3ce0e852ae81d72667a4">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50732-26B0-402D-9DE8-8EB9C70FB516}">
  <ds:schemaRefs>
    <ds:schemaRef ds:uri="http://schemas.microsoft.com/sharepoint/v3/contenttype/forms"/>
  </ds:schemaRefs>
</ds:datastoreItem>
</file>

<file path=customXml/itemProps2.xml><?xml version="1.0" encoding="utf-8"?>
<ds:datastoreItem xmlns:ds="http://schemas.openxmlformats.org/officeDocument/2006/customXml" ds:itemID="{1BF3B3F6-E8B4-4591-8CB0-F926F46043AC}">
  <ds:schemaRefs>
    <ds:schemaRef ds:uri="http://purl.org/dc/elements/1.1/"/>
    <ds:schemaRef ds:uri="http://schemas.microsoft.com/sharepoint/v3"/>
    <ds:schemaRef ds:uri="http://schemas.microsoft.com/office/2006/documentManagement/types"/>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34A8058-E6BC-4FA9-8EB5-51EA892ED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Lavene FSFHG_PowerPoint_template</Template>
  <TotalTime>15</TotalTime>
  <Words>1541</Words>
  <Application>Microsoft Office PowerPoint</Application>
  <PresentationFormat>On-screen Show (4:3)</PresentationFormat>
  <Paragraphs>303</Paragraphs>
  <Slides>31</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Wingdings</vt:lpstr>
      <vt:lpstr>Lavene FSFHG_PowerPoint_template</vt:lpstr>
      <vt:lpstr>Inotrope + Vasoactive Safety</vt:lpstr>
      <vt:lpstr>PowerPoint Presentation</vt:lpstr>
      <vt:lpstr>Objectives</vt:lpstr>
      <vt:lpstr>What are Vasoactives?</vt:lpstr>
      <vt:lpstr>Main Goal </vt:lpstr>
      <vt:lpstr>Definition of Terms</vt:lpstr>
      <vt:lpstr>Definition of Terms</vt:lpstr>
      <vt:lpstr>Definition of Terms</vt:lpstr>
      <vt:lpstr>Definition of Terms</vt:lpstr>
      <vt:lpstr>Receptor Physiology</vt:lpstr>
      <vt:lpstr>Receptor Physiology</vt:lpstr>
      <vt:lpstr>Clinical Use </vt:lpstr>
      <vt:lpstr>Pre-Vasoactive Therapy</vt:lpstr>
      <vt:lpstr>Types of Drugs</vt:lpstr>
      <vt:lpstr>Adrenaline </vt:lpstr>
      <vt:lpstr>Noradrenaline</vt:lpstr>
      <vt:lpstr>Metaraminol</vt:lpstr>
      <vt:lpstr>Dopamine</vt:lpstr>
      <vt:lpstr>Dobutamine</vt:lpstr>
      <vt:lpstr>Vasoactive Medication Receptor Activity and Clinical Effects</vt:lpstr>
      <vt:lpstr>Complications </vt:lpstr>
      <vt:lpstr>Practical Considerations</vt:lpstr>
      <vt:lpstr>Safety Issues</vt:lpstr>
      <vt:lpstr>Safety Considerations</vt:lpstr>
      <vt:lpstr>Safety Considerations</vt:lpstr>
      <vt:lpstr>Safety Considerations</vt:lpstr>
      <vt:lpstr>Safety Considerations</vt:lpstr>
      <vt:lpstr>Safety Considerations</vt:lpstr>
      <vt:lpstr>Safety Checks </vt:lpstr>
      <vt:lpstr>Conclusion</vt:lpstr>
      <vt:lpstr>Practical</vt:lpstr>
    </vt:vector>
  </TitlesOfParts>
  <Company>WA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Inotrope + Vasoactive Safety</dc:title>
  <dc:subject>Fiona Stanley Fremantle Hospitals Group PowerPoint presentation</dc:subject>
  <dc:creator>Mitchell, Lavene</dc:creator>
  <cp:keywords>FSFHG;Fiona Stanley Hospital;Fremantle Hospital;presentation;powerpoint</cp:keywords>
  <cp:lastModifiedBy>Oonagh Duff</cp:lastModifiedBy>
  <cp:revision>3</cp:revision>
  <dcterms:created xsi:type="dcterms:W3CDTF">2020-03-17T05:40:11Z</dcterms:created>
  <dcterms:modified xsi:type="dcterms:W3CDTF">2020-03-25T07:54:09Z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0x01010094C52953A085CA4C8E11D0908E9C12CF</vt:lpwstr>
  </property>
</Properties>
</file>