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3" r:id="rId1"/>
  </p:sldMasterIdLst>
  <p:notesMasterIdLst>
    <p:notesMasterId r:id="rId49"/>
  </p:notesMasterIdLst>
  <p:handoutMasterIdLst>
    <p:handoutMasterId r:id="rId50"/>
  </p:handoutMasterIdLst>
  <p:sldIdLst>
    <p:sldId id="256" r:id="rId2"/>
    <p:sldId id="339" r:id="rId3"/>
    <p:sldId id="261" r:id="rId4"/>
    <p:sldId id="294" r:id="rId5"/>
    <p:sldId id="295" r:id="rId6"/>
    <p:sldId id="296" r:id="rId7"/>
    <p:sldId id="298" r:id="rId8"/>
    <p:sldId id="302" r:id="rId9"/>
    <p:sldId id="275" r:id="rId10"/>
    <p:sldId id="340" r:id="rId11"/>
    <p:sldId id="346" r:id="rId12"/>
    <p:sldId id="267" r:id="rId13"/>
    <p:sldId id="330" r:id="rId14"/>
    <p:sldId id="344" r:id="rId15"/>
    <p:sldId id="293" r:id="rId16"/>
    <p:sldId id="304" r:id="rId17"/>
    <p:sldId id="305" r:id="rId18"/>
    <p:sldId id="265" r:id="rId19"/>
    <p:sldId id="301" r:id="rId20"/>
    <p:sldId id="299" r:id="rId21"/>
    <p:sldId id="306" r:id="rId22"/>
    <p:sldId id="315" r:id="rId23"/>
    <p:sldId id="317" r:id="rId24"/>
    <p:sldId id="316" r:id="rId25"/>
    <p:sldId id="319" r:id="rId26"/>
    <p:sldId id="347" r:id="rId27"/>
    <p:sldId id="321" r:id="rId28"/>
    <p:sldId id="323" r:id="rId29"/>
    <p:sldId id="324" r:id="rId30"/>
    <p:sldId id="325" r:id="rId31"/>
    <p:sldId id="280" r:id="rId32"/>
    <p:sldId id="269" r:id="rId33"/>
    <p:sldId id="276" r:id="rId34"/>
    <p:sldId id="273" r:id="rId35"/>
    <p:sldId id="278" r:id="rId36"/>
    <p:sldId id="274" r:id="rId37"/>
    <p:sldId id="289" r:id="rId38"/>
    <p:sldId id="284" r:id="rId39"/>
    <p:sldId id="270" r:id="rId40"/>
    <p:sldId id="277" r:id="rId41"/>
    <p:sldId id="271" r:id="rId42"/>
    <p:sldId id="283" r:id="rId43"/>
    <p:sldId id="272" r:id="rId44"/>
    <p:sldId id="342" r:id="rId45"/>
    <p:sldId id="348" r:id="rId46"/>
    <p:sldId id="290" r:id="rId47"/>
    <p:sldId id="291" r:id="rId48"/>
  </p:sldIdLst>
  <p:sldSz cx="9144000" cy="6858000" type="letter"/>
  <p:notesSz cx="6858000" cy="97742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kern="1200">
        <a:solidFill>
          <a:schemeClr val="tx1"/>
        </a:solidFill>
        <a:latin typeface="Lucida Sans Unicode" panose="020B0602030504020204" pitchFamily="34" charset="0"/>
        <a:ea typeface="MS PGothic" panose="020B0600070205080204" pitchFamily="34" charset="-128"/>
        <a:cs typeface="+mn-cs"/>
      </a:defRPr>
    </a:lvl1pPr>
    <a:lvl2pPr marL="457200" algn="ctr" rtl="0" eaLnBrk="0" fontAlgn="base" hangingPunct="0">
      <a:spcBef>
        <a:spcPct val="0"/>
      </a:spcBef>
      <a:spcAft>
        <a:spcPct val="0"/>
      </a:spcAft>
      <a:defRPr kern="1200">
        <a:solidFill>
          <a:schemeClr val="tx1"/>
        </a:solidFill>
        <a:latin typeface="Lucida Sans Unicode" panose="020B0602030504020204" pitchFamily="34" charset="0"/>
        <a:ea typeface="MS PGothic" panose="020B0600070205080204" pitchFamily="34" charset="-128"/>
        <a:cs typeface="+mn-cs"/>
      </a:defRPr>
    </a:lvl2pPr>
    <a:lvl3pPr marL="914400" algn="ctr" rtl="0" eaLnBrk="0" fontAlgn="base" hangingPunct="0">
      <a:spcBef>
        <a:spcPct val="0"/>
      </a:spcBef>
      <a:spcAft>
        <a:spcPct val="0"/>
      </a:spcAft>
      <a:defRPr kern="1200">
        <a:solidFill>
          <a:schemeClr val="tx1"/>
        </a:solidFill>
        <a:latin typeface="Lucida Sans Unicode" panose="020B0602030504020204" pitchFamily="34" charset="0"/>
        <a:ea typeface="MS PGothic" panose="020B0600070205080204" pitchFamily="34" charset="-128"/>
        <a:cs typeface="+mn-cs"/>
      </a:defRPr>
    </a:lvl3pPr>
    <a:lvl4pPr marL="1371600" algn="ctr" rtl="0" eaLnBrk="0" fontAlgn="base" hangingPunct="0">
      <a:spcBef>
        <a:spcPct val="0"/>
      </a:spcBef>
      <a:spcAft>
        <a:spcPct val="0"/>
      </a:spcAft>
      <a:defRPr kern="1200">
        <a:solidFill>
          <a:schemeClr val="tx1"/>
        </a:solidFill>
        <a:latin typeface="Lucida Sans Unicode" panose="020B0602030504020204" pitchFamily="34" charset="0"/>
        <a:ea typeface="MS PGothic" panose="020B0600070205080204" pitchFamily="34" charset="-128"/>
        <a:cs typeface="+mn-cs"/>
      </a:defRPr>
    </a:lvl4pPr>
    <a:lvl5pPr marL="1828800" algn="ctr" rtl="0" eaLnBrk="0" fontAlgn="base" hangingPunct="0">
      <a:spcBef>
        <a:spcPct val="0"/>
      </a:spcBef>
      <a:spcAft>
        <a:spcPct val="0"/>
      </a:spcAft>
      <a:defRPr kern="1200">
        <a:solidFill>
          <a:schemeClr val="tx1"/>
        </a:solidFill>
        <a:latin typeface="Lucida Sans Unicode" panose="020B0602030504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Lucida Sans Unicode" panose="020B0602030504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Lucida Sans Unicode" panose="020B0602030504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Lucida Sans Unicode" panose="020B0602030504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Lucida Sans Unicode" panose="020B0602030504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4D4D4D"/>
    <a:srgbClr val="5F5F5F"/>
    <a:srgbClr val="000066"/>
    <a:srgbClr val="000099"/>
    <a:srgbClr val="FF660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15"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A16F4E8-D1A0-4A2E-AADA-6881A11138A2}"/>
              </a:ext>
            </a:extLst>
          </p:cNvPr>
          <p:cNvSpPr>
            <a:spLocks noChangeArrowheads="1"/>
          </p:cNvSpPr>
          <p:nvPr/>
        </p:nvSpPr>
        <p:spPr bwMode="auto">
          <a:xfrm>
            <a:off x="3084513" y="9313863"/>
            <a:ext cx="687387"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12" tIns="44450" rIns="87312" bIns="44450">
            <a:spAutoFit/>
          </a:bodyPr>
          <a:lstStyle>
            <a:lvl1pPr defTabSz="868363">
              <a:defRPr sz="2400">
                <a:solidFill>
                  <a:schemeClr val="tx1"/>
                </a:solidFill>
                <a:latin typeface="Lucida Sans Unicode" panose="020B0602030504020204" pitchFamily="34" charset="0"/>
                <a:ea typeface="MS PGothic" panose="020B0600070205080204" pitchFamily="34" charset="-128"/>
              </a:defRPr>
            </a:lvl1pPr>
            <a:lvl2pPr marL="742950" indent="-285750" defTabSz="868363">
              <a:defRPr sz="2400">
                <a:solidFill>
                  <a:schemeClr val="tx1"/>
                </a:solidFill>
                <a:latin typeface="Lucida Sans Unicode" panose="020B0602030504020204" pitchFamily="34" charset="0"/>
                <a:ea typeface="MS PGothic" panose="020B0600070205080204" pitchFamily="34" charset="-128"/>
              </a:defRPr>
            </a:lvl2pPr>
            <a:lvl3pPr marL="1143000" indent="-228600" defTabSz="868363">
              <a:defRPr sz="2400">
                <a:solidFill>
                  <a:schemeClr val="tx1"/>
                </a:solidFill>
                <a:latin typeface="Lucida Sans Unicode" panose="020B0602030504020204" pitchFamily="34" charset="0"/>
                <a:ea typeface="MS PGothic" panose="020B0600070205080204" pitchFamily="34" charset="-128"/>
              </a:defRPr>
            </a:lvl3pPr>
            <a:lvl4pPr marL="1600200" indent="-228600" defTabSz="868363">
              <a:defRPr sz="2400">
                <a:solidFill>
                  <a:schemeClr val="tx1"/>
                </a:solidFill>
                <a:latin typeface="Lucida Sans Unicode" panose="020B0602030504020204" pitchFamily="34" charset="0"/>
                <a:ea typeface="MS PGothic" panose="020B0600070205080204" pitchFamily="34" charset="-128"/>
              </a:defRPr>
            </a:lvl4pPr>
            <a:lvl5pPr marL="2057400" indent="-228600" defTabSz="868363">
              <a:defRPr sz="2400">
                <a:solidFill>
                  <a:schemeClr val="tx1"/>
                </a:solidFill>
                <a:latin typeface="Lucida Sans Unicode" panose="020B0602030504020204" pitchFamily="34" charset="0"/>
                <a:ea typeface="MS PGothic" panose="020B0600070205080204" pitchFamily="34" charset="-128"/>
              </a:defRPr>
            </a:lvl5pPr>
            <a:lvl6pPr marL="25146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pPr>
              <a:lnSpc>
                <a:spcPct val="90000"/>
              </a:lnSpc>
            </a:pPr>
            <a:r>
              <a:rPr lang="en-US" altLang="en-US" sz="1200">
                <a:latin typeface="Century Gothic" panose="020B0502020202020204" pitchFamily="34" charset="0"/>
              </a:rPr>
              <a:t>Page </a:t>
            </a:r>
            <a:fld id="{A9A8CA03-9887-48D1-BC84-BBF2F77901B3}" type="slidenum">
              <a:rPr lang="en-US" altLang="en-US" sz="1200">
                <a:latin typeface="Century Gothic" panose="020B0502020202020204" pitchFamily="34" charset="0"/>
              </a:rPr>
              <a:pPr>
                <a:lnSpc>
                  <a:spcPct val="90000"/>
                </a:lnSpc>
              </a:pPr>
              <a:t>‹#›</a:t>
            </a:fld>
            <a:endParaRPr lang="en-US" altLang="en-US" sz="1200">
              <a:latin typeface="Century Gothic" panose="020B0502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3960C67-C9CC-416E-A66B-A4D1857D5399}"/>
              </a:ext>
            </a:extLst>
          </p:cNvPr>
          <p:cNvSpPr>
            <a:spLocks noGrp="1" noChangeArrowheads="1"/>
          </p:cNvSpPr>
          <p:nvPr>
            <p:ph type="body" sz="quarter" idx="3"/>
          </p:nvPr>
        </p:nvSpPr>
        <p:spPr bwMode="auto">
          <a:xfrm>
            <a:off x="914400" y="4646613"/>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15363" name="Rectangle 3">
            <a:extLst>
              <a:ext uri="{FF2B5EF4-FFF2-40B4-BE49-F238E27FC236}">
                <a16:creationId xmlns:a16="http://schemas.microsoft.com/office/drawing/2014/main" id="{6BCAA983-DA72-4114-9A45-B21934E465B0}"/>
              </a:ext>
            </a:extLst>
          </p:cNvPr>
          <p:cNvSpPr>
            <a:spLocks noChangeArrowheads="1"/>
          </p:cNvSpPr>
          <p:nvPr/>
        </p:nvSpPr>
        <p:spPr bwMode="auto">
          <a:xfrm>
            <a:off x="3084513" y="9313863"/>
            <a:ext cx="687387"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12" tIns="44450" rIns="87312" bIns="44450">
            <a:spAutoFit/>
          </a:bodyPr>
          <a:lstStyle>
            <a:lvl1pPr defTabSz="868363">
              <a:defRPr sz="2400">
                <a:solidFill>
                  <a:schemeClr val="tx1"/>
                </a:solidFill>
                <a:latin typeface="Lucida Sans Unicode" panose="020B0602030504020204" pitchFamily="34" charset="0"/>
                <a:ea typeface="MS PGothic" panose="020B0600070205080204" pitchFamily="34" charset="-128"/>
              </a:defRPr>
            </a:lvl1pPr>
            <a:lvl2pPr marL="742950" indent="-285750" defTabSz="868363">
              <a:defRPr sz="2400">
                <a:solidFill>
                  <a:schemeClr val="tx1"/>
                </a:solidFill>
                <a:latin typeface="Lucida Sans Unicode" panose="020B0602030504020204" pitchFamily="34" charset="0"/>
                <a:ea typeface="MS PGothic" panose="020B0600070205080204" pitchFamily="34" charset="-128"/>
              </a:defRPr>
            </a:lvl2pPr>
            <a:lvl3pPr marL="1143000" indent="-228600" defTabSz="868363">
              <a:defRPr sz="2400">
                <a:solidFill>
                  <a:schemeClr val="tx1"/>
                </a:solidFill>
                <a:latin typeface="Lucida Sans Unicode" panose="020B0602030504020204" pitchFamily="34" charset="0"/>
                <a:ea typeface="MS PGothic" panose="020B0600070205080204" pitchFamily="34" charset="-128"/>
              </a:defRPr>
            </a:lvl3pPr>
            <a:lvl4pPr marL="1600200" indent="-228600" defTabSz="868363">
              <a:defRPr sz="2400">
                <a:solidFill>
                  <a:schemeClr val="tx1"/>
                </a:solidFill>
                <a:latin typeface="Lucida Sans Unicode" panose="020B0602030504020204" pitchFamily="34" charset="0"/>
                <a:ea typeface="MS PGothic" panose="020B0600070205080204" pitchFamily="34" charset="-128"/>
              </a:defRPr>
            </a:lvl4pPr>
            <a:lvl5pPr marL="2057400" indent="-228600" defTabSz="868363">
              <a:defRPr sz="2400">
                <a:solidFill>
                  <a:schemeClr val="tx1"/>
                </a:solidFill>
                <a:latin typeface="Lucida Sans Unicode" panose="020B0602030504020204" pitchFamily="34" charset="0"/>
                <a:ea typeface="MS PGothic" panose="020B0600070205080204" pitchFamily="34" charset="-128"/>
              </a:defRPr>
            </a:lvl5pPr>
            <a:lvl6pPr marL="25146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defTabSz="868363"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pPr>
              <a:lnSpc>
                <a:spcPct val="90000"/>
              </a:lnSpc>
            </a:pPr>
            <a:r>
              <a:rPr lang="en-US" altLang="en-US" sz="1200">
                <a:latin typeface="Century Gothic" panose="020B0502020202020204" pitchFamily="34" charset="0"/>
              </a:rPr>
              <a:t>Page </a:t>
            </a:r>
            <a:fld id="{DB3EA00E-E791-4421-84CC-2366641563DE}" type="slidenum">
              <a:rPr lang="en-US" altLang="en-US" sz="1200">
                <a:latin typeface="Century Gothic" panose="020B0502020202020204" pitchFamily="34" charset="0"/>
              </a:rPr>
              <a:pPr>
                <a:lnSpc>
                  <a:spcPct val="90000"/>
                </a:lnSpc>
              </a:pPr>
              <a:t>‹#›</a:t>
            </a:fld>
            <a:endParaRPr lang="en-US" altLang="en-US" sz="1200">
              <a:latin typeface="Century Gothic" panose="020B0502020202020204" pitchFamily="34" charset="0"/>
            </a:endParaRPr>
          </a:p>
        </p:txBody>
      </p:sp>
      <p:sp>
        <p:nvSpPr>
          <p:cNvPr id="15364" name="Rectangle 4">
            <a:extLst>
              <a:ext uri="{FF2B5EF4-FFF2-40B4-BE49-F238E27FC236}">
                <a16:creationId xmlns:a16="http://schemas.microsoft.com/office/drawing/2014/main" id="{4270F3BA-6D96-4004-A224-4FA1D59E5941}"/>
              </a:ext>
            </a:extLst>
          </p:cNvPr>
          <p:cNvSpPr>
            <a:spLocks noGrp="1" noRot="1" noChangeAspect="1" noChangeArrowheads="1" noTextEdit="1"/>
          </p:cNvSpPr>
          <p:nvPr>
            <p:ph type="sldImg" idx="2"/>
          </p:nvPr>
        </p:nvSpPr>
        <p:spPr bwMode="auto">
          <a:xfrm>
            <a:off x="1149350" y="858838"/>
            <a:ext cx="4559300" cy="3413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128"/>
      </a:defRPr>
    </a:lvl1pPr>
    <a:lvl2pPr marL="742950" indent="-28575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EA876EB5-2A54-4E2F-B6BE-8D04CC85896F}"/>
              </a:ext>
            </a:extLst>
          </p:cNvPr>
          <p:cNvSpPr>
            <a:spLocks noGrp="1" noRot="1" noChangeAspect="1" noChangeArrowheads="1" noTextEdit="1"/>
          </p:cNvSpPr>
          <p:nvPr>
            <p:ph type="sldImg"/>
          </p:nvPr>
        </p:nvSpPr>
        <p:spPr>
          <a:xfrm>
            <a:off x="1154113" y="858838"/>
            <a:ext cx="4549775" cy="3413125"/>
          </a:xfrm>
          <a:ln/>
        </p:spPr>
      </p:sp>
      <p:sp>
        <p:nvSpPr>
          <p:cNvPr id="17410" name="Rectangle 3">
            <a:extLst>
              <a:ext uri="{FF2B5EF4-FFF2-40B4-BE49-F238E27FC236}">
                <a16:creationId xmlns:a16="http://schemas.microsoft.com/office/drawing/2014/main" id="{3BDE2F5B-A344-404F-BA42-2D56F761C0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DECC9904-9B7E-49CA-B072-303B46E3C4A9}"/>
              </a:ext>
            </a:extLst>
          </p:cNvPr>
          <p:cNvSpPr>
            <a:spLocks noGrp="1" noRot="1" noChangeAspect="1"/>
          </p:cNvSpPr>
          <p:nvPr>
            <p:ph type="sldImg"/>
          </p:nvPr>
        </p:nvSpPr>
        <p:spPr>
          <a:xfrm>
            <a:off x="1154113" y="858838"/>
            <a:ext cx="4549775" cy="3413125"/>
          </a:xfrm>
          <a:ln/>
        </p:spPr>
      </p:sp>
      <p:sp>
        <p:nvSpPr>
          <p:cNvPr id="50178" name="Notes Placeholder 2">
            <a:extLst>
              <a:ext uri="{FF2B5EF4-FFF2-40B4-BE49-F238E27FC236}">
                <a16:creationId xmlns:a16="http://schemas.microsoft.com/office/drawing/2014/main" id="{4C2BCF63-7849-4260-8499-DD5C6BC9AB8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Not 5% Dextrose. Colloid stays intravascular so may be more effective for longer. Blood expand vascular volume and can improve O2 carrying capacity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FA0F24A6-7C16-4E9F-A31E-5A6C99271CEC}"/>
              </a:ext>
            </a:extLst>
          </p:cNvPr>
          <p:cNvSpPr>
            <a:spLocks noGrp="1" noRot="1" noChangeAspect="1"/>
          </p:cNvSpPr>
          <p:nvPr>
            <p:ph type="sldImg"/>
          </p:nvPr>
        </p:nvSpPr>
        <p:spPr>
          <a:xfrm>
            <a:off x="1154113" y="858838"/>
            <a:ext cx="4549775" cy="3413125"/>
          </a:xfrm>
          <a:ln/>
        </p:spPr>
      </p:sp>
      <p:sp>
        <p:nvSpPr>
          <p:cNvPr id="52226" name="Notes Placeholder 2">
            <a:extLst>
              <a:ext uri="{FF2B5EF4-FFF2-40B4-BE49-F238E27FC236}">
                <a16:creationId xmlns:a16="http://schemas.microsoft.com/office/drawing/2014/main" id="{E0CC0F4E-2B26-471A-B095-7BAB41D2559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Many conflicting but crystalloid is cheap, safe  and readily available</a:t>
            </a:r>
          </a:p>
        </p:txBody>
      </p:sp>
      <p:sp>
        <p:nvSpPr>
          <p:cNvPr id="52227" name="Slide Number Placeholder 3">
            <a:extLst>
              <a:ext uri="{FF2B5EF4-FFF2-40B4-BE49-F238E27FC236}">
                <a16:creationId xmlns:a16="http://schemas.microsoft.com/office/drawing/2014/main" id="{AC89D20C-A39A-49EC-BB49-8F00F500D0A9}"/>
              </a:ext>
            </a:extLst>
          </p:cNvPr>
          <p:cNvSpPr>
            <a:spLocks noGrp="1"/>
          </p:cNvSpPr>
          <p:nvPr>
            <p:ph type="sldNum" sz="quarter" idx="4294967295"/>
          </p:nvPr>
        </p:nvSpPr>
        <p:spPr bwMode="auto">
          <a:xfrm>
            <a:off x="3884613" y="9283700"/>
            <a:ext cx="2971800" cy="488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fld id="{9C54E54B-9B92-45B5-AD6C-D9104C70BD53}" type="slidenum">
              <a:rPr lang="en-US" altLang="en-US" sz="1800"/>
              <a:pPr/>
              <a:t>23</a:t>
            </a:fld>
            <a:endParaRPr lang="en-US" altLang="en-US" sz="18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5921DD65-2ED4-4D5F-929E-3275A6769473}"/>
              </a:ext>
            </a:extLst>
          </p:cNvPr>
          <p:cNvSpPr>
            <a:spLocks noGrp="1" noRot="1" noChangeAspect="1" noChangeArrowheads="1" noTextEdit="1"/>
          </p:cNvSpPr>
          <p:nvPr>
            <p:ph type="sldImg"/>
          </p:nvPr>
        </p:nvSpPr>
        <p:spPr>
          <a:xfrm>
            <a:off x="1154113" y="858838"/>
            <a:ext cx="4549775" cy="3413125"/>
          </a:xfrm>
          <a:ln/>
        </p:spPr>
      </p:sp>
      <p:sp>
        <p:nvSpPr>
          <p:cNvPr id="61442" name="Rectangle 3">
            <a:extLst>
              <a:ext uri="{FF2B5EF4-FFF2-40B4-BE49-F238E27FC236}">
                <a16:creationId xmlns:a16="http://schemas.microsoft.com/office/drawing/2014/main" id="{0AD15D16-17C1-4D58-B14B-5D84C3D1B99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If hypotension does not respond to fluid vasopressors should be started. In life threatening hypotension it may be necessary to start vasopressors before the patient has been adequately fluid resuscitated in order to keep the patient alive. Never use vasopressin in patients who are cold and shut down. If warm and dilted and on large doses of NA then vasopressin should be considered Dobutamine improves cardiac contractility and is useful in patients with known poor LV function and in those with depressed LV function due to sepsis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1C7DEE5D-5322-45CC-BCF7-AB0B2D28B435}"/>
              </a:ext>
            </a:extLst>
          </p:cNvPr>
          <p:cNvSpPr>
            <a:spLocks noGrp="1" noRot="1" noChangeAspect="1" noChangeArrowheads="1" noTextEdit="1"/>
          </p:cNvSpPr>
          <p:nvPr>
            <p:ph type="sldImg"/>
          </p:nvPr>
        </p:nvSpPr>
        <p:spPr>
          <a:xfrm>
            <a:off x="1154113" y="858838"/>
            <a:ext cx="4549775" cy="3413125"/>
          </a:xfrm>
          <a:ln/>
        </p:spPr>
      </p:sp>
      <p:sp>
        <p:nvSpPr>
          <p:cNvPr id="63490" name="Rectangle 3">
            <a:extLst>
              <a:ext uri="{FF2B5EF4-FFF2-40B4-BE49-F238E27FC236}">
                <a16:creationId xmlns:a16="http://schemas.microsoft.com/office/drawing/2014/main" id="{82E075BA-0311-4AEC-BC2F-799180D5E95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Other sites: nervous system, soft tissue, sinuses, intravascular catheters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73BB4F66-6D1F-45B5-B27F-AF332CAC9268}"/>
              </a:ext>
            </a:extLst>
          </p:cNvPr>
          <p:cNvSpPr>
            <a:spLocks noGrp="1" noRot="1" noChangeAspect="1" noChangeArrowheads="1" noTextEdit="1"/>
          </p:cNvSpPr>
          <p:nvPr>
            <p:ph type="sldImg"/>
          </p:nvPr>
        </p:nvSpPr>
        <p:spPr>
          <a:xfrm>
            <a:off x="1154113" y="858838"/>
            <a:ext cx="4549775" cy="3413125"/>
          </a:xfrm>
          <a:ln/>
        </p:spPr>
      </p:sp>
      <p:sp>
        <p:nvSpPr>
          <p:cNvPr id="65538" name="Rectangle 3">
            <a:extLst>
              <a:ext uri="{FF2B5EF4-FFF2-40B4-BE49-F238E27FC236}">
                <a16:creationId xmlns:a16="http://schemas.microsoft.com/office/drawing/2014/main" id="{9B67BDDE-376B-4DD0-AB2A-80BAA6A3969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Yield from two sets of blood cultures markedly greater than yield from one set. Strict asepsis important, otherwise significance of positive cultures difficult to interpret.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3550EFEB-2BB8-4508-BE2A-2699AAEB8AE9}"/>
              </a:ext>
            </a:extLst>
          </p:cNvPr>
          <p:cNvSpPr>
            <a:spLocks noGrp="1" noRot="1" noChangeAspect="1" noChangeArrowheads="1" noTextEdit="1"/>
          </p:cNvSpPr>
          <p:nvPr>
            <p:ph type="sldImg"/>
          </p:nvPr>
        </p:nvSpPr>
        <p:spPr>
          <a:xfrm>
            <a:off x="1154113" y="858838"/>
            <a:ext cx="4549775" cy="3413125"/>
          </a:xfrm>
          <a:ln/>
        </p:spPr>
      </p:sp>
      <p:sp>
        <p:nvSpPr>
          <p:cNvPr id="67586" name="Rectangle 3">
            <a:extLst>
              <a:ext uri="{FF2B5EF4-FFF2-40B4-BE49-F238E27FC236}">
                <a16:creationId xmlns:a16="http://schemas.microsoft.com/office/drawing/2014/main" id="{01745E98-57DA-4C8A-BCF4-BD3541677C3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Give antibiotics early based on a best guess. This should be informed by knowledge of local flora and sensitivity patterns.</a:t>
            </a:r>
          </a:p>
          <a:p>
            <a:r>
              <a:rPr lang="en-US" altLang="en-US">
                <a:latin typeface="Times New Roman" panose="02020603050405020304" pitchFamily="18" charset="0"/>
              </a:rPr>
              <a:t>NB antibiotics need only be delayed for appropriate specimens. Not necessary to wait for sputum in community acquired pneumonia or CSF in community acquired meningitis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1FBDCAFF-1994-43D6-999A-8EBD28596FB0}"/>
              </a:ext>
            </a:extLst>
          </p:cNvPr>
          <p:cNvSpPr>
            <a:spLocks noGrp="1" noRot="1" noChangeAspect="1" noChangeArrowheads="1" noTextEdit="1"/>
          </p:cNvSpPr>
          <p:nvPr>
            <p:ph type="sldImg"/>
          </p:nvPr>
        </p:nvSpPr>
        <p:spPr>
          <a:xfrm>
            <a:off x="1154113" y="858838"/>
            <a:ext cx="4549775" cy="3413125"/>
          </a:xfrm>
          <a:ln/>
        </p:spPr>
      </p:sp>
      <p:sp>
        <p:nvSpPr>
          <p:cNvPr id="69634" name="Rectangle 3">
            <a:extLst>
              <a:ext uri="{FF2B5EF4-FFF2-40B4-BE49-F238E27FC236}">
                <a16:creationId xmlns:a16="http://schemas.microsoft.com/office/drawing/2014/main" id="{EF47FF69-EE92-4DD0-8FC6-7D5566D53CC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 likely organisms will depend on the site of infection, the environment in which the patient developed the infection and patient factors. When considering the environment in which the patient developed the infection it is vital to understand that local factors are of huge importance. The flora and sensitivity patterns differ from country to country, from hospital to hospital within a country and from ICU to ICU within a hospital.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77F2D061-B0E2-4CB1-9CD9-5AEE21B77011}"/>
              </a:ext>
            </a:extLst>
          </p:cNvPr>
          <p:cNvSpPr>
            <a:spLocks noGrp="1" noRot="1" noChangeAspect="1" noChangeArrowheads="1" noTextEdit="1"/>
          </p:cNvSpPr>
          <p:nvPr>
            <p:ph type="sldImg"/>
          </p:nvPr>
        </p:nvSpPr>
        <p:spPr>
          <a:xfrm>
            <a:off x="1154113" y="858838"/>
            <a:ext cx="4549775" cy="3413125"/>
          </a:xfrm>
          <a:ln/>
        </p:spPr>
      </p:sp>
      <p:sp>
        <p:nvSpPr>
          <p:cNvPr id="71682" name="Rectangle 3">
            <a:extLst>
              <a:ext uri="{FF2B5EF4-FFF2-40B4-BE49-F238E27FC236}">
                <a16:creationId xmlns:a16="http://schemas.microsoft.com/office/drawing/2014/main" id="{4109A662-3118-403F-BBF8-AA571B14CB3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Also take into account tissue penetration and adverse effect profile. Importance of adverse event profile will depend on which organs are failing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BEC3D490-4464-474A-B748-BCBC6C8FEC85}"/>
              </a:ext>
            </a:extLst>
          </p:cNvPr>
          <p:cNvSpPr>
            <a:spLocks noGrp="1" noRot="1" noChangeAspect="1" noChangeArrowheads="1" noTextEdit="1"/>
          </p:cNvSpPr>
          <p:nvPr>
            <p:ph type="sldImg"/>
          </p:nvPr>
        </p:nvSpPr>
        <p:spPr>
          <a:xfrm>
            <a:off x="1154113" y="858838"/>
            <a:ext cx="4549775" cy="3413125"/>
          </a:xfrm>
          <a:ln/>
        </p:spPr>
      </p:sp>
      <p:sp>
        <p:nvSpPr>
          <p:cNvPr id="73730" name="Rectangle 3">
            <a:extLst>
              <a:ext uri="{FF2B5EF4-FFF2-40B4-BE49-F238E27FC236}">
                <a16:creationId xmlns:a16="http://schemas.microsoft.com/office/drawing/2014/main" id="{4D325A87-2D6E-4908-A03E-6E6057F8DE0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61AAC357-F27C-4E96-9F06-C49796DC6328}"/>
              </a:ext>
            </a:extLst>
          </p:cNvPr>
          <p:cNvSpPr>
            <a:spLocks noGrp="1" noRot="1" noChangeAspect="1" noChangeArrowheads="1" noTextEdit="1"/>
          </p:cNvSpPr>
          <p:nvPr>
            <p:ph type="sldImg"/>
          </p:nvPr>
        </p:nvSpPr>
        <p:spPr>
          <a:xfrm>
            <a:off x="1154113" y="858838"/>
            <a:ext cx="4549775" cy="3413125"/>
          </a:xfrm>
          <a:ln/>
        </p:spPr>
      </p:sp>
      <p:sp>
        <p:nvSpPr>
          <p:cNvPr id="75778" name="Rectangle 3">
            <a:extLst>
              <a:ext uri="{FF2B5EF4-FFF2-40B4-BE49-F238E27FC236}">
                <a16:creationId xmlns:a16="http://schemas.microsoft.com/office/drawing/2014/main" id="{DF1D3191-91E3-4BB5-A532-7845EC10BC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After starting antibiotics it is vital to assess the clinical response to antibiotics and to revise the antibiotics based on microbiological results with the aim of using a narrower spectrum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E62A453B-D5A7-49FE-9496-EE4A96CA5331}"/>
              </a:ext>
            </a:extLst>
          </p:cNvPr>
          <p:cNvSpPr>
            <a:spLocks noGrp="1" noRot="1" noChangeAspect="1" noChangeArrowheads="1" noTextEdit="1"/>
          </p:cNvSpPr>
          <p:nvPr>
            <p:ph type="sldImg"/>
          </p:nvPr>
        </p:nvSpPr>
        <p:spPr>
          <a:xfrm>
            <a:off x="1154113" y="858838"/>
            <a:ext cx="4549775" cy="3413125"/>
          </a:xfrm>
          <a:ln/>
        </p:spPr>
      </p:sp>
      <p:sp>
        <p:nvSpPr>
          <p:cNvPr id="20482" name="Rectangle 3">
            <a:extLst>
              <a:ext uri="{FF2B5EF4-FFF2-40B4-BE49-F238E27FC236}">
                <a16:creationId xmlns:a16="http://schemas.microsoft.com/office/drawing/2014/main" id="{1C21506E-E4B9-4698-833B-044D05E1A21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93C26CC3-F27D-4BEA-8800-63A1536818E5}"/>
              </a:ext>
            </a:extLst>
          </p:cNvPr>
          <p:cNvSpPr>
            <a:spLocks noGrp="1" noRot="1" noChangeAspect="1" noChangeArrowheads="1" noTextEdit="1"/>
          </p:cNvSpPr>
          <p:nvPr>
            <p:ph type="sldImg"/>
          </p:nvPr>
        </p:nvSpPr>
        <p:spPr>
          <a:xfrm>
            <a:off x="1154113" y="858838"/>
            <a:ext cx="4549775" cy="3413125"/>
          </a:xfrm>
          <a:ln/>
        </p:spPr>
      </p:sp>
      <p:sp>
        <p:nvSpPr>
          <p:cNvPr id="77826" name="Rectangle 3">
            <a:extLst>
              <a:ext uri="{FF2B5EF4-FFF2-40B4-BE49-F238E27FC236}">
                <a16:creationId xmlns:a16="http://schemas.microsoft.com/office/drawing/2014/main" id="{72C70170-21C8-4B92-BFC2-4840555DC58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Changes may be due to acute lung injury rather than pneumonia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E31CB302-E589-44D6-B555-4BA8E9751663}"/>
              </a:ext>
            </a:extLst>
          </p:cNvPr>
          <p:cNvSpPr>
            <a:spLocks noGrp="1" noRot="1" noChangeAspect="1" noChangeArrowheads="1" noTextEdit="1"/>
          </p:cNvSpPr>
          <p:nvPr>
            <p:ph type="sldImg"/>
          </p:nvPr>
        </p:nvSpPr>
        <p:spPr>
          <a:xfrm>
            <a:off x="1154113" y="858838"/>
            <a:ext cx="4549775" cy="3413125"/>
          </a:xfrm>
          <a:ln/>
        </p:spPr>
      </p:sp>
      <p:sp>
        <p:nvSpPr>
          <p:cNvPr id="79874" name="Rectangle 3">
            <a:extLst>
              <a:ext uri="{FF2B5EF4-FFF2-40B4-BE49-F238E27FC236}">
                <a16:creationId xmlns:a16="http://schemas.microsoft.com/office/drawing/2014/main" id="{882DBA8D-64F5-4C2E-9CD3-8EBF5D53E7B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History of recent bowel surgery makes intra-abdominal infection more likely. Useful radiology includes AXR, US and CT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43732BB9-B4CE-43AF-9299-E59D02918E71}"/>
              </a:ext>
            </a:extLst>
          </p:cNvPr>
          <p:cNvSpPr>
            <a:spLocks noGrp="1" noRot="1" noChangeAspect="1" noChangeArrowheads="1" noTextEdit="1"/>
          </p:cNvSpPr>
          <p:nvPr>
            <p:ph type="sldImg"/>
          </p:nvPr>
        </p:nvSpPr>
        <p:spPr>
          <a:xfrm>
            <a:off x="1154113" y="858838"/>
            <a:ext cx="4549775" cy="3413125"/>
          </a:xfrm>
          <a:ln/>
        </p:spPr>
      </p:sp>
      <p:sp>
        <p:nvSpPr>
          <p:cNvPr id="81922" name="Rectangle 3">
            <a:extLst>
              <a:ext uri="{FF2B5EF4-FFF2-40B4-BE49-F238E27FC236}">
                <a16:creationId xmlns:a16="http://schemas.microsoft.com/office/drawing/2014/main" id="{A57E8E8A-6873-4103-89A0-B392EAED071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Both inner and outer surfaces of bowel wall clearly seen indicating pneumoperitoneum</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99D43255-66CC-49D1-A76D-19477429F18B}"/>
              </a:ext>
            </a:extLst>
          </p:cNvPr>
          <p:cNvSpPr>
            <a:spLocks noGrp="1" noRot="1" noChangeAspect="1" noChangeArrowheads="1" noTextEdit="1"/>
          </p:cNvSpPr>
          <p:nvPr>
            <p:ph type="sldImg"/>
          </p:nvPr>
        </p:nvSpPr>
        <p:spPr>
          <a:xfrm>
            <a:off x="1154113" y="858838"/>
            <a:ext cx="4549775" cy="3413125"/>
          </a:xfrm>
          <a:ln/>
        </p:spPr>
      </p:sp>
      <p:sp>
        <p:nvSpPr>
          <p:cNvPr id="83970" name="Rectangle 3">
            <a:extLst>
              <a:ext uri="{FF2B5EF4-FFF2-40B4-BE49-F238E27FC236}">
                <a16:creationId xmlns:a16="http://schemas.microsoft.com/office/drawing/2014/main" id="{03E18131-869C-455B-A19F-66C480EA8AF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87BA9064-6A90-4F4A-B9C9-7EDCBFAE4E40}"/>
              </a:ext>
            </a:extLst>
          </p:cNvPr>
          <p:cNvSpPr>
            <a:spLocks noGrp="1" noRot="1" noChangeAspect="1" noChangeArrowheads="1" noTextEdit="1"/>
          </p:cNvSpPr>
          <p:nvPr>
            <p:ph type="sldImg"/>
          </p:nvPr>
        </p:nvSpPr>
        <p:spPr>
          <a:xfrm>
            <a:off x="1154113" y="858838"/>
            <a:ext cx="4549775" cy="3413125"/>
          </a:xfrm>
          <a:ln/>
        </p:spPr>
      </p:sp>
      <p:sp>
        <p:nvSpPr>
          <p:cNvPr id="86018" name="Rectangle 3">
            <a:extLst>
              <a:ext uri="{FF2B5EF4-FFF2-40B4-BE49-F238E27FC236}">
                <a16:creationId xmlns:a16="http://schemas.microsoft.com/office/drawing/2014/main" id="{8CEA71FE-05A1-4671-8689-7D4DACDB7BC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In general use method of source control that results in the least physiological disturbance. Thus radiological percutaneous drainage of an abscess, if feasible, is preferable to open surgical drainage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FD02084B-FFC7-4005-8F58-C4C5C26C69D1}"/>
              </a:ext>
            </a:extLst>
          </p:cNvPr>
          <p:cNvSpPr>
            <a:spLocks noGrp="1" noRot="1" noChangeAspect="1" noChangeArrowheads="1" noTextEdit="1"/>
          </p:cNvSpPr>
          <p:nvPr>
            <p:ph type="sldImg"/>
          </p:nvPr>
        </p:nvSpPr>
        <p:spPr>
          <a:xfrm>
            <a:off x="1154113" y="858838"/>
            <a:ext cx="4549775" cy="3413125"/>
          </a:xfrm>
          <a:ln/>
        </p:spPr>
      </p:sp>
      <p:sp>
        <p:nvSpPr>
          <p:cNvPr id="90114" name="Rectangle 3">
            <a:extLst>
              <a:ext uri="{FF2B5EF4-FFF2-40B4-BE49-F238E27FC236}">
                <a16:creationId xmlns:a16="http://schemas.microsoft.com/office/drawing/2014/main" id="{CAF295BD-5721-42CB-B8EE-62024E18E4C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8E364067-3D3F-46D9-9E14-C7C8F9404320}"/>
              </a:ext>
            </a:extLst>
          </p:cNvPr>
          <p:cNvSpPr>
            <a:spLocks noGrp="1" noRot="1" noChangeAspect="1" noChangeArrowheads="1" noTextEdit="1"/>
          </p:cNvSpPr>
          <p:nvPr>
            <p:ph type="sldImg"/>
          </p:nvPr>
        </p:nvSpPr>
        <p:spPr>
          <a:xfrm>
            <a:off x="1154113" y="858838"/>
            <a:ext cx="4549775" cy="3413125"/>
          </a:xfrm>
          <a:ln/>
        </p:spPr>
      </p:sp>
      <p:sp>
        <p:nvSpPr>
          <p:cNvPr id="94210" name="Rectangle 3">
            <a:extLst>
              <a:ext uri="{FF2B5EF4-FFF2-40B4-BE49-F238E27FC236}">
                <a16:creationId xmlns:a16="http://schemas.microsoft.com/office/drawing/2014/main" id="{122E0022-D7D8-40EB-B5B7-102532596DC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3383DFEF-6A69-43C0-992D-77356594085F}"/>
              </a:ext>
            </a:extLst>
          </p:cNvPr>
          <p:cNvSpPr>
            <a:spLocks noGrp="1" noChangeArrowheads="1"/>
          </p:cNvSpPr>
          <p:nvPr>
            <p:ph type="sldNum" sz="quarter" idx="4294967295"/>
          </p:nvPr>
        </p:nvSpPr>
        <p:spPr bwMode="auto">
          <a:xfrm>
            <a:off x="3884613" y="9283700"/>
            <a:ext cx="2971800" cy="488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fld id="{356FB2F1-0F1A-4789-8785-873FE4AD084D}" type="slidenum">
              <a:rPr lang="en-US" altLang="en-US" sz="1800"/>
              <a:pPr/>
              <a:t>6</a:t>
            </a:fld>
            <a:endParaRPr lang="en-US" altLang="en-US" sz="1800"/>
          </a:p>
        </p:txBody>
      </p:sp>
      <p:sp>
        <p:nvSpPr>
          <p:cNvPr id="26626" name="Rectangle 2">
            <a:extLst>
              <a:ext uri="{FF2B5EF4-FFF2-40B4-BE49-F238E27FC236}">
                <a16:creationId xmlns:a16="http://schemas.microsoft.com/office/drawing/2014/main" id="{C45102CC-3E49-41D1-95A7-FFF5044B8874}"/>
              </a:ext>
            </a:extLst>
          </p:cNvPr>
          <p:cNvSpPr>
            <a:spLocks noGrp="1" noRot="1" noChangeAspect="1" noChangeArrowheads="1" noTextEdit="1"/>
          </p:cNvSpPr>
          <p:nvPr>
            <p:ph type="sldImg"/>
          </p:nvPr>
        </p:nvSpPr>
        <p:spPr>
          <a:xfrm>
            <a:off x="955675" y="722313"/>
            <a:ext cx="4910138" cy="3683000"/>
          </a:xfrm>
          <a:ln cap="flat"/>
        </p:spPr>
      </p:sp>
      <p:sp>
        <p:nvSpPr>
          <p:cNvPr id="26627" name="Rectangle 3">
            <a:extLst>
              <a:ext uri="{FF2B5EF4-FFF2-40B4-BE49-F238E27FC236}">
                <a16:creationId xmlns:a16="http://schemas.microsoft.com/office/drawing/2014/main" id="{8EDE7136-94ED-4D3C-AA7C-939322131DA2}"/>
              </a:ext>
            </a:extLst>
          </p:cNvPr>
          <p:cNvSpPr>
            <a:spLocks noGrp="1" noChangeArrowheads="1"/>
          </p:cNvSpPr>
          <p:nvPr>
            <p:ph type="body" idx="1"/>
          </p:nvPr>
        </p:nvSpPr>
        <p:spPr>
          <a:xfrm>
            <a:off x="889000" y="4646613"/>
            <a:ext cx="5041900" cy="44069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1" tIns="45221" rIns="90441" bIns="45221"/>
          <a:lstStyle/>
          <a:p>
            <a:pPr>
              <a:spcBef>
                <a:spcPct val="0"/>
              </a:spcBef>
            </a:pPr>
            <a:endParaRPr lang="en-AU"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912A8B2F-31F0-4D48-9C64-1C28621E5E16}"/>
              </a:ext>
            </a:extLst>
          </p:cNvPr>
          <p:cNvSpPr>
            <a:spLocks noGrp="1" noRot="1" noChangeAspect="1" noChangeArrowheads="1" noTextEdit="1"/>
          </p:cNvSpPr>
          <p:nvPr>
            <p:ph type="sldImg"/>
          </p:nvPr>
        </p:nvSpPr>
        <p:spPr>
          <a:xfrm>
            <a:off x="1154113" y="858838"/>
            <a:ext cx="4549775" cy="3413125"/>
          </a:xfrm>
          <a:ln/>
        </p:spPr>
      </p:sp>
      <p:sp>
        <p:nvSpPr>
          <p:cNvPr id="30722" name="Rectangle 3">
            <a:extLst>
              <a:ext uri="{FF2B5EF4-FFF2-40B4-BE49-F238E27FC236}">
                <a16:creationId xmlns:a16="http://schemas.microsoft.com/office/drawing/2014/main" id="{DD60994A-BD0C-4F4F-8781-65BA59FE7E7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Delay in administration of antibiotics or administration of inappropriate antibiotics results in worse outcome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78756F86-08F3-4CB6-AE3A-9BFC76EA98B3}"/>
              </a:ext>
            </a:extLst>
          </p:cNvPr>
          <p:cNvSpPr>
            <a:spLocks noGrp="1" noRot="1" noChangeAspect="1" noChangeArrowheads="1" noTextEdit="1"/>
          </p:cNvSpPr>
          <p:nvPr>
            <p:ph type="sldImg"/>
          </p:nvPr>
        </p:nvSpPr>
        <p:spPr>
          <a:xfrm>
            <a:off x="1154113" y="858838"/>
            <a:ext cx="4549775" cy="3413125"/>
          </a:xfrm>
          <a:ln/>
        </p:spPr>
      </p:sp>
      <p:sp>
        <p:nvSpPr>
          <p:cNvPr id="34818" name="Rectangle 3">
            <a:extLst>
              <a:ext uri="{FF2B5EF4-FFF2-40B4-BE49-F238E27FC236}">
                <a16:creationId xmlns:a16="http://schemas.microsoft.com/office/drawing/2014/main" id="{037353C9-B9D2-4548-9606-7C8EF7ADB6F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Need to work rapidly to achieve this. Aim is to administer antibiotics within 1 hour. In this time the patient has to be resuscitated, a diagnosis made and microbiological specimens taken so it is a group effort.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E9DF6E3F-6973-44DA-9D47-300884E31355}"/>
              </a:ext>
            </a:extLst>
          </p:cNvPr>
          <p:cNvSpPr>
            <a:spLocks noGrp="1" noRot="1" noChangeAspect="1"/>
          </p:cNvSpPr>
          <p:nvPr>
            <p:ph type="sldImg"/>
          </p:nvPr>
        </p:nvSpPr>
        <p:spPr>
          <a:xfrm>
            <a:off x="1154113" y="858838"/>
            <a:ext cx="4549775" cy="3413125"/>
          </a:xfrm>
          <a:ln/>
        </p:spPr>
      </p:sp>
      <p:sp>
        <p:nvSpPr>
          <p:cNvPr id="37890" name="Notes Placeholder 2">
            <a:extLst>
              <a:ext uri="{FF2B5EF4-FFF2-40B4-BE49-F238E27FC236}">
                <a16:creationId xmlns:a16="http://schemas.microsoft.com/office/drawing/2014/main" id="{14FF5149-1FBF-483F-B77B-E10D1EACB54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263 patients. Therapy group has less severe organ failure at 72 hours and lower mortality at 28 days.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448183D9-6023-4C4C-9914-1D9EFC236345}"/>
              </a:ext>
            </a:extLst>
          </p:cNvPr>
          <p:cNvSpPr>
            <a:spLocks noGrp="1" noChangeArrowheads="1"/>
          </p:cNvSpPr>
          <p:nvPr>
            <p:ph type="sldNum" sz="quarter" idx="4294967295"/>
          </p:nvPr>
        </p:nvSpPr>
        <p:spPr bwMode="auto">
          <a:xfrm>
            <a:off x="3884613" y="9283700"/>
            <a:ext cx="2971800" cy="488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fld id="{A6B455EB-6222-4700-91A0-7CDBAD476E7D}" type="slidenum">
              <a:rPr lang="en-US" altLang="en-US" sz="1800"/>
              <a:pPr/>
              <a:t>15</a:t>
            </a:fld>
            <a:endParaRPr lang="en-US" altLang="en-US" sz="1800"/>
          </a:p>
        </p:txBody>
      </p:sp>
      <p:sp>
        <p:nvSpPr>
          <p:cNvPr id="39939" name="Rectangle 2">
            <a:extLst>
              <a:ext uri="{FF2B5EF4-FFF2-40B4-BE49-F238E27FC236}">
                <a16:creationId xmlns:a16="http://schemas.microsoft.com/office/drawing/2014/main" id="{0D5F3C65-4FFB-458C-B848-E7E8C7752E38}"/>
              </a:ext>
            </a:extLst>
          </p:cNvPr>
          <p:cNvSpPr>
            <a:spLocks noGrp="1" noRot="1" noChangeAspect="1" noChangeArrowheads="1" noTextEdit="1"/>
          </p:cNvSpPr>
          <p:nvPr>
            <p:ph type="sldImg"/>
          </p:nvPr>
        </p:nvSpPr>
        <p:spPr>
          <a:xfrm>
            <a:off x="1195388" y="977900"/>
            <a:ext cx="4467225" cy="3351213"/>
          </a:xfrm>
          <a:solidFill>
            <a:srgbClr val="FFFFFF"/>
          </a:solidFill>
          <a:ln/>
        </p:spPr>
      </p:sp>
      <p:sp>
        <p:nvSpPr>
          <p:cNvPr id="39940" name="Text Box 3">
            <a:extLst>
              <a:ext uri="{FF2B5EF4-FFF2-40B4-BE49-F238E27FC236}">
                <a16:creationId xmlns:a16="http://schemas.microsoft.com/office/drawing/2014/main" id="{8D26332F-748C-4331-A636-D58B5549289B}"/>
              </a:ext>
            </a:extLst>
          </p:cNvPr>
          <p:cNvSpPr>
            <a:spLocks noGrp="1" noChangeArrowheads="1"/>
          </p:cNvSpPr>
          <p:nvPr>
            <p:ph type="body" idx="1"/>
          </p:nvPr>
        </p:nvSpPr>
        <p:spPr>
          <a:xfrm>
            <a:off x="1046163" y="4652963"/>
            <a:ext cx="4770437" cy="7175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215900" indent="-215900" defTabSz="457200" eaLnBrk="1" hangingPunct="1">
              <a:lnSpc>
                <a:spcPct val="97000"/>
              </a:lnSpc>
              <a:spcBef>
                <a:spcPct val="0"/>
              </a:spcBef>
              <a:buSzPct val="45000"/>
              <a:buFont typeface="StarSymbol" charset="0"/>
              <a:buNone/>
              <a:tabLst>
                <a:tab pos="723900" algn="l"/>
                <a:tab pos="1447800" algn="l"/>
                <a:tab pos="2171700" algn="l"/>
                <a:tab pos="2895600" algn="l"/>
                <a:tab pos="3619500" algn="l"/>
                <a:tab pos="4343400" algn="l"/>
                <a:tab pos="5067300" algn="l"/>
              </a:tabLst>
            </a:pPr>
            <a:r>
              <a:rPr lang="en-GB" altLang="en-US" sz="1600">
                <a:latin typeface="Times New Roman" panose="02020603050405020304" pitchFamily="18" charset="0"/>
                <a:cs typeface="Lucida Sans Unicode" panose="020B0602030504020204" pitchFamily="34" charset="0"/>
              </a:rPr>
              <a:t>Figure 2. Protocol for Early Goal-Directed Therapy. CVP denotes central venous pressure, MAP mean arterial pressure, and ScvO2 central venous oxygen saturation. These are the targets recommended by the international guidelines for treating sepsis and septic shock.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A26E83BE-3727-4865-8101-62C65FE18CF6}"/>
              </a:ext>
            </a:extLst>
          </p:cNvPr>
          <p:cNvSpPr>
            <a:spLocks noGrp="1" noRot="1" noChangeAspect="1"/>
          </p:cNvSpPr>
          <p:nvPr>
            <p:ph type="sldImg"/>
          </p:nvPr>
        </p:nvSpPr>
        <p:spPr>
          <a:xfrm>
            <a:off x="1154113" y="858838"/>
            <a:ext cx="4549775" cy="3413125"/>
          </a:xfrm>
          <a:ln/>
        </p:spPr>
      </p:sp>
      <p:sp>
        <p:nvSpPr>
          <p:cNvPr id="41986" name="Notes Placeholder 2">
            <a:extLst>
              <a:ext uri="{FF2B5EF4-FFF2-40B4-BE49-F238E27FC236}">
                <a16:creationId xmlns:a16="http://schemas.microsoft.com/office/drawing/2014/main" id="{332AE85B-A1AC-40DB-88EB-BB818C3179B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 management of shock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A46B1BE4-0C11-4009-8F89-707643726B61}"/>
              </a:ext>
            </a:extLst>
          </p:cNvPr>
          <p:cNvSpPr>
            <a:spLocks noGrp="1" noRot="1" noChangeAspect="1" noChangeArrowheads="1" noTextEdit="1"/>
          </p:cNvSpPr>
          <p:nvPr>
            <p:ph type="sldImg"/>
          </p:nvPr>
        </p:nvSpPr>
        <p:spPr>
          <a:xfrm>
            <a:off x="1154113" y="858838"/>
            <a:ext cx="4549775" cy="3413125"/>
          </a:xfrm>
          <a:ln/>
        </p:spPr>
      </p:sp>
      <p:sp>
        <p:nvSpPr>
          <p:cNvPr id="45058" name="Rectangle 3">
            <a:extLst>
              <a:ext uri="{FF2B5EF4-FFF2-40B4-BE49-F238E27FC236}">
                <a16:creationId xmlns:a16="http://schemas.microsoft.com/office/drawing/2014/main" id="{916A4C8D-68EA-47BA-832E-7006FED9F33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Crystalloid or colloid solutions can be used for fluid resuscitation. Neither type of fluid has been shown to be superior to the other. Give fluid challenges of 300-500 ml of colloid or 500-1000 ml of crystalloid rapidly, repeated as necessary, based on response (blood pressure and signs of tissue perfusion) and tolerance (signs of intravascular fluid overload). The fluid input-output balance is of no value in assessing fluid requirements during the first 24 hours because of the capillary leak that characterizes sepsis.</a:t>
            </a:r>
          </a:p>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3EB04D-0B75-41F0-8FFA-AFFC71AD508C}"/>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5" name="Rectangle 4">
            <a:extLst>
              <a:ext uri="{FF2B5EF4-FFF2-40B4-BE49-F238E27FC236}">
                <a16:creationId xmlns:a16="http://schemas.microsoft.com/office/drawing/2014/main" id="{2071BF99-8CB5-4144-A1E9-9804E8305EB1}"/>
              </a:ext>
            </a:extLst>
          </p:cNvPr>
          <p:cNvSpPr>
            <a:spLocks noChangeArrowheads="1"/>
          </p:cNvSpPr>
          <p:nvPr/>
        </p:nvSpPr>
        <p:spPr bwMode="invGray">
          <a:xfrm>
            <a:off x="0" y="5127625"/>
            <a:ext cx="9144000" cy="46038"/>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defRPr/>
            </a:pPr>
            <a:endParaRPr lang="en-US">
              <a:solidFill>
                <a:schemeClr val="lt1"/>
              </a:solidFill>
              <a:latin typeface="+mn-lt"/>
              <a:ea typeface="Arial" pitchFamily="-112" charset="0"/>
              <a:cs typeface="Arial" pitchFamily="-112" charset="0"/>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AU"/>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Date Placeholder 3">
            <a:extLst>
              <a:ext uri="{FF2B5EF4-FFF2-40B4-BE49-F238E27FC236}">
                <a16:creationId xmlns:a16="http://schemas.microsoft.com/office/drawing/2014/main" id="{4A139477-4BD1-4EE9-8B88-1B6337104EA6}"/>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E2CCE568-5CAC-418B-AA37-2B213893AE2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ABD43D5B-33B4-4D7C-AF1C-AB040613B372}"/>
              </a:ext>
            </a:extLst>
          </p:cNvPr>
          <p:cNvSpPr>
            <a:spLocks noGrp="1"/>
          </p:cNvSpPr>
          <p:nvPr>
            <p:ph type="sldNum" sz="quarter" idx="12"/>
          </p:nvPr>
        </p:nvSpPr>
        <p:spPr/>
        <p:txBody>
          <a:bodyPr/>
          <a:lstStyle>
            <a:lvl1pPr>
              <a:defRPr/>
            </a:lvl1pPr>
          </a:lstStyle>
          <a:p>
            <a:fld id="{D290069D-6BC7-491F-8642-18E1E816FB9F}" type="slidenum">
              <a:rPr lang="en-US" altLang="en-US"/>
              <a:pPr/>
              <a:t>‹#›</a:t>
            </a:fld>
            <a:endParaRPr lang="en-US" altLang="en-US"/>
          </a:p>
        </p:txBody>
      </p:sp>
    </p:spTree>
    <p:extLst>
      <p:ext uri="{BB962C8B-B14F-4D97-AF65-F5344CB8AC3E}">
        <p14:creationId xmlns:p14="http://schemas.microsoft.com/office/powerpoint/2010/main" val="427312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DA45B0E5-2DE4-4D5C-B4AF-26CC694EAD5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237608C-7442-4912-B499-C2857D09F0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216D87B-0049-45A0-81B0-EC0ABB0708A1}"/>
              </a:ext>
            </a:extLst>
          </p:cNvPr>
          <p:cNvSpPr>
            <a:spLocks noGrp="1"/>
          </p:cNvSpPr>
          <p:nvPr>
            <p:ph type="sldNum" sz="quarter" idx="12"/>
          </p:nvPr>
        </p:nvSpPr>
        <p:spPr/>
        <p:txBody>
          <a:bodyPr/>
          <a:lstStyle>
            <a:lvl1pPr>
              <a:defRPr/>
            </a:lvl1pPr>
          </a:lstStyle>
          <a:p>
            <a:fld id="{43C684CE-E1EE-4C62-A468-70CF2E09F6CA}" type="slidenum">
              <a:rPr lang="en-US" altLang="en-US"/>
              <a:pPr/>
              <a:t>‹#›</a:t>
            </a:fld>
            <a:endParaRPr lang="en-US" altLang="en-US"/>
          </a:p>
        </p:txBody>
      </p:sp>
    </p:spTree>
    <p:extLst>
      <p:ext uri="{BB962C8B-B14F-4D97-AF65-F5344CB8AC3E}">
        <p14:creationId xmlns:p14="http://schemas.microsoft.com/office/powerpoint/2010/main" val="183016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AC0699-4039-41CE-AEA2-B21A8A811F64}"/>
              </a:ext>
            </a:extLst>
          </p:cNvPr>
          <p:cNvSpPr>
            <a:spLocks noChangeArrowheads="1"/>
          </p:cNvSpPr>
          <p:nvPr/>
        </p:nvSpPr>
        <p:spPr bwMode="invGray">
          <a:xfrm>
            <a:off x="6599238" y="0"/>
            <a:ext cx="46037" cy="6858000"/>
          </a:xfrm>
          <a:prstGeom prst="rect">
            <a:avLst/>
          </a:prstGeom>
          <a:solidFill>
            <a:srgbClr val="FFFFFF"/>
          </a:solidFill>
          <a:ln w="48000" cmpd="thickThin">
            <a:noFill/>
            <a:miter lim="800000"/>
            <a:headEnd/>
            <a:tailEnd/>
          </a:ln>
          <a:effectLst>
            <a:outerShdw blurRad="63500" dist="10160" dir="10800000" algn="tl" rotWithShape="0">
              <a:srgbClr val="000000">
                <a:alpha val="59999"/>
              </a:srgbClr>
            </a:outerShdw>
          </a:effectLst>
        </p:spPr>
        <p:txBody>
          <a:bodyPr anchor="ctr"/>
          <a:lstStyle/>
          <a:p>
            <a:pPr>
              <a:defRPr/>
            </a:pPr>
            <a:endParaRPr lang="en-US">
              <a:solidFill>
                <a:schemeClr val="lt1"/>
              </a:solidFill>
              <a:latin typeface="+mn-lt"/>
              <a:ea typeface="Arial" pitchFamily="-112" charset="0"/>
              <a:cs typeface="Arial" pitchFamily="-112" charset="0"/>
            </a:endParaRPr>
          </a:p>
        </p:txBody>
      </p:sp>
      <p:sp>
        <p:nvSpPr>
          <p:cNvPr id="5" name="Rectangle 4">
            <a:extLst>
              <a:ext uri="{FF2B5EF4-FFF2-40B4-BE49-F238E27FC236}">
                <a16:creationId xmlns:a16="http://schemas.microsoft.com/office/drawing/2014/main" id="{BB342652-0283-46DF-9413-FE9BAD1AD262}"/>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Date Placeholder 3">
            <a:extLst>
              <a:ext uri="{FF2B5EF4-FFF2-40B4-BE49-F238E27FC236}">
                <a16:creationId xmlns:a16="http://schemas.microsoft.com/office/drawing/2014/main" id="{4A0B4990-4830-4002-9FD5-1FEEEB99FA43}"/>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C97A81BC-AD2D-4C56-81E8-4636D0B2ED6A}"/>
              </a:ext>
            </a:extLst>
          </p:cNvPr>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80B6795-A06B-4D38-B9B1-AF3185CAEE76}"/>
              </a:ext>
            </a:extLst>
          </p:cNvPr>
          <p:cNvSpPr>
            <a:spLocks noGrp="1"/>
          </p:cNvSpPr>
          <p:nvPr>
            <p:ph type="sldNum" sz="quarter" idx="12"/>
          </p:nvPr>
        </p:nvSpPr>
        <p:spPr/>
        <p:txBody>
          <a:bodyPr/>
          <a:lstStyle>
            <a:lvl1pPr>
              <a:defRPr/>
            </a:lvl1pPr>
          </a:lstStyle>
          <a:p>
            <a:fld id="{CA7666CD-51B2-4E95-9C1E-642AF9D1C264}" type="slidenum">
              <a:rPr lang="en-US" altLang="en-US"/>
              <a:pPr/>
              <a:t>‹#›</a:t>
            </a:fld>
            <a:endParaRPr lang="en-US" altLang="en-US"/>
          </a:p>
        </p:txBody>
      </p:sp>
    </p:spTree>
    <p:extLst>
      <p:ext uri="{BB962C8B-B14F-4D97-AF65-F5344CB8AC3E}">
        <p14:creationId xmlns:p14="http://schemas.microsoft.com/office/powerpoint/2010/main" val="336943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143000"/>
          </a:xfrm>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a:extLst>
              <a:ext uri="{FF2B5EF4-FFF2-40B4-BE49-F238E27FC236}">
                <a16:creationId xmlns:a16="http://schemas.microsoft.com/office/drawing/2014/main" id="{11A559FB-3E0A-49B8-B316-95CDC8DBEE3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9D6FDE3-1501-4503-A31F-E67EB106B3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E474ED-2164-403D-90DE-0EEDED9C0642}"/>
              </a:ext>
            </a:extLst>
          </p:cNvPr>
          <p:cNvSpPr>
            <a:spLocks noGrp="1"/>
          </p:cNvSpPr>
          <p:nvPr>
            <p:ph type="sldNum" sz="quarter" idx="12"/>
          </p:nvPr>
        </p:nvSpPr>
        <p:spPr/>
        <p:txBody>
          <a:bodyPr/>
          <a:lstStyle>
            <a:lvl1pPr>
              <a:defRPr/>
            </a:lvl1pPr>
          </a:lstStyle>
          <a:p>
            <a:fld id="{76006415-8782-46C1-BC28-4B24B4019441}" type="slidenum">
              <a:rPr lang="en-US" altLang="en-US"/>
              <a:pPr/>
              <a:t>‹#›</a:t>
            </a:fld>
            <a:endParaRPr lang="en-US" altLang="en-US"/>
          </a:p>
        </p:txBody>
      </p:sp>
    </p:spTree>
    <p:extLst>
      <p:ext uri="{BB962C8B-B14F-4D97-AF65-F5344CB8AC3E}">
        <p14:creationId xmlns:p14="http://schemas.microsoft.com/office/powerpoint/2010/main" val="263490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9E3891F5-9B5B-420B-BDA7-DDB68D62D79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7C9B847-FCC8-49F8-91A5-E4170F348A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60B0AD-61BE-4F57-A135-3D0E60E5E52E}"/>
              </a:ext>
            </a:extLst>
          </p:cNvPr>
          <p:cNvSpPr>
            <a:spLocks noGrp="1"/>
          </p:cNvSpPr>
          <p:nvPr>
            <p:ph type="sldNum" sz="quarter" idx="12"/>
          </p:nvPr>
        </p:nvSpPr>
        <p:spPr/>
        <p:txBody>
          <a:bodyPr/>
          <a:lstStyle>
            <a:lvl1pPr>
              <a:defRPr/>
            </a:lvl1pPr>
          </a:lstStyle>
          <a:p>
            <a:fld id="{E444CBC5-CFB2-4941-9AA4-584938025D96}" type="slidenum">
              <a:rPr lang="en-US" altLang="en-US"/>
              <a:pPr/>
              <a:t>‹#›</a:t>
            </a:fld>
            <a:endParaRPr lang="en-US" altLang="en-US"/>
          </a:p>
        </p:txBody>
      </p:sp>
    </p:spTree>
    <p:extLst>
      <p:ext uri="{BB962C8B-B14F-4D97-AF65-F5344CB8AC3E}">
        <p14:creationId xmlns:p14="http://schemas.microsoft.com/office/powerpoint/2010/main" val="321793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DC69E6-A416-48F5-9627-200B51BC5A4F}"/>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5" name="Rectangle 4">
            <a:extLst>
              <a:ext uri="{FF2B5EF4-FFF2-40B4-BE49-F238E27FC236}">
                <a16:creationId xmlns:a16="http://schemas.microsoft.com/office/drawing/2014/main" id="{E4540CAF-69CA-4EDB-913D-55C70CB03980}"/>
              </a:ext>
            </a:extLst>
          </p:cNvPr>
          <p:cNvSpPr>
            <a:spLocks noChangeArrowheads="1"/>
          </p:cNvSpPr>
          <p:nvPr/>
        </p:nvSpPr>
        <p:spPr bwMode="invGray">
          <a:xfrm>
            <a:off x="0" y="2601913"/>
            <a:ext cx="9144000" cy="46037"/>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defRPr/>
            </a:pPr>
            <a:endParaRPr lang="en-US">
              <a:solidFill>
                <a:schemeClr val="lt1"/>
              </a:solidFill>
              <a:latin typeface="+mn-lt"/>
              <a:ea typeface="Arial" pitchFamily="-112" charset="0"/>
              <a:cs typeface="Arial" pitchFamily="-112" charset="0"/>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AU"/>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Date Placeholder 3">
            <a:extLst>
              <a:ext uri="{FF2B5EF4-FFF2-40B4-BE49-F238E27FC236}">
                <a16:creationId xmlns:a16="http://schemas.microsoft.com/office/drawing/2014/main" id="{D5D757E0-DAF5-4321-9281-5829A9CC205F}"/>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8C5D7BDA-2F35-4780-902F-4FC24EF98E6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566D923-F7E4-4F9C-99E8-0A44B04A0A77}"/>
              </a:ext>
            </a:extLst>
          </p:cNvPr>
          <p:cNvSpPr>
            <a:spLocks noGrp="1"/>
          </p:cNvSpPr>
          <p:nvPr>
            <p:ph type="sldNum" sz="quarter" idx="12"/>
          </p:nvPr>
        </p:nvSpPr>
        <p:spPr/>
        <p:txBody>
          <a:bodyPr/>
          <a:lstStyle>
            <a:lvl1pPr>
              <a:defRPr/>
            </a:lvl1pPr>
          </a:lstStyle>
          <a:p>
            <a:fld id="{998222D5-990F-4D82-B594-52A0B03FF642}" type="slidenum">
              <a:rPr lang="en-US" altLang="en-US"/>
              <a:pPr/>
              <a:t>‹#›</a:t>
            </a:fld>
            <a:endParaRPr lang="en-US" altLang="en-US"/>
          </a:p>
        </p:txBody>
      </p:sp>
    </p:spTree>
    <p:extLst>
      <p:ext uri="{BB962C8B-B14F-4D97-AF65-F5344CB8AC3E}">
        <p14:creationId xmlns:p14="http://schemas.microsoft.com/office/powerpoint/2010/main" val="255993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a:extLst>
              <a:ext uri="{FF2B5EF4-FFF2-40B4-BE49-F238E27FC236}">
                <a16:creationId xmlns:a16="http://schemas.microsoft.com/office/drawing/2014/main" id="{CA9AE95A-F73F-44C8-B8AA-D4FE297A381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09A3B1F-8D88-4A09-853D-B5AF1158958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C08F701-1FA6-4C98-8340-72964CF27FCE}"/>
              </a:ext>
            </a:extLst>
          </p:cNvPr>
          <p:cNvSpPr>
            <a:spLocks noGrp="1"/>
          </p:cNvSpPr>
          <p:nvPr>
            <p:ph type="sldNum" sz="quarter" idx="12"/>
          </p:nvPr>
        </p:nvSpPr>
        <p:spPr/>
        <p:txBody>
          <a:bodyPr/>
          <a:lstStyle>
            <a:lvl1pPr>
              <a:defRPr/>
            </a:lvl1pPr>
          </a:lstStyle>
          <a:p>
            <a:fld id="{A379D634-4B63-46B6-B127-C009C54D3031}" type="slidenum">
              <a:rPr lang="en-US" altLang="en-US"/>
              <a:pPr/>
              <a:t>‹#›</a:t>
            </a:fld>
            <a:endParaRPr lang="en-US" altLang="en-US"/>
          </a:p>
        </p:txBody>
      </p:sp>
    </p:spTree>
    <p:extLst>
      <p:ext uri="{BB962C8B-B14F-4D97-AF65-F5344CB8AC3E}">
        <p14:creationId xmlns:p14="http://schemas.microsoft.com/office/powerpoint/2010/main" val="16657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3">
            <a:extLst>
              <a:ext uri="{FF2B5EF4-FFF2-40B4-BE49-F238E27FC236}">
                <a16:creationId xmlns:a16="http://schemas.microsoft.com/office/drawing/2014/main" id="{4BF71A1F-3D5A-434A-B553-BA701A8F37E2}"/>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016C0A-40D0-495C-8FC4-0F920B383EB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50FAF64-2B16-41C9-8117-BAB29BE8EB13}"/>
              </a:ext>
            </a:extLst>
          </p:cNvPr>
          <p:cNvSpPr>
            <a:spLocks noGrp="1"/>
          </p:cNvSpPr>
          <p:nvPr>
            <p:ph type="sldNum" sz="quarter" idx="12"/>
          </p:nvPr>
        </p:nvSpPr>
        <p:spPr/>
        <p:txBody>
          <a:bodyPr/>
          <a:lstStyle>
            <a:lvl1pPr>
              <a:defRPr/>
            </a:lvl1pPr>
          </a:lstStyle>
          <a:p>
            <a:fld id="{736DFA53-4B26-4E97-A52F-24724E3009B9}" type="slidenum">
              <a:rPr lang="en-US" altLang="en-US"/>
              <a:pPr/>
              <a:t>‹#›</a:t>
            </a:fld>
            <a:endParaRPr lang="en-US" altLang="en-US"/>
          </a:p>
        </p:txBody>
      </p:sp>
    </p:spTree>
    <p:extLst>
      <p:ext uri="{BB962C8B-B14F-4D97-AF65-F5344CB8AC3E}">
        <p14:creationId xmlns:p14="http://schemas.microsoft.com/office/powerpoint/2010/main" val="295356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3">
            <a:extLst>
              <a:ext uri="{FF2B5EF4-FFF2-40B4-BE49-F238E27FC236}">
                <a16:creationId xmlns:a16="http://schemas.microsoft.com/office/drawing/2014/main" id="{555DD8AF-EA0C-42E5-B085-834C64E8440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96DF1F5E-0C55-474A-8B7E-21BE1498868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0FB6FCF-7BAD-4780-9255-FBEBA31849D8}"/>
              </a:ext>
            </a:extLst>
          </p:cNvPr>
          <p:cNvSpPr>
            <a:spLocks noGrp="1"/>
          </p:cNvSpPr>
          <p:nvPr>
            <p:ph type="sldNum" sz="quarter" idx="12"/>
          </p:nvPr>
        </p:nvSpPr>
        <p:spPr/>
        <p:txBody>
          <a:bodyPr/>
          <a:lstStyle>
            <a:lvl1pPr>
              <a:defRPr/>
            </a:lvl1pPr>
          </a:lstStyle>
          <a:p>
            <a:fld id="{B02697E7-55AB-4BC5-9D0F-99F2C4C9F04F}" type="slidenum">
              <a:rPr lang="en-US" altLang="en-US"/>
              <a:pPr/>
              <a:t>‹#›</a:t>
            </a:fld>
            <a:endParaRPr lang="en-US" altLang="en-US"/>
          </a:p>
        </p:txBody>
      </p:sp>
    </p:spTree>
    <p:extLst>
      <p:ext uri="{BB962C8B-B14F-4D97-AF65-F5344CB8AC3E}">
        <p14:creationId xmlns:p14="http://schemas.microsoft.com/office/powerpoint/2010/main" val="202320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4D61F8-86C5-437E-B317-B7AF5766E3C6}"/>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72AB0777-0E2D-44AF-9E37-F770DA14CCF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E53642DE-B023-415F-920B-5712F5968166}"/>
              </a:ext>
            </a:extLst>
          </p:cNvPr>
          <p:cNvSpPr>
            <a:spLocks noGrp="1"/>
          </p:cNvSpPr>
          <p:nvPr>
            <p:ph type="sldNum" sz="quarter" idx="12"/>
          </p:nvPr>
        </p:nvSpPr>
        <p:spPr/>
        <p:txBody>
          <a:bodyPr/>
          <a:lstStyle>
            <a:lvl1pPr>
              <a:defRPr/>
            </a:lvl1pPr>
          </a:lstStyle>
          <a:p>
            <a:fld id="{AF352ACE-519E-4B9F-841A-596979F81B27}" type="slidenum">
              <a:rPr lang="en-US" altLang="en-US"/>
              <a:pPr/>
              <a:t>‹#›</a:t>
            </a:fld>
            <a:endParaRPr lang="en-US" altLang="en-US"/>
          </a:p>
        </p:txBody>
      </p:sp>
    </p:spTree>
    <p:extLst>
      <p:ext uri="{BB962C8B-B14F-4D97-AF65-F5344CB8AC3E}">
        <p14:creationId xmlns:p14="http://schemas.microsoft.com/office/powerpoint/2010/main" val="403861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8D3CCF-FE7F-4DC8-9782-A227BBBC95A7}"/>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ectangle 5">
            <a:extLst>
              <a:ext uri="{FF2B5EF4-FFF2-40B4-BE49-F238E27FC236}">
                <a16:creationId xmlns:a16="http://schemas.microsoft.com/office/drawing/2014/main" id="{C9013388-F129-4020-A8D7-81A1A44B498D}"/>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AU"/>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Date Placeholder 4">
            <a:extLst>
              <a:ext uri="{FF2B5EF4-FFF2-40B4-BE49-F238E27FC236}">
                <a16:creationId xmlns:a16="http://schemas.microsoft.com/office/drawing/2014/main" id="{22AE7D12-3AA8-4A11-898F-F78DCA43FA41}"/>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50FA10ED-0BA4-4933-A609-7CA09EBA57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56586B1F-4595-41F5-9AE1-BE54B8B8A355}"/>
              </a:ext>
            </a:extLst>
          </p:cNvPr>
          <p:cNvSpPr>
            <a:spLocks noGrp="1"/>
          </p:cNvSpPr>
          <p:nvPr>
            <p:ph type="sldNum" sz="quarter" idx="12"/>
          </p:nvPr>
        </p:nvSpPr>
        <p:spPr/>
        <p:txBody>
          <a:bodyPr/>
          <a:lstStyle>
            <a:lvl1pPr>
              <a:defRPr/>
            </a:lvl1pPr>
          </a:lstStyle>
          <a:p>
            <a:fld id="{EEADD282-C9E3-4C9B-B3D4-A234884A05A0}" type="slidenum">
              <a:rPr lang="en-US" altLang="en-US"/>
              <a:pPr/>
              <a:t>‹#›</a:t>
            </a:fld>
            <a:endParaRPr lang="en-US" altLang="en-US"/>
          </a:p>
        </p:txBody>
      </p:sp>
    </p:spTree>
    <p:extLst>
      <p:ext uri="{BB962C8B-B14F-4D97-AF65-F5344CB8AC3E}">
        <p14:creationId xmlns:p14="http://schemas.microsoft.com/office/powerpoint/2010/main" val="81981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2AA571-99A4-467D-BACE-37A3B3AE248F}"/>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ectangle 5">
            <a:extLst>
              <a:ext uri="{FF2B5EF4-FFF2-40B4-BE49-F238E27FC236}">
                <a16:creationId xmlns:a16="http://schemas.microsoft.com/office/drawing/2014/main" id="{62F061A0-C07B-4B71-990C-8AD7C8547665}"/>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AU"/>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Date Placeholder 4">
            <a:extLst>
              <a:ext uri="{FF2B5EF4-FFF2-40B4-BE49-F238E27FC236}">
                <a16:creationId xmlns:a16="http://schemas.microsoft.com/office/drawing/2014/main" id="{748CC081-03C3-48F7-AC8C-1B9CD8EF859E}"/>
              </a:ext>
            </a:extLst>
          </p:cNvPr>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3D93B6EF-40D2-444E-AF45-A586DFE2A194}"/>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a:extLst>
              <a:ext uri="{FF2B5EF4-FFF2-40B4-BE49-F238E27FC236}">
                <a16:creationId xmlns:a16="http://schemas.microsoft.com/office/drawing/2014/main" id="{B891098D-3584-4AB8-AD28-D61047BDF45B}"/>
              </a:ext>
            </a:extLst>
          </p:cNvPr>
          <p:cNvSpPr>
            <a:spLocks noGrp="1"/>
          </p:cNvSpPr>
          <p:nvPr>
            <p:ph type="sldNum" sz="quarter" idx="12"/>
          </p:nvPr>
        </p:nvSpPr>
        <p:spPr>
          <a:xfrm>
            <a:off x="8339138" y="1169988"/>
            <a:ext cx="733425" cy="201612"/>
          </a:xfrm>
        </p:spPr>
        <p:txBody>
          <a:bodyPr/>
          <a:lstStyle>
            <a:lvl1pPr>
              <a:defRPr/>
            </a:lvl1pPr>
          </a:lstStyle>
          <a:p>
            <a:fld id="{E3694995-6F55-4FC9-8B89-41A5AD6062A0}" type="slidenum">
              <a:rPr lang="en-US" altLang="en-US"/>
              <a:pPr/>
              <a:t>‹#›</a:t>
            </a:fld>
            <a:endParaRPr lang="en-US" altLang="en-US"/>
          </a:p>
        </p:txBody>
      </p:sp>
    </p:spTree>
    <p:extLst>
      <p:ext uri="{BB962C8B-B14F-4D97-AF65-F5344CB8AC3E}">
        <p14:creationId xmlns:p14="http://schemas.microsoft.com/office/powerpoint/2010/main" val="332282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AE42FD-E154-40A5-9C8F-1858D44788E6}"/>
              </a:ext>
            </a:extLst>
          </p:cNvPr>
          <p:cNvSpPr>
            <a:spLocks noChangeArrowheads="1"/>
          </p:cNvSpPr>
          <p:nvPr/>
        </p:nvSpPr>
        <p:spPr bwMode="invGray">
          <a:xfrm>
            <a:off x="0" y="1436688"/>
            <a:ext cx="9144000" cy="44450"/>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defRPr/>
            </a:pPr>
            <a:endParaRPr lang="en-US">
              <a:solidFill>
                <a:schemeClr val="lt1"/>
              </a:solidFill>
              <a:latin typeface="+mn-lt"/>
              <a:ea typeface="Arial" pitchFamily="-112" charset="0"/>
              <a:cs typeface="Arial" pitchFamily="-112" charset="0"/>
            </a:endParaRPr>
          </a:p>
        </p:txBody>
      </p:sp>
      <p:sp>
        <p:nvSpPr>
          <p:cNvPr id="7" name="Rectangle 6">
            <a:extLst>
              <a:ext uri="{FF2B5EF4-FFF2-40B4-BE49-F238E27FC236}">
                <a16:creationId xmlns:a16="http://schemas.microsoft.com/office/drawing/2014/main" id="{0D39BE69-8AE6-47AA-9147-04B54B6C7E26}"/>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Title Placeholder 1">
            <a:extLst>
              <a:ext uri="{FF2B5EF4-FFF2-40B4-BE49-F238E27FC236}">
                <a16:creationId xmlns:a16="http://schemas.microsoft.com/office/drawing/2014/main" id="{19D7A359-1E11-4949-A27C-CEDD2B718283}"/>
              </a:ext>
            </a:extLst>
          </p:cNvPr>
          <p:cNvSpPr>
            <a:spLocks noGrp="1"/>
          </p:cNvSpPr>
          <p:nvPr>
            <p:ph type="title"/>
          </p:nvPr>
        </p:nvSpPr>
        <p:spPr>
          <a:xfrm>
            <a:off x="457200" y="152400"/>
            <a:ext cx="8229600" cy="1250950"/>
          </a:xfrm>
          <a:prstGeom prst="rect">
            <a:avLst/>
          </a:prstGeom>
        </p:spPr>
        <p:txBody>
          <a:bodyPr vert="horz" wrap="square" lIns="91440" tIns="45720" rIns="45720" bIns="45720" numCol="1" anchor="ctr" anchorCtr="0" compatLnSpc="1">
            <a:prstTxWarp prst="textNoShape">
              <a:avLst/>
            </a:prstTxWarp>
            <a:normAutofit/>
            <a:sp3d prstMaterial="matte">
              <a:bevelT w="50800" h="10160"/>
            </a:sp3d>
          </a:bodyPr>
          <a:lstStyle/>
          <a:p>
            <a:pPr lvl="0"/>
            <a:r>
              <a:rPr lang="en-AU"/>
              <a:t>Click to edit Master title style</a:t>
            </a:r>
            <a:endParaRPr lang="en-US"/>
          </a:p>
        </p:txBody>
      </p:sp>
      <p:sp>
        <p:nvSpPr>
          <p:cNvPr id="1029" name="Text Placeholder 2">
            <a:extLst>
              <a:ext uri="{FF2B5EF4-FFF2-40B4-BE49-F238E27FC236}">
                <a16:creationId xmlns:a16="http://schemas.microsoft.com/office/drawing/2014/main" id="{2DA7247B-71C1-402E-81F5-5E2539CD1CC5}"/>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4" name="Date Placeholder 3">
            <a:extLst>
              <a:ext uri="{FF2B5EF4-FFF2-40B4-BE49-F238E27FC236}">
                <a16:creationId xmlns:a16="http://schemas.microsoft.com/office/drawing/2014/main" id="{319B02CB-2061-4DAB-8975-FA53F4503806}"/>
              </a:ext>
            </a:extLst>
          </p:cNvPr>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FFFFFF"/>
                </a:solidFill>
                <a:latin typeface="Arial" charset="0"/>
                <a:ea typeface="Arial" charset="0"/>
                <a:cs typeface="Arial" charset="0"/>
              </a:defRPr>
            </a:lvl1pPr>
          </a:lstStyle>
          <a:p>
            <a:pPr>
              <a:defRPr/>
            </a:pPr>
            <a:endParaRPr lang="en-US"/>
          </a:p>
        </p:txBody>
      </p:sp>
      <p:sp>
        <p:nvSpPr>
          <p:cNvPr id="5" name="Footer Placeholder 4">
            <a:extLst>
              <a:ext uri="{FF2B5EF4-FFF2-40B4-BE49-F238E27FC236}">
                <a16:creationId xmlns:a16="http://schemas.microsoft.com/office/drawing/2014/main" id="{F113C3FC-3B0C-4EA6-9FF6-73AA38E04187}"/>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pitchFamily="34" charset="0"/>
                <a:ea typeface="+mn-ea"/>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F9CA347A-908F-42EA-802A-02774E7E9539}"/>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FFFFFF"/>
                </a:solidFill>
              </a:defRPr>
            </a:lvl1pPr>
          </a:lstStyle>
          <a:p>
            <a:fld id="{76852BB0-2FD4-4FFC-BCBA-BC1F1141D7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4" r:id="rId1"/>
    <p:sldLayoutId id="2147483848" r:id="rId2"/>
    <p:sldLayoutId id="2147483855" r:id="rId3"/>
    <p:sldLayoutId id="2147483849" r:id="rId4"/>
    <p:sldLayoutId id="2147483850" r:id="rId5"/>
    <p:sldLayoutId id="2147483851" r:id="rId6"/>
    <p:sldLayoutId id="2147483856" r:id="rId7"/>
    <p:sldLayoutId id="2147483857" r:id="rId8"/>
    <p:sldLayoutId id="2147483858" r:id="rId9"/>
    <p:sldLayoutId id="2147483852" r:id="rId10"/>
    <p:sldLayoutId id="2147483859" r:id="rId11"/>
    <p:sldLayoutId id="2147483853" r:id="rId12"/>
  </p:sldLayoutIdLst>
  <p:txStyles>
    <p:titleStyle>
      <a:lvl1pPr algn="l" rtl="0" eaLnBrk="0" fontAlgn="base" hangingPunct="0">
        <a:spcBef>
          <a:spcPct val="0"/>
        </a:spcBef>
        <a:spcAft>
          <a:spcPct val="0"/>
        </a:spcAft>
        <a:defRPr sz="4500" b="1" kern="1200">
          <a:solidFill>
            <a:srgbClr val="347FD8"/>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4500" b="1">
          <a:solidFill>
            <a:srgbClr val="347FD8"/>
          </a:solidFill>
          <a:latin typeface="Calibri" pitchFamily="-112" charset="0"/>
          <a:ea typeface="MS PGothic" panose="020B0600070205080204" pitchFamily="34" charset="-128"/>
          <a:cs typeface="ＭＳ Ｐゴシック" charset="-128"/>
        </a:defRPr>
      </a:lvl2pPr>
      <a:lvl3pPr algn="l" rtl="0" eaLnBrk="0" fontAlgn="base" hangingPunct="0">
        <a:spcBef>
          <a:spcPct val="0"/>
        </a:spcBef>
        <a:spcAft>
          <a:spcPct val="0"/>
        </a:spcAft>
        <a:defRPr sz="4500" b="1">
          <a:solidFill>
            <a:srgbClr val="347FD8"/>
          </a:solidFill>
          <a:latin typeface="Calibri" pitchFamily="-112" charset="0"/>
          <a:ea typeface="MS PGothic" panose="020B0600070205080204" pitchFamily="34" charset="-128"/>
          <a:cs typeface="ＭＳ Ｐゴシック" charset="-128"/>
        </a:defRPr>
      </a:lvl3pPr>
      <a:lvl4pPr algn="l" rtl="0" eaLnBrk="0" fontAlgn="base" hangingPunct="0">
        <a:spcBef>
          <a:spcPct val="0"/>
        </a:spcBef>
        <a:spcAft>
          <a:spcPct val="0"/>
        </a:spcAft>
        <a:defRPr sz="4500" b="1">
          <a:solidFill>
            <a:srgbClr val="347FD8"/>
          </a:solidFill>
          <a:latin typeface="Calibri" pitchFamily="-112" charset="0"/>
          <a:ea typeface="MS PGothic" panose="020B0600070205080204" pitchFamily="34" charset="-128"/>
          <a:cs typeface="ＭＳ Ｐゴシック" charset="-128"/>
        </a:defRPr>
      </a:lvl4pPr>
      <a:lvl5pPr algn="l" rtl="0" eaLnBrk="0" fontAlgn="base" hangingPunct="0">
        <a:spcBef>
          <a:spcPct val="0"/>
        </a:spcBef>
        <a:spcAft>
          <a:spcPct val="0"/>
        </a:spcAft>
        <a:defRPr sz="4500" b="1">
          <a:solidFill>
            <a:srgbClr val="347FD8"/>
          </a:solidFill>
          <a:latin typeface="Calibri" pitchFamily="-112" charset="0"/>
          <a:ea typeface="MS PGothic" panose="020B0600070205080204" pitchFamily="34" charset="-128"/>
          <a:cs typeface="ＭＳ Ｐゴシック" charset="-128"/>
        </a:defRPr>
      </a:lvl5pPr>
      <a:lvl6pPr marL="457200" algn="l" rtl="0" eaLnBrk="1" fontAlgn="base" hangingPunct="1">
        <a:spcBef>
          <a:spcPct val="0"/>
        </a:spcBef>
        <a:spcAft>
          <a:spcPct val="0"/>
        </a:spcAft>
        <a:defRPr sz="4500" b="1">
          <a:solidFill>
            <a:srgbClr val="347FD8"/>
          </a:solidFill>
          <a:latin typeface="Corbel" pitchFamily="34" charset="0"/>
        </a:defRPr>
      </a:lvl6pPr>
      <a:lvl7pPr marL="914400" algn="l" rtl="0" eaLnBrk="1" fontAlgn="base" hangingPunct="1">
        <a:spcBef>
          <a:spcPct val="0"/>
        </a:spcBef>
        <a:spcAft>
          <a:spcPct val="0"/>
        </a:spcAft>
        <a:defRPr sz="4500" b="1">
          <a:solidFill>
            <a:srgbClr val="347FD8"/>
          </a:solidFill>
          <a:latin typeface="Corbel" pitchFamily="34" charset="0"/>
        </a:defRPr>
      </a:lvl7pPr>
      <a:lvl8pPr marL="1371600" algn="l" rtl="0" eaLnBrk="1" fontAlgn="base" hangingPunct="1">
        <a:spcBef>
          <a:spcPct val="0"/>
        </a:spcBef>
        <a:spcAft>
          <a:spcPct val="0"/>
        </a:spcAft>
        <a:defRPr sz="4500" b="1">
          <a:solidFill>
            <a:srgbClr val="347FD8"/>
          </a:solidFill>
          <a:latin typeface="Corbel" pitchFamily="34" charset="0"/>
        </a:defRPr>
      </a:lvl8pPr>
      <a:lvl9pPr marL="1828800" algn="l" rtl="0" eaLnBrk="1" fontAlgn="base" hangingPunct="1">
        <a:spcBef>
          <a:spcPct val="0"/>
        </a:spcBef>
        <a:spcAft>
          <a:spcPct val="0"/>
        </a:spcAft>
        <a:defRPr sz="4500" b="1">
          <a:solidFill>
            <a:srgbClr val="347FD8"/>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128"/>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S PGothic" panose="020B0600070205080204" pitchFamily="34" charset="-128"/>
          <a:cs typeface="+mn-cs"/>
        </a:defRPr>
      </a:lvl2pPr>
      <a:lvl3pPr marL="995363" indent="-228600" algn="l" rtl="0" eaLnBrk="0" fontAlgn="base" hangingPunct="0">
        <a:spcBef>
          <a:spcPct val="20000"/>
        </a:spcBef>
        <a:spcAft>
          <a:spcPct val="0"/>
        </a:spcAft>
        <a:buClr>
          <a:srgbClr val="9BBB59"/>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16025" indent="-182563" algn="l" rtl="0" eaLnBrk="0" fontAlgn="base" hangingPunct="0">
        <a:spcBef>
          <a:spcPct val="20000"/>
        </a:spcBef>
        <a:spcAft>
          <a:spcPct val="0"/>
        </a:spcAft>
        <a:buClr>
          <a:srgbClr val="8064A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1425575" indent="-182563" algn="l" rtl="0" eaLnBrk="0" fontAlgn="base" hangingPunct="0">
        <a:spcBef>
          <a:spcPct val="20000"/>
        </a:spcBef>
        <a:spcAft>
          <a:spcPct val="0"/>
        </a:spcAft>
        <a:buClr>
          <a:srgbClr val="4BACC6"/>
        </a:buClr>
        <a:buFont typeface="Wingdings 3" panose="05040102010807070707" pitchFamily="18" charset="2"/>
        <a:buChar char=""/>
        <a:defRPr lang="en-US" sz="2000" kern="1200">
          <a:solidFill>
            <a:schemeClr val="tx1"/>
          </a:solidFill>
          <a:latin typeface="+mn-lt"/>
          <a:ea typeface="MS PGothic" panose="020B0600070205080204" pitchFamily="34"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01302CC-2044-46BB-937F-CD85D3FFFDC6}"/>
              </a:ext>
            </a:extLst>
          </p:cNvPr>
          <p:cNvSpPr>
            <a:spLocks noGrp="1" noChangeArrowheads="1"/>
          </p:cNvSpPr>
          <p:nvPr>
            <p:ph type="ctrTitle"/>
          </p:nvPr>
        </p:nvSpPr>
        <p:spPr/>
        <p:txBody>
          <a:bodyPr/>
          <a:lstStyle/>
          <a:p>
            <a:pPr algn="ctr" eaLnBrk="1" hangingPunct="1">
              <a:defRPr/>
            </a:pPr>
            <a:r>
              <a:rPr lang="en-US" sz="4800" dirty="0">
                <a:latin typeface="Lucida Sans Unicode" charset="0"/>
                <a:ea typeface="ＭＳ Ｐゴシック" charset="0"/>
                <a:cs typeface="ＭＳ Ｐゴシック" charset="0"/>
              </a:rPr>
              <a:t>Severe Sepsis &amp; Septic Shock</a:t>
            </a:r>
            <a:endParaRPr lang="en-US" dirty="0">
              <a:solidFill>
                <a:srgbClr val="800080"/>
              </a:solidFill>
              <a:latin typeface="Lucida Sans Unicode" charset="0"/>
              <a:ea typeface="ＭＳ Ｐゴシック" charset="0"/>
              <a:cs typeface="ＭＳ Ｐゴシック"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1D4AA9D4-A327-4913-A368-3FCFCC4CEC55}"/>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Management Principles</a:t>
            </a:r>
          </a:p>
        </p:txBody>
      </p:sp>
      <p:sp>
        <p:nvSpPr>
          <p:cNvPr id="30723" name="Content Placeholder 2">
            <a:extLst>
              <a:ext uri="{FF2B5EF4-FFF2-40B4-BE49-F238E27FC236}">
                <a16:creationId xmlns:a16="http://schemas.microsoft.com/office/drawing/2014/main" id="{E3B784C6-D838-44B0-A1C3-E069586B9486}"/>
              </a:ext>
            </a:extLst>
          </p:cNvPr>
          <p:cNvSpPr>
            <a:spLocks noGrp="1"/>
          </p:cNvSpPr>
          <p:nvPr>
            <p:ph idx="1"/>
          </p:nvPr>
        </p:nvSpPr>
        <p:spPr/>
        <p:txBody>
          <a:bodyPr/>
          <a:lstStyle/>
          <a:p>
            <a:pPr eaLnBrk="1" hangingPunct="1">
              <a:buFont typeface="Wingdings 2" charset="0"/>
              <a:buChar char=""/>
              <a:defRPr/>
            </a:pPr>
            <a:r>
              <a:rPr lang="en-US" dirty="0">
                <a:solidFill>
                  <a:srgbClr val="000000"/>
                </a:solidFill>
                <a:latin typeface="Lucida Sans Unicode" charset="0"/>
                <a:ea typeface="ＭＳ Ｐゴシック" charset="0"/>
                <a:cs typeface="ＭＳ Ｐゴシック" charset="0"/>
              </a:rPr>
              <a:t>Adjunctive treatment</a:t>
            </a:r>
          </a:p>
          <a:p>
            <a:pPr lvl="1" eaLnBrk="1" hangingPunct="1">
              <a:buFont typeface="Wingdings" charset="0"/>
              <a:buChar char=""/>
              <a:defRPr/>
            </a:pPr>
            <a:r>
              <a:rPr lang="en-US" dirty="0">
                <a:solidFill>
                  <a:srgbClr val="000000"/>
                </a:solidFill>
                <a:latin typeface="Lucida Sans Unicode" charset="0"/>
                <a:ea typeface="ＭＳ Ｐゴシック" charset="0"/>
              </a:rPr>
              <a:t>Corticosteroids</a:t>
            </a:r>
          </a:p>
          <a:p>
            <a:pPr lvl="1" eaLnBrk="1" hangingPunct="1">
              <a:buFont typeface="Wingdings" charset="0"/>
              <a:buChar char=""/>
              <a:defRPr/>
            </a:pPr>
            <a:r>
              <a:rPr lang="en-US" dirty="0">
                <a:solidFill>
                  <a:srgbClr val="000000"/>
                </a:solidFill>
                <a:latin typeface="Lucida Sans Unicode" charset="0"/>
                <a:ea typeface="ＭＳ Ｐゴシック" charset="0"/>
              </a:rPr>
              <a:t>Glucose control</a:t>
            </a:r>
          </a:p>
          <a:p>
            <a:pPr marL="457200" lvl="1" indent="0" eaLnBrk="1" hangingPunct="1">
              <a:buFont typeface="Wingdings" charset="0"/>
              <a:buNone/>
              <a:defRPr/>
            </a:pPr>
            <a:endParaRPr lang="en-US" dirty="0">
              <a:solidFill>
                <a:srgbClr val="000000"/>
              </a:solidFill>
              <a:latin typeface="Lucida Sans Unicode" charset="0"/>
              <a:ea typeface="ＭＳ Ｐゴシック" charset="0"/>
            </a:endParaRPr>
          </a:p>
          <a:p>
            <a:pPr eaLnBrk="1" hangingPunct="1">
              <a:buFont typeface="Wingdings 2" charset="0"/>
              <a:buChar char=""/>
              <a:defRPr/>
            </a:pPr>
            <a:r>
              <a:rPr lang="en-US" dirty="0">
                <a:solidFill>
                  <a:srgbClr val="000000"/>
                </a:solidFill>
                <a:latin typeface="Lucida Sans Unicode" charset="0"/>
                <a:ea typeface="ＭＳ Ｐゴシック" charset="0"/>
                <a:cs typeface="ＭＳ Ｐゴシック" charset="0"/>
              </a:rPr>
              <a:t>Organ support</a:t>
            </a:r>
          </a:p>
          <a:p>
            <a:pPr lvl="1" eaLnBrk="1" hangingPunct="1">
              <a:buFont typeface="Wingdings" charset="0"/>
              <a:buChar char=""/>
              <a:defRPr/>
            </a:pPr>
            <a:r>
              <a:rPr lang="en-US" dirty="0">
                <a:solidFill>
                  <a:srgbClr val="000000"/>
                </a:solidFill>
                <a:latin typeface="Lucida Sans Unicode" charset="0"/>
                <a:ea typeface="ＭＳ Ｐゴシック" charset="0"/>
              </a:rPr>
              <a:t>Mechanical ventilation</a:t>
            </a:r>
          </a:p>
          <a:p>
            <a:pPr lvl="1" eaLnBrk="1" hangingPunct="1">
              <a:buFont typeface="Wingdings" charset="0"/>
              <a:buChar char=""/>
              <a:defRPr/>
            </a:pPr>
            <a:r>
              <a:rPr lang="en-US" dirty="0">
                <a:solidFill>
                  <a:srgbClr val="000000"/>
                </a:solidFill>
                <a:latin typeface="Lucida Sans Unicode" charset="0"/>
                <a:ea typeface="ＭＳ Ｐゴシック" charset="0"/>
              </a:rPr>
              <a:t>Renal Replacement Therapy</a:t>
            </a:r>
          </a:p>
          <a:p>
            <a:pPr eaLnBrk="1" hangingPunct="1">
              <a:buFont typeface="Wingdings 2" charset="0"/>
              <a:buChar char=""/>
              <a:defRPr/>
            </a:pPr>
            <a:endParaRPr lang="en-US" dirty="0">
              <a:solidFill>
                <a:srgbClr val="000000"/>
              </a:solidFill>
              <a:latin typeface="Lucida Sans Unicode" charset="0"/>
              <a:ea typeface="ＭＳ Ｐゴシック" charset="0"/>
              <a:cs typeface="ＭＳ Ｐゴシック"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7A9ED10-DA17-42AE-A892-6F01502056F0}"/>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Management Principles</a:t>
            </a:r>
          </a:p>
        </p:txBody>
      </p:sp>
      <p:sp>
        <p:nvSpPr>
          <p:cNvPr id="32770" name="Content Placeholder 2">
            <a:extLst>
              <a:ext uri="{FF2B5EF4-FFF2-40B4-BE49-F238E27FC236}">
                <a16:creationId xmlns:a16="http://schemas.microsoft.com/office/drawing/2014/main" id="{1F6EB98A-3181-4209-856B-1A398B4FD74D}"/>
              </a:ext>
            </a:extLst>
          </p:cNvPr>
          <p:cNvSpPr>
            <a:spLocks noGrp="1"/>
          </p:cNvSpPr>
          <p:nvPr>
            <p:ph idx="1"/>
          </p:nvPr>
        </p:nvSpPr>
        <p:spPr/>
        <p:txBody>
          <a:bodyPr/>
          <a:lstStyle/>
          <a:p>
            <a:pPr eaLnBrk="1" hangingPunct="1"/>
            <a:r>
              <a:rPr lang="en-US" altLang="en-US">
                <a:solidFill>
                  <a:srgbClr val="000000"/>
                </a:solidFill>
                <a:latin typeface="Lucida Sans Unicode" panose="020B0602030504020204" pitchFamily="34" charset="0"/>
              </a:rPr>
              <a:t>Other supportive therapy</a:t>
            </a:r>
          </a:p>
          <a:p>
            <a:pPr eaLnBrk="1" hangingPunct="1"/>
            <a:endParaRPr lang="en-US" altLang="en-US">
              <a:solidFill>
                <a:srgbClr val="000000"/>
              </a:solidFill>
              <a:latin typeface="Lucida Sans Unicode" panose="020B0602030504020204" pitchFamily="34" charset="0"/>
            </a:endParaRPr>
          </a:p>
          <a:p>
            <a:pPr lvl="1" eaLnBrk="1" hangingPunct="1"/>
            <a:r>
              <a:rPr lang="en-US" altLang="en-US">
                <a:solidFill>
                  <a:srgbClr val="000000"/>
                </a:solidFill>
                <a:latin typeface="Lucida Sans Unicode" panose="020B0602030504020204" pitchFamily="34" charset="0"/>
              </a:rPr>
              <a:t>Stress ulcer prophylaxis</a:t>
            </a:r>
          </a:p>
          <a:p>
            <a:pPr lvl="1" eaLnBrk="1" hangingPunct="1"/>
            <a:r>
              <a:rPr lang="en-US" altLang="en-US">
                <a:solidFill>
                  <a:srgbClr val="000000"/>
                </a:solidFill>
                <a:latin typeface="Lucida Sans Unicode" panose="020B0602030504020204" pitchFamily="34" charset="0"/>
              </a:rPr>
              <a:t>Adequate nutrition</a:t>
            </a:r>
          </a:p>
          <a:p>
            <a:pPr lvl="1" eaLnBrk="1" hangingPunct="1"/>
            <a:r>
              <a:rPr lang="en-US" altLang="en-US">
                <a:solidFill>
                  <a:srgbClr val="000000"/>
                </a:solidFill>
                <a:latin typeface="Lucida Sans Unicode" panose="020B0602030504020204" pitchFamily="34" charset="0"/>
              </a:rPr>
              <a:t>DVT prophylaxis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3794" name="AutoShape 4">
            <a:extLst>
              <a:ext uri="{FF2B5EF4-FFF2-40B4-BE49-F238E27FC236}">
                <a16:creationId xmlns:a16="http://schemas.microsoft.com/office/drawing/2014/main" id="{6C910CED-4AAE-4959-A773-542A999E9B0A}"/>
              </a:ext>
            </a:extLst>
          </p:cNvPr>
          <p:cNvSpPr>
            <a:spLocks noChangeArrowheads="1"/>
          </p:cNvSpPr>
          <p:nvPr/>
        </p:nvSpPr>
        <p:spPr bwMode="auto">
          <a:xfrm>
            <a:off x="3124200" y="1447800"/>
            <a:ext cx="1828800" cy="685800"/>
          </a:xfrm>
          <a:prstGeom prst="flowChartProcess">
            <a:avLst/>
          </a:prstGeom>
          <a:solidFill>
            <a:srgbClr val="CC6600"/>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Initial history</a:t>
            </a:r>
            <a:br>
              <a:rPr lang="en-US" altLang="en-US" sz="1800"/>
            </a:br>
            <a:r>
              <a:rPr lang="en-US" altLang="en-US" sz="1800"/>
              <a:t>&amp; examination</a:t>
            </a:r>
          </a:p>
        </p:txBody>
      </p:sp>
      <p:sp>
        <p:nvSpPr>
          <p:cNvPr id="33795" name="AutoShape 6">
            <a:extLst>
              <a:ext uri="{FF2B5EF4-FFF2-40B4-BE49-F238E27FC236}">
                <a16:creationId xmlns:a16="http://schemas.microsoft.com/office/drawing/2014/main" id="{A7746D48-6FDA-4CA0-9DB1-A2C7B6C3E3E8}"/>
              </a:ext>
            </a:extLst>
          </p:cNvPr>
          <p:cNvSpPr>
            <a:spLocks noChangeArrowheads="1"/>
          </p:cNvSpPr>
          <p:nvPr/>
        </p:nvSpPr>
        <p:spPr bwMode="auto">
          <a:xfrm>
            <a:off x="1143000" y="3048000"/>
            <a:ext cx="2286000" cy="3352800"/>
          </a:xfrm>
          <a:prstGeom prst="flowChartPredefinedProcess">
            <a:avLst/>
          </a:prstGeom>
          <a:solidFill>
            <a:schemeClr val="bg2"/>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Resuscitate</a:t>
            </a:r>
          </a:p>
        </p:txBody>
      </p:sp>
      <p:sp>
        <p:nvSpPr>
          <p:cNvPr id="33796" name="AutoShape 7">
            <a:extLst>
              <a:ext uri="{FF2B5EF4-FFF2-40B4-BE49-F238E27FC236}">
                <a16:creationId xmlns:a16="http://schemas.microsoft.com/office/drawing/2014/main" id="{AC042AD0-08E9-4802-BA18-38B18906F34C}"/>
              </a:ext>
            </a:extLst>
          </p:cNvPr>
          <p:cNvSpPr>
            <a:spLocks noChangeArrowheads="1"/>
          </p:cNvSpPr>
          <p:nvPr/>
        </p:nvSpPr>
        <p:spPr bwMode="auto">
          <a:xfrm>
            <a:off x="4648200" y="3048000"/>
            <a:ext cx="1828800" cy="685800"/>
          </a:xfrm>
          <a:prstGeom prst="flowChartProcess">
            <a:avLst/>
          </a:prstGeom>
          <a:solidFill>
            <a:srgbClr val="CC6600"/>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Further history</a:t>
            </a:r>
            <a:br>
              <a:rPr lang="en-US" altLang="en-US" sz="1800"/>
            </a:br>
            <a:r>
              <a:rPr lang="en-US" altLang="en-US" sz="1800"/>
              <a:t>&amp; examination</a:t>
            </a:r>
          </a:p>
        </p:txBody>
      </p:sp>
      <p:sp>
        <p:nvSpPr>
          <p:cNvPr id="33797" name="AutoShape 8">
            <a:extLst>
              <a:ext uri="{FF2B5EF4-FFF2-40B4-BE49-F238E27FC236}">
                <a16:creationId xmlns:a16="http://schemas.microsoft.com/office/drawing/2014/main" id="{D9D724BB-1794-4CCF-94D2-F47CE4E18055}"/>
              </a:ext>
            </a:extLst>
          </p:cNvPr>
          <p:cNvSpPr>
            <a:spLocks noChangeArrowheads="1"/>
          </p:cNvSpPr>
          <p:nvPr/>
        </p:nvSpPr>
        <p:spPr bwMode="auto">
          <a:xfrm>
            <a:off x="4648200" y="4953000"/>
            <a:ext cx="1828800" cy="609600"/>
          </a:xfrm>
          <a:prstGeom prst="flowChartProcess">
            <a:avLst/>
          </a:prstGeom>
          <a:solidFill>
            <a:srgbClr val="CC6600"/>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Microbiological</a:t>
            </a:r>
            <a:br>
              <a:rPr lang="en-US" altLang="en-US" sz="1800"/>
            </a:br>
            <a:r>
              <a:rPr lang="en-US" altLang="en-US" sz="1800"/>
              <a:t>specimens</a:t>
            </a:r>
          </a:p>
        </p:txBody>
      </p:sp>
      <p:sp>
        <p:nvSpPr>
          <p:cNvPr id="33798" name="AutoShape 9">
            <a:extLst>
              <a:ext uri="{FF2B5EF4-FFF2-40B4-BE49-F238E27FC236}">
                <a16:creationId xmlns:a16="http://schemas.microsoft.com/office/drawing/2014/main" id="{9FC2BED3-4025-43F9-BD61-91FA7D27DA9A}"/>
              </a:ext>
            </a:extLst>
          </p:cNvPr>
          <p:cNvSpPr>
            <a:spLocks noChangeArrowheads="1"/>
          </p:cNvSpPr>
          <p:nvPr/>
        </p:nvSpPr>
        <p:spPr bwMode="auto">
          <a:xfrm>
            <a:off x="4648200" y="5867400"/>
            <a:ext cx="1828800" cy="533400"/>
          </a:xfrm>
          <a:prstGeom prst="flowChartPredefinedProcess">
            <a:avLst/>
          </a:prstGeom>
          <a:solidFill>
            <a:schemeClr val="bg2"/>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Antibiotics</a:t>
            </a:r>
          </a:p>
        </p:txBody>
      </p:sp>
      <p:cxnSp>
        <p:nvCxnSpPr>
          <p:cNvPr id="33799" name="AutoShape 10">
            <a:extLst>
              <a:ext uri="{FF2B5EF4-FFF2-40B4-BE49-F238E27FC236}">
                <a16:creationId xmlns:a16="http://schemas.microsoft.com/office/drawing/2014/main" id="{F21306B9-6F76-4046-BEAE-777790D00E22}"/>
              </a:ext>
            </a:extLst>
          </p:cNvPr>
          <p:cNvCxnSpPr>
            <a:cxnSpLocks noChangeShapeType="1"/>
            <a:stCxn id="33794" idx="2"/>
            <a:endCxn id="33795" idx="0"/>
          </p:cNvCxnSpPr>
          <p:nvPr/>
        </p:nvCxnSpPr>
        <p:spPr bwMode="auto">
          <a:xfrm rot="5400000">
            <a:off x="2705100" y="1714500"/>
            <a:ext cx="914400" cy="1752600"/>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3800" name="AutoShape 11">
            <a:extLst>
              <a:ext uri="{FF2B5EF4-FFF2-40B4-BE49-F238E27FC236}">
                <a16:creationId xmlns:a16="http://schemas.microsoft.com/office/drawing/2014/main" id="{2A49EDCD-5FA5-4A3F-BD2B-9C12F73CF59E}"/>
              </a:ext>
            </a:extLst>
          </p:cNvPr>
          <p:cNvCxnSpPr>
            <a:cxnSpLocks noChangeShapeType="1"/>
            <a:stCxn id="33794" idx="2"/>
            <a:endCxn id="33796" idx="0"/>
          </p:cNvCxnSpPr>
          <p:nvPr/>
        </p:nvCxnSpPr>
        <p:spPr bwMode="auto">
          <a:xfrm rot="16200000" flipH="1">
            <a:off x="4343400" y="1828800"/>
            <a:ext cx="914400" cy="1524000"/>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3801" name="AutoShape 13">
            <a:extLst>
              <a:ext uri="{FF2B5EF4-FFF2-40B4-BE49-F238E27FC236}">
                <a16:creationId xmlns:a16="http://schemas.microsoft.com/office/drawing/2014/main" id="{8D1B7E1F-4492-4458-A613-90BB7B176F78}"/>
              </a:ext>
            </a:extLst>
          </p:cNvPr>
          <p:cNvCxnSpPr>
            <a:cxnSpLocks noChangeShapeType="1"/>
            <a:stCxn id="33797" idx="2"/>
            <a:endCxn id="33798" idx="0"/>
          </p:cNvCxnSpPr>
          <p:nvPr/>
        </p:nvCxnSpPr>
        <p:spPr bwMode="auto">
          <a:xfrm>
            <a:off x="5562600" y="5562600"/>
            <a:ext cx="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3802" name="AutoShape 14">
            <a:extLst>
              <a:ext uri="{FF2B5EF4-FFF2-40B4-BE49-F238E27FC236}">
                <a16:creationId xmlns:a16="http://schemas.microsoft.com/office/drawing/2014/main" id="{6DEBF498-08A3-423D-8FA0-D44907754CB3}"/>
              </a:ext>
            </a:extLst>
          </p:cNvPr>
          <p:cNvSpPr>
            <a:spLocks noChangeArrowheads="1"/>
          </p:cNvSpPr>
          <p:nvPr/>
        </p:nvSpPr>
        <p:spPr bwMode="auto">
          <a:xfrm rot="5400000">
            <a:off x="5524500" y="3314700"/>
            <a:ext cx="4953000" cy="1219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0000"/>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1 hour</a:t>
            </a:r>
          </a:p>
        </p:txBody>
      </p:sp>
      <p:sp>
        <p:nvSpPr>
          <p:cNvPr id="33803" name="AutoShape 15">
            <a:extLst>
              <a:ext uri="{FF2B5EF4-FFF2-40B4-BE49-F238E27FC236}">
                <a16:creationId xmlns:a16="http://schemas.microsoft.com/office/drawing/2014/main" id="{DAF03282-ED94-49F8-BF6D-8E0C0D817D7B}"/>
              </a:ext>
            </a:extLst>
          </p:cNvPr>
          <p:cNvSpPr>
            <a:spLocks noChangeArrowheads="1"/>
          </p:cNvSpPr>
          <p:nvPr/>
        </p:nvSpPr>
        <p:spPr bwMode="auto">
          <a:xfrm>
            <a:off x="4648200" y="4038600"/>
            <a:ext cx="1828800" cy="609600"/>
          </a:xfrm>
          <a:prstGeom prst="flowChartProcess">
            <a:avLst/>
          </a:prstGeom>
          <a:solidFill>
            <a:srgbClr val="CC6600"/>
          </a:solidFill>
          <a:ln w="12700">
            <a:solidFill>
              <a:schemeClr val="tx1"/>
            </a:solidFill>
            <a:miter lim="800000"/>
            <a:headEnd/>
            <a:tailEnd/>
          </a:ln>
        </p:spPr>
        <p:txBody>
          <a:bodyPr wrap="none" anchor="ct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800"/>
              <a:t>Investigations</a:t>
            </a:r>
          </a:p>
        </p:txBody>
      </p:sp>
      <p:cxnSp>
        <p:nvCxnSpPr>
          <p:cNvPr id="33804" name="AutoShape 16">
            <a:extLst>
              <a:ext uri="{FF2B5EF4-FFF2-40B4-BE49-F238E27FC236}">
                <a16:creationId xmlns:a16="http://schemas.microsoft.com/office/drawing/2014/main" id="{F40CDEC9-E52C-4BB6-B3AC-50F91D02C0AA}"/>
              </a:ext>
            </a:extLst>
          </p:cNvPr>
          <p:cNvCxnSpPr>
            <a:cxnSpLocks noChangeShapeType="1"/>
            <a:stCxn id="33796" idx="2"/>
            <a:endCxn id="33803" idx="0"/>
          </p:cNvCxnSpPr>
          <p:nvPr/>
        </p:nvCxnSpPr>
        <p:spPr bwMode="auto">
          <a:xfrm>
            <a:off x="5562600" y="3733800"/>
            <a:ext cx="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3805" name="AutoShape 17">
            <a:extLst>
              <a:ext uri="{FF2B5EF4-FFF2-40B4-BE49-F238E27FC236}">
                <a16:creationId xmlns:a16="http://schemas.microsoft.com/office/drawing/2014/main" id="{0E540236-0EB7-4473-8186-3040C24AD8D1}"/>
              </a:ext>
            </a:extLst>
          </p:cNvPr>
          <p:cNvCxnSpPr>
            <a:cxnSpLocks noChangeShapeType="1"/>
            <a:stCxn id="33803" idx="2"/>
            <a:endCxn id="33797" idx="0"/>
          </p:cNvCxnSpPr>
          <p:nvPr/>
        </p:nvCxnSpPr>
        <p:spPr bwMode="auto">
          <a:xfrm>
            <a:off x="5562600" y="4648200"/>
            <a:ext cx="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2782" name="Title 13">
            <a:extLst>
              <a:ext uri="{FF2B5EF4-FFF2-40B4-BE49-F238E27FC236}">
                <a16:creationId xmlns:a16="http://schemas.microsoft.com/office/drawing/2014/main" id="{517DD369-6D68-43F2-A472-C56B14770A56}"/>
              </a:ext>
            </a:extLst>
          </p:cNvPr>
          <p:cNvSpPr>
            <a:spLocks noGrp="1"/>
          </p:cNvSpPr>
          <p:nvPr>
            <p:ph type="title"/>
          </p:nvPr>
        </p:nvSpPr>
        <p:spPr>
          <a:xfrm>
            <a:off x="685800" y="228600"/>
            <a:ext cx="6324600" cy="1066800"/>
          </a:xfrm>
        </p:spPr>
        <p:txBody>
          <a:bodyPr/>
          <a:lstStyle/>
          <a:p>
            <a:pPr eaLnBrk="1" hangingPunct="1">
              <a:defRPr/>
            </a:pPr>
            <a:r>
              <a:rPr lang="en-US">
                <a:latin typeface="Lucida Sans Unicode" charset="0"/>
                <a:ea typeface="ＭＳ Ｐゴシック" charset="0"/>
                <a:cs typeface="ＭＳ Ｐゴシック" charset="0"/>
              </a:rPr>
              <a:t>The Golden Hour</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E435AA0-F3E2-4C0A-AEEE-FC9DDB2F691D}"/>
              </a:ext>
            </a:extLst>
          </p:cNvPr>
          <p:cNvSpPr>
            <a:spLocks noGrp="1"/>
          </p:cNvSpPr>
          <p:nvPr>
            <p:ph type="title"/>
          </p:nvPr>
        </p:nvSpPr>
        <p:spPr>
          <a:xfrm>
            <a:off x="685800" y="228600"/>
            <a:ext cx="6324600" cy="1219200"/>
          </a:xfrm>
        </p:spPr>
        <p:txBody>
          <a:bodyPr>
            <a:normAutofit fontScale="90000"/>
          </a:bodyPr>
          <a:lstStyle/>
          <a:p>
            <a:pPr eaLnBrk="1" hangingPunct="1">
              <a:defRPr/>
            </a:pPr>
            <a:r>
              <a:rPr lang="en-US" dirty="0">
                <a:latin typeface="Lucida Sans Unicode" charset="0"/>
                <a:ea typeface="ＭＳ Ｐゴシック" charset="0"/>
                <a:cs typeface="ＭＳ Ｐゴシック" charset="0"/>
              </a:rPr>
              <a:t>Therapeutic goals in resuscitation</a:t>
            </a:r>
          </a:p>
        </p:txBody>
      </p:sp>
      <p:sp>
        <p:nvSpPr>
          <p:cNvPr id="35842" name="Content Placeholder 2">
            <a:extLst>
              <a:ext uri="{FF2B5EF4-FFF2-40B4-BE49-F238E27FC236}">
                <a16:creationId xmlns:a16="http://schemas.microsoft.com/office/drawing/2014/main" id="{076A2FF6-A00E-4E64-BFE5-A2E2C5AEFDFB}"/>
              </a:ext>
            </a:extLst>
          </p:cNvPr>
          <p:cNvSpPr>
            <a:spLocks noGrp="1"/>
          </p:cNvSpPr>
          <p:nvPr>
            <p:ph idx="1"/>
          </p:nvPr>
        </p:nvSpPr>
        <p:spPr/>
        <p:txBody>
          <a:bodyPr>
            <a:normAutofit/>
          </a:bodyPr>
          <a:lstStyle/>
          <a:p>
            <a:pPr eaLnBrk="1" hangingPunct="1"/>
            <a:r>
              <a:rPr lang="en-US" altLang="en-US" sz="2000" dirty="0">
                <a:solidFill>
                  <a:srgbClr val="000000"/>
                </a:solidFill>
                <a:latin typeface="Lucida Sans Unicode" panose="020B0602030504020204" pitchFamily="34" charset="0"/>
              </a:rPr>
              <a:t>Early goal-directed in the treatment of severe sepsis and septic shock</a:t>
            </a:r>
          </a:p>
          <a:p>
            <a:pPr lvl="1" eaLnBrk="1" hangingPunct="1"/>
            <a:r>
              <a:rPr lang="en-US" altLang="en-US" sz="2000" dirty="0">
                <a:solidFill>
                  <a:srgbClr val="000000"/>
                </a:solidFill>
                <a:latin typeface="Lucida Sans Unicode" panose="020B0602030504020204" pitchFamily="34" charset="0"/>
              </a:rPr>
              <a:t>Rivers et al NEJM 2001 345:1368-1377</a:t>
            </a:r>
          </a:p>
          <a:p>
            <a:pPr eaLnBrk="1" hangingPunct="1"/>
            <a:endParaRPr lang="en-US" altLang="en-US" sz="2000" dirty="0">
              <a:solidFill>
                <a:srgbClr val="000000"/>
              </a:solidFill>
              <a:latin typeface="Lucida Sans Unicode" panose="020B0602030504020204" pitchFamily="34" charset="0"/>
            </a:endParaRPr>
          </a:p>
          <a:p>
            <a:pPr eaLnBrk="1" hangingPunct="1"/>
            <a:r>
              <a:rPr lang="en-US" altLang="en-US" sz="2000" dirty="0">
                <a:solidFill>
                  <a:srgbClr val="000000"/>
                </a:solidFill>
                <a:latin typeface="Lucida Sans Unicode" panose="020B0602030504020204" pitchFamily="34" charset="0"/>
              </a:rPr>
              <a:t>ARISE(Australasian resuscitation in sepsis evaluation), </a:t>
            </a:r>
            <a:r>
              <a:rPr lang="en-US" altLang="en-US" sz="2000" dirty="0" err="1">
                <a:solidFill>
                  <a:srgbClr val="000000"/>
                </a:solidFill>
                <a:latin typeface="Lucida Sans Unicode" panose="020B0602030504020204" pitchFamily="34" charset="0"/>
              </a:rPr>
              <a:t>ProCESS</a:t>
            </a:r>
            <a:r>
              <a:rPr lang="en-US" altLang="en-US" sz="2000" dirty="0">
                <a:solidFill>
                  <a:srgbClr val="000000"/>
                </a:solidFill>
                <a:latin typeface="Lucida Sans Unicode" panose="020B0602030504020204" pitchFamily="34" charset="0"/>
              </a:rPr>
              <a:t> (protocolized care for early septic shock-USA), </a:t>
            </a:r>
            <a:r>
              <a:rPr lang="en-US" altLang="en-US" sz="2000" dirty="0" err="1">
                <a:solidFill>
                  <a:srgbClr val="000000"/>
                </a:solidFill>
                <a:latin typeface="Lucida Sans Unicode" panose="020B0602030504020204" pitchFamily="34" charset="0"/>
              </a:rPr>
              <a:t>ProMISe</a:t>
            </a:r>
            <a:r>
              <a:rPr lang="en-US" altLang="en-US" sz="2000" dirty="0">
                <a:solidFill>
                  <a:srgbClr val="000000"/>
                </a:solidFill>
                <a:latin typeface="Lucida Sans Unicode" panose="020B0602030504020204" pitchFamily="34" charset="0"/>
              </a:rPr>
              <a:t> (</a:t>
            </a:r>
            <a:r>
              <a:rPr lang="en-US" altLang="en-US" sz="2000" dirty="0" err="1">
                <a:solidFill>
                  <a:srgbClr val="000000"/>
                </a:solidFill>
                <a:latin typeface="Lucida Sans Unicode" panose="020B0602030504020204" pitchFamily="34" charset="0"/>
              </a:rPr>
              <a:t>protocolised</a:t>
            </a:r>
            <a:r>
              <a:rPr lang="en-US" altLang="en-US" sz="2000" dirty="0">
                <a:solidFill>
                  <a:srgbClr val="000000"/>
                </a:solidFill>
                <a:latin typeface="Lucida Sans Unicode" panose="020B0602030504020204" pitchFamily="34" charset="0"/>
              </a:rPr>
              <a:t> management in sepsis - UK) Trials</a:t>
            </a:r>
          </a:p>
          <a:p>
            <a:pPr eaLnBrk="1" hangingPunct="1">
              <a:buFont typeface="Wingdings" panose="05000000000000000000" pitchFamily="2" charset="2"/>
              <a:buChar char="Ø"/>
            </a:pPr>
            <a:r>
              <a:rPr lang="en-US" altLang="en-US" sz="2000" dirty="0">
                <a:solidFill>
                  <a:srgbClr val="000000"/>
                </a:solidFill>
                <a:latin typeface="Lucida Sans Unicode" panose="020B0602030504020204" pitchFamily="34" charset="0"/>
              </a:rPr>
              <a:t>	2014 – 2015</a:t>
            </a:r>
          </a:p>
          <a:p>
            <a:pPr eaLnBrk="1" hangingPunct="1">
              <a:buFont typeface="Wingdings" panose="05000000000000000000" pitchFamily="2" charset="2"/>
              <a:buChar char="Ø"/>
            </a:pPr>
            <a:r>
              <a:rPr lang="en-US" altLang="en-US" sz="2000" dirty="0">
                <a:solidFill>
                  <a:srgbClr val="000000"/>
                </a:solidFill>
                <a:latin typeface="Lucida Sans Unicode" panose="020B0602030504020204" pitchFamily="34" charset="0"/>
              </a:rPr>
              <a:t>	No survival advantage</a:t>
            </a:r>
          </a:p>
          <a:p>
            <a:pPr marL="119062" indent="0" eaLnBrk="1" hangingPunct="1">
              <a:buNone/>
            </a:pPr>
            <a:endParaRPr lang="en-US" altLang="en-US" sz="2000" dirty="0">
              <a:solidFill>
                <a:srgbClr val="000000"/>
              </a:solidFill>
              <a:latin typeface="Lucida Sans Unicode" panose="020B0602030504020204" pitchFamily="34" charset="0"/>
            </a:endParaRPr>
          </a:p>
          <a:p>
            <a:pPr marL="119062" indent="0" eaLnBrk="1" hangingPunct="1">
              <a:buNone/>
            </a:pPr>
            <a:endParaRPr lang="en-US" altLang="en-US" dirty="0">
              <a:solidFill>
                <a:srgbClr val="000000"/>
              </a:solidFill>
              <a:latin typeface="Lucida Sans Unicode" panose="020B0602030504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6866" name="Picture 1" descr="martin.fig2.gif">
            <a:extLst>
              <a:ext uri="{FF2B5EF4-FFF2-40B4-BE49-F238E27FC236}">
                <a16:creationId xmlns:a16="http://schemas.microsoft.com/office/drawing/2014/main" id="{D8329170-1C69-4E2D-A6E0-6A55F2B6F9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00200"/>
            <a:ext cx="40640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2">
            <a:extLst>
              <a:ext uri="{FF2B5EF4-FFF2-40B4-BE49-F238E27FC236}">
                <a16:creationId xmlns:a16="http://schemas.microsoft.com/office/drawing/2014/main" id="{99C46C00-981E-43D8-836A-E1E9CE37134D}"/>
              </a:ext>
            </a:extLst>
          </p:cNvPr>
          <p:cNvSpPr>
            <a:spLocks noGrp="1"/>
          </p:cNvSpPr>
          <p:nvPr>
            <p:ph type="title"/>
          </p:nvPr>
        </p:nvSpPr>
        <p:spPr>
          <a:xfrm>
            <a:off x="457200" y="274638"/>
            <a:ext cx="8229600" cy="715962"/>
          </a:xfrm>
        </p:spPr>
        <p:txBody>
          <a:bodyPr>
            <a:normAutofit fontScale="90000"/>
          </a:bodyPr>
          <a:lstStyle/>
          <a:p>
            <a:pPr eaLnBrk="1" hangingPunct="1">
              <a:defRPr/>
            </a:pPr>
            <a:r>
              <a:rPr lang="en-US">
                <a:latin typeface="Lucida Sans Unicode" charset="0"/>
                <a:ea typeface="ＭＳ Ｐゴシック" charset="0"/>
                <a:cs typeface="ＭＳ Ｐゴシック" charset="0"/>
              </a:rPr>
              <a:t>EGDT - results</a:t>
            </a:r>
          </a:p>
        </p:txBody>
      </p:sp>
      <p:sp>
        <p:nvSpPr>
          <p:cNvPr id="36868" name="Content Placeholder 3">
            <a:extLst>
              <a:ext uri="{FF2B5EF4-FFF2-40B4-BE49-F238E27FC236}">
                <a16:creationId xmlns:a16="http://schemas.microsoft.com/office/drawing/2014/main" id="{F5626F88-A00B-4579-8B7D-E349C7F44F99}"/>
              </a:ext>
            </a:extLst>
          </p:cNvPr>
          <p:cNvSpPr>
            <a:spLocks noGrp="1"/>
          </p:cNvSpPr>
          <p:nvPr>
            <p:ph idx="1"/>
          </p:nvPr>
        </p:nvSpPr>
        <p:spPr>
          <a:xfrm>
            <a:off x="1676400" y="1524000"/>
            <a:ext cx="5867400" cy="5334000"/>
          </a:xfrm>
        </p:spPr>
        <p:txBody>
          <a:bodyPr/>
          <a:lstStyle/>
          <a:p>
            <a:pPr eaLnBrk="1" hangingPunct="1"/>
            <a:endParaRPr lang="en-US" altLang="en-US">
              <a:latin typeface="Lucida Sans Unicode" panose="020B0602030504020204" pitchFamily="34" charset="0"/>
            </a:endParaRPr>
          </a:p>
          <a:p>
            <a:pPr eaLnBrk="1" hangingPunct="1"/>
            <a:endParaRPr lang="en-US" altLang="en-US">
              <a:latin typeface="Lucida Sans Unicode" panose="020B0602030504020204" pitchFamily="34" charset="0"/>
            </a:endParaRPr>
          </a:p>
          <a:p>
            <a:pPr eaLnBrk="1" hangingPunct="1"/>
            <a:endParaRPr lang="en-US" altLang="en-US">
              <a:latin typeface="Lucida Sans Unicode" panose="020B0602030504020204" pitchFamily="34" charset="0"/>
            </a:endParaRPr>
          </a:p>
          <a:p>
            <a:pPr eaLnBrk="1" hangingPunct="1"/>
            <a:endParaRPr lang="en-US" altLang="en-US">
              <a:latin typeface="Lucida Sans Unicode" panose="020B0602030504020204" pitchFamily="34" charset="0"/>
            </a:endParaRPr>
          </a:p>
          <a:p>
            <a:pPr eaLnBrk="1" hangingPunct="1"/>
            <a:endParaRPr lang="en-US" altLang="en-US">
              <a:latin typeface="Lucida Sans Unicode" panose="020B0602030504020204" pitchFamily="34" charset="0"/>
            </a:endParaRPr>
          </a:p>
          <a:p>
            <a:pPr eaLnBrk="1" hangingPunct="1"/>
            <a:endParaRPr lang="en-US" altLang="en-US">
              <a:latin typeface="Lucida Sans Unicode" panose="020B0602030504020204" pitchFamily="34" charset="0"/>
            </a:endParaRPr>
          </a:p>
          <a:p>
            <a:pPr eaLnBrk="1" hangingPunct="1">
              <a:buFontTx/>
              <a:buNone/>
            </a:pPr>
            <a:r>
              <a:rPr lang="en-US" altLang="en-US">
                <a:latin typeface="Lucida Sans Unicode" panose="020B0602030504020204" pitchFamily="34" charset="0"/>
              </a:rPr>
              <a:t>						  </a:t>
            </a:r>
            <a:r>
              <a:rPr lang="en-US" altLang="en-US" sz="2000">
                <a:latin typeface="Lucida Sans Unicode" panose="020B0602030504020204" pitchFamily="34" charset="0"/>
              </a:rPr>
              <a:t>  	</a:t>
            </a:r>
          </a:p>
          <a:p>
            <a:pPr eaLnBrk="1" hangingPunct="1">
              <a:buFontTx/>
              <a:buNone/>
            </a:pPr>
            <a:endParaRPr lang="en-US" altLang="en-US" sz="2000">
              <a:latin typeface="Lucida Sans Unicode" panose="020B0602030504020204" pitchFamily="34" charset="0"/>
            </a:endParaRPr>
          </a:p>
          <a:p>
            <a:pPr eaLnBrk="1" hangingPunct="1">
              <a:buFontTx/>
              <a:buNone/>
            </a:pPr>
            <a:r>
              <a:rPr lang="en-US" altLang="en-US" sz="2000">
                <a:latin typeface="Lucida Sans Unicode" panose="020B0602030504020204" pitchFamily="34" charset="0"/>
              </a:rPr>
              <a:t>		</a:t>
            </a:r>
          </a:p>
          <a:p>
            <a:pPr eaLnBrk="1" hangingPunct="1">
              <a:buFontTx/>
              <a:buNone/>
            </a:pPr>
            <a:endParaRPr lang="en-US" altLang="en-US" sz="2000">
              <a:latin typeface="Lucida Sans Unicode" panose="020B0602030504020204" pitchFamily="34" charset="0"/>
            </a:endParaRPr>
          </a:p>
          <a:p>
            <a:pPr eaLnBrk="1" hangingPunct="1">
              <a:buFontTx/>
              <a:buNone/>
            </a:pPr>
            <a:r>
              <a:rPr lang="en-US" altLang="en-US" sz="2000">
                <a:latin typeface="Lucida Sans Unicode" panose="020B0602030504020204" pitchFamily="34" charset="0"/>
              </a:rPr>
              <a:t>		13±6.3 15.9±6.4  30.5%  46.5%</a:t>
            </a:r>
          </a:p>
          <a:p>
            <a:pPr eaLnBrk="1" hangingPunct="1">
              <a:buFontTx/>
              <a:buNone/>
            </a:pPr>
            <a:r>
              <a:rPr lang="en-US" altLang="en-US" sz="2000">
                <a:latin typeface="Lucida Sans Unicode" panose="020B0602030504020204" pitchFamily="34" charset="0"/>
              </a:rPr>
              <a:t>		         P&lt;0.001		 P=0.009							</a:t>
            </a:r>
          </a:p>
          <a:p>
            <a:pPr eaLnBrk="1" hangingPunct="1">
              <a:buFontTx/>
              <a:buNone/>
            </a:pPr>
            <a:r>
              <a:rPr lang="en-US" altLang="en-US" sz="2000">
                <a:latin typeface="Lucida Sans Unicode" panose="020B0602030504020204" pitchFamily="34" charset="0"/>
              </a:rPr>
              <a:t>							 </a:t>
            </a:r>
            <a:endParaRPr lang="en-US" altLang="en-US">
              <a:latin typeface="Lucida Sans Unicode" panose="020B0602030504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8914" name="Picture 2">
            <a:extLst>
              <a:ext uri="{FF2B5EF4-FFF2-40B4-BE49-F238E27FC236}">
                <a16:creationId xmlns:a16="http://schemas.microsoft.com/office/drawing/2014/main" id="{0C42D195-6837-49BA-92F9-E473961064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6419850"/>
            <a:ext cx="26304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3">
            <a:extLst>
              <a:ext uri="{FF2B5EF4-FFF2-40B4-BE49-F238E27FC236}">
                <a16:creationId xmlns:a16="http://schemas.microsoft.com/office/drawing/2014/main" id="{99BA544C-EA7E-4247-B5FA-B2FBABE114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533400"/>
            <a:ext cx="581183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Text Box 4">
            <a:extLst>
              <a:ext uri="{FF2B5EF4-FFF2-40B4-BE49-F238E27FC236}">
                <a16:creationId xmlns:a16="http://schemas.microsoft.com/office/drawing/2014/main" id="{1772916E-274C-4F4C-91C2-791EBDE7E7ED}"/>
              </a:ext>
            </a:extLst>
          </p:cNvPr>
          <p:cNvSpPr txBox="1">
            <a:spLocks noChangeArrowheads="1"/>
          </p:cNvSpPr>
          <p:nvPr/>
        </p:nvSpPr>
        <p:spPr bwMode="auto">
          <a:xfrm>
            <a:off x="2146300" y="6629400"/>
            <a:ext cx="6613525"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8675">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1pPr>
            <a:lvl2pPr marL="742950" indent="-285750" defTabSz="828675">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2pPr>
            <a:lvl3pPr marL="1143000" indent="-228600" defTabSz="828675">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3pPr>
            <a:lvl4pPr marL="1600200" indent="-228600" defTabSz="828675">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4pPr>
            <a:lvl5pPr marL="2057400" indent="-228600" defTabSz="828675">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5pPr>
            <a:lvl6pPr marL="25146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6pPr>
            <a:lvl7pPr marL="29718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7pPr>
            <a:lvl8pPr marL="34290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8pPr>
            <a:lvl9pPr marL="38862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Lst>
              <a:defRPr sz="2400">
                <a:solidFill>
                  <a:schemeClr val="tx1"/>
                </a:solidFill>
                <a:latin typeface="Lucida Sans Unicode" panose="020B0602030504020204" pitchFamily="34" charset="0"/>
                <a:ea typeface="MS PGothic" panose="020B0600070205080204" pitchFamily="34" charset="-128"/>
              </a:defRPr>
            </a:lvl9pPr>
          </a:lstStyle>
          <a:p>
            <a:pPr algn="l">
              <a:lnSpc>
                <a:spcPct val="97000"/>
              </a:lnSpc>
              <a:buClr>
                <a:srgbClr val="FFFFFF"/>
              </a:buClr>
              <a:buSzPct val="45000"/>
              <a:buFont typeface="StarSymbol" charset="0"/>
              <a:buNone/>
            </a:pPr>
            <a:r>
              <a:rPr lang="en-GB" altLang="en-US" sz="1100" b="1">
                <a:solidFill>
                  <a:srgbClr val="FFFFFF"/>
                </a:solidFill>
              </a:rPr>
              <a:t>Rivers E et al. N Engl J Med 2001;345:1368-1377</a:t>
            </a:r>
          </a:p>
        </p:txBody>
      </p:sp>
      <p:sp>
        <p:nvSpPr>
          <p:cNvPr id="199685" name="Text Box 5">
            <a:extLst>
              <a:ext uri="{FF2B5EF4-FFF2-40B4-BE49-F238E27FC236}">
                <a16:creationId xmlns:a16="http://schemas.microsoft.com/office/drawing/2014/main" id="{9899AFE8-B128-4A2E-B4AD-77CFB677DC25}"/>
              </a:ext>
            </a:extLst>
          </p:cNvPr>
          <p:cNvSpPr txBox="1">
            <a:spLocks noChangeArrowheads="1"/>
          </p:cNvSpPr>
          <p:nvPr/>
        </p:nvSpPr>
        <p:spPr bwMode="auto">
          <a:xfrm>
            <a:off x="163513" y="76200"/>
            <a:ext cx="8816975" cy="414338"/>
          </a:xfrm>
          <a:prstGeom prst="rect">
            <a:avLst/>
          </a:prstGeom>
          <a:noFill/>
          <a:ln w="9525">
            <a:noFill/>
            <a:miter lim="800000"/>
            <a:headEnd/>
            <a:tailEnd/>
          </a:ln>
        </p:spPr>
        <p:txBody>
          <a:bodyPr lIns="0" tIns="0" rIns="0" bIns="0" anchor="ctr" anchorCtr="1">
            <a:spAutoFit/>
          </a:bodyPr>
          <a:lstStyle>
            <a:lvl1pPr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1pPr>
            <a:lvl2pPr marL="742950" indent="-285750"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2pPr>
            <a:lvl3pPr marL="1143000" indent="-228600"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3pPr>
            <a:lvl4pPr marL="1600200" indent="-228600"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4pPr>
            <a:lvl5pPr marL="2057400" indent="-228600"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5pPr>
            <a:lvl6pPr marL="25146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6pPr>
            <a:lvl7pPr marL="29718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7pPr>
            <a:lvl8pPr marL="34290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8pPr>
            <a:lvl9pPr marL="3886200" indent="-228600" algn="ctr"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Lucida Sans Unicode" panose="020B0602030504020204" pitchFamily="34" charset="0"/>
                <a:ea typeface="MS PGothic" panose="020B0600070205080204" pitchFamily="34" charset="-128"/>
              </a:defRPr>
            </a:lvl9pPr>
          </a:lstStyle>
          <a:p>
            <a:pPr>
              <a:lnSpc>
                <a:spcPct val="97000"/>
              </a:lnSpc>
              <a:buClr>
                <a:srgbClr val="FFFFFF"/>
              </a:buClr>
              <a:buSzPct val="45000"/>
              <a:buFont typeface="StarSymbol" charset="0"/>
              <a:buNone/>
            </a:pPr>
            <a:r>
              <a:rPr lang="en-GB" altLang="en-US" sz="2800" b="1">
                <a:solidFill>
                  <a:srgbClr val="FFFF00"/>
                </a:solidFill>
                <a:effectLst>
                  <a:outerShdw blurRad="38100" dist="38100" dir="2700000" algn="tl">
                    <a:srgbClr val="000000"/>
                  </a:outerShdw>
                </a:effectLst>
              </a:rPr>
              <a:t>Protocol for Early Goal-Directed Therapy</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8A840168-8A39-44F5-990E-60EBEAFE4C13}"/>
              </a:ext>
            </a:extLst>
          </p:cNvPr>
          <p:cNvSpPr>
            <a:spLocks noGrp="1"/>
          </p:cNvSpPr>
          <p:nvPr>
            <p:ph type="title"/>
          </p:nvPr>
        </p:nvSpPr>
        <p:spPr>
          <a:xfrm>
            <a:off x="0" y="152400"/>
            <a:ext cx="8229600" cy="1252728"/>
          </a:xfrm>
        </p:spPr>
        <p:txBody>
          <a:bodyPr/>
          <a:lstStyle/>
          <a:p>
            <a:pPr eaLnBrk="1" hangingPunct="1">
              <a:defRPr/>
            </a:pPr>
            <a:r>
              <a:rPr lang="en-US" sz="3600" dirty="0">
                <a:latin typeface="Lucida Sans Unicode" charset="0"/>
                <a:ea typeface="ＭＳ Ｐゴシック" charset="0"/>
                <a:cs typeface="ＭＳ Ｐゴシック" charset="0"/>
              </a:rPr>
              <a:t>Basic Principle in the Management of Shock</a:t>
            </a:r>
          </a:p>
        </p:txBody>
      </p:sp>
      <p:sp>
        <p:nvSpPr>
          <p:cNvPr id="40962" name="Content Placeholder 2">
            <a:extLst>
              <a:ext uri="{FF2B5EF4-FFF2-40B4-BE49-F238E27FC236}">
                <a16:creationId xmlns:a16="http://schemas.microsoft.com/office/drawing/2014/main" id="{FECAE70F-216B-4E7A-856E-AA1B1EABB266}"/>
              </a:ext>
            </a:extLst>
          </p:cNvPr>
          <p:cNvSpPr>
            <a:spLocks noGrp="1"/>
          </p:cNvSpPr>
          <p:nvPr>
            <p:ph idx="1"/>
          </p:nvPr>
        </p:nvSpPr>
        <p:spPr>
          <a:xfrm>
            <a:off x="457200" y="2743200"/>
            <a:ext cx="8229600" cy="3429000"/>
          </a:xfrm>
        </p:spPr>
        <p:txBody>
          <a:bodyPr/>
          <a:lstStyle/>
          <a:p>
            <a:pPr eaLnBrk="1" hangingPunct="1"/>
            <a:r>
              <a:rPr lang="en-US" altLang="en-US">
                <a:solidFill>
                  <a:srgbClr val="000000"/>
                </a:solidFill>
                <a:latin typeface="Lucida Sans Unicode" panose="020B0602030504020204" pitchFamily="34" charset="0"/>
              </a:rPr>
              <a:t>Shock is inadequate tissue oxygenation</a:t>
            </a:r>
          </a:p>
          <a:p>
            <a:pPr eaLnBrk="1" hangingPunct="1">
              <a:buFontTx/>
              <a:buNone/>
            </a:pPr>
            <a:endParaRPr lang="en-US" altLang="en-US">
              <a:solidFill>
                <a:srgbClr val="000000"/>
              </a:solidFill>
              <a:latin typeface="Lucida Sans Unicode" panose="020B0602030504020204" pitchFamily="34" charset="0"/>
            </a:endParaRPr>
          </a:p>
          <a:p>
            <a:pPr eaLnBrk="1" hangingPunct="1"/>
            <a:r>
              <a:rPr lang="en-US" altLang="en-US">
                <a:solidFill>
                  <a:srgbClr val="000000"/>
                </a:solidFill>
                <a:latin typeface="Lucida Sans Unicode" panose="020B0602030504020204" pitchFamily="34" charset="0"/>
              </a:rPr>
              <a:t>Treatment is thus to restore tissue oxygen delivery DO</a:t>
            </a:r>
            <a:r>
              <a:rPr lang="en-US" altLang="en-US" sz="2000">
                <a:solidFill>
                  <a:srgbClr val="000000"/>
                </a:solidFill>
                <a:latin typeface="Lucida Sans Unicode" panose="020B0602030504020204" pitchFamily="34" charset="0"/>
              </a:rPr>
              <a:t>2</a:t>
            </a:r>
            <a:r>
              <a:rPr lang="en-US" altLang="en-US">
                <a:solidFill>
                  <a:srgbClr val="000000"/>
                </a:solidFill>
                <a:latin typeface="Lucida Sans Unicode" panose="020B060203050402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2F50EFB-0A93-4331-A536-82BAECD73BA1}"/>
              </a:ext>
            </a:extLst>
          </p:cNvPr>
          <p:cNvSpPr>
            <a:spLocks noGrp="1"/>
          </p:cNvSpPr>
          <p:nvPr>
            <p:ph type="title"/>
          </p:nvPr>
        </p:nvSpPr>
        <p:spPr>
          <a:xfrm>
            <a:off x="152400" y="274638"/>
            <a:ext cx="8001000" cy="754062"/>
          </a:xfrm>
        </p:spPr>
        <p:txBody>
          <a:bodyPr>
            <a:normAutofit fontScale="90000"/>
          </a:bodyPr>
          <a:lstStyle/>
          <a:p>
            <a:pPr eaLnBrk="1" hangingPunct="1">
              <a:defRPr/>
            </a:pPr>
            <a:r>
              <a:rPr lang="en-AU" sz="2800">
                <a:latin typeface="Lucida Sans Unicode" charset="0"/>
                <a:ea typeface="ＭＳ Ｐゴシック" charset="0"/>
                <a:cs typeface="ＭＳ Ｐゴシック" charset="0"/>
              </a:rPr>
              <a:t>Basic principles for the Management of shock</a:t>
            </a:r>
          </a:p>
        </p:txBody>
      </p:sp>
      <p:pic>
        <p:nvPicPr>
          <p:cNvPr id="43011" name="Content Placeholder 3" descr="shock chart-1.gif">
            <a:extLst>
              <a:ext uri="{FF2B5EF4-FFF2-40B4-BE49-F238E27FC236}">
                <a16:creationId xmlns:a16="http://schemas.microsoft.com/office/drawing/2014/main" id="{2A9B9254-86CB-4707-9224-D8FA8F16697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12526" b="12526"/>
          <a:stretch>
            <a:fillRect/>
          </a:stretch>
        </p:blipFill>
        <p:spPr>
          <a:ln>
            <a:solidFill>
              <a:srgbClr val="4F81BD"/>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72ED22C2-01CC-466F-8D4C-D5048361CC9D}"/>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Resuscitate</a:t>
            </a:r>
          </a:p>
        </p:txBody>
      </p:sp>
      <p:sp>
        <p:nvSpPr>
          <p:cNvPr id="43011" name="Rectangle 3">
            <a:extLst>
              <a:ext uri="{FF2B5EF4-FFF2-40B4-BE49-F238E27FC236}">
                <a16:creationId xmlns:a16="http://schemas.microsoft.com/office/drawing/2014/main" id="{8FDE2D0C-4171-47C8-8C4A-163C840A00B3}"/>
              </a:ext>
            </a:extLst>
          </p:cNvPr>
          <p:cNvSpPr>
            <a:spLocks noGrp="1" noChangeArrowheads="1"/>
          </p:cNvSpPr>
          <p:nvPr>
            <p:ph idx="1"/>
          </p:nvPr>
        </p:nvSpPr>
        <p:spPr/>
        <p:txBody>
          <a:bodyPr/>
          <a:lstStyle/>
          <a:p>
            <a:pPr marL="119062" indent="0" eaLnBrk="1" hangingPunct="1">
              <a:buFont typeface="Wingdings 2" charset="0"/>
              <a:buNone/>
              <a:defRPr/>
            </a:pPr>
            <a:r>
              <a:rPr lang="en-US" dirty="0">
                <a:solidFill>
                  <a:srgbClr val="000000"/>
                </a:solidFill>
                <a:latin typeface="Lucida Sans Unicode" charset="0"/>
                <a:ea typeface="ＭＳ Ｐゴシック" charset="0"/>
                <a:cs typeface="ＭＳ Ｐゴシック" charset="0"/>
              </a:rPr>
              <a:t>Fluid resuscitate</a:t>
            </a:r>
          </a:p>
          <a:p>
            <a:pPr lvl="1" eaLnBrk="1" hangingPunct="1">
              <a:buFont typeface="Wingdings" charset="0"/>
              <a:buChar char=""/>
              <a:defRPr/>
            </a:pPr>
            <a:r>
              <a:rPr lang="en-US" dirty="0">
                <a:solidFill>
                  <a:srgbClr val="000000"/>
                </a:solidFill>
                <a:latin typeface="Lucida Sans Unicode" charset="0"/>
                <a:ea typeface="ＭＳ Ｐゴシック" charset="0"/>
              </a:rPr>
              <a:t>Fluid challenges</a:t>
            </a:r>
          </a:p>
          <a:p>
            <a:pPr lvl="2" eaLnBrk="1" hangingPunct="1">
              <a:buFont typeface="Arial" charset="0"/>
              <a:buChar char="▪"/>
              <a:defRPr/>
            </a:pPr>
            <a:r>
              <a:rPr lang="en-US" dirty="0">
                <a:solidFill>
                  <a:srgbClr val="000000"/>
                </a:solidFill>
                <a:latin typeface="Lucida Sans Unicode" charset="0"/>
                <a:ea typeface="ＭＳ Ｐゴシック" charset="0"/>
              </a:rPr>
              <a:t>500-1000 ml crystalloid over 30 </a:t>
            </a:r>
            <a:r>
              <a:rPr lang="en-US" dirty="0" err="1">
                <a:solidFill>
                  <a:srgbClr val="000000"/>
                </a:solidFill>
                <a:latin typeface="Lucida Sans Unicode" charset="0"/>
                <a:ea typeface="ＭＳ Ｐゴシック" charset="0"/>
              </a:rPr>
              <a:t>mins</a:t>
            </a:r>
            <a:endParaRPr lang="en-US" dirty="0">
              <a:solidFill>
                <a:srgbClr val="000000"/>
              </a:solidFill>
              <a:latin typeface="Lucida Sans Unicode" charset="0"/>
              <a:ea typeface="ＭＳ Ｐゴシック" charset="0"/>
            </a:endParaRPr>
          </a:p>
          <a:p>
            <a:pPr lvl="2" eaLnBrk="1" hangingPunct="1">
              <a:buFont typeface="Arial" charset="0"/>
              <a:buChar char="▪"/>
              <a:defRPr/>
            </a:pPr>
            <a:r>
              <a:rPr lang="en-US" dirty="0">
                <a:solidFill>
                  <a:srgbClr val="000000"/>
                </a:solidFill>
                <a:latin typeface="Lucida Sans Unicode" charset="0"/>
                <a:ea typeface="ＭＳ Ｐゴシック" charset="0"/>
              </a:rPr>
              <a:t>300-500 colloid (Albumin is recommended)</a:t>
            </a:r>
          </a:p>
          <a:p>
            <a:pPr marL="766763" lvl="2" indent="0" eaLnBrk="1" hangingPunct="1">
              <a:buFont typeface="Arial" charset="0"/>
              <a:buNone/>
              <a:defRPr/>
            </a:pPr>
            <a:endParaRPr lang="en-US" dirty="0">
              <a:solidFill>
                <a:srgbClr val="000000"/>
              </a:solidFill>
              <a:latin typeface="Lucida Sans Unicode" charset="0"/>
              <a:ea typeface="ＭＳ Ｐゴシック" charset="0"/>
            </a:endParaRPr>
          </a:p>
          <a:p>
            <a:pPr lvl="1" eaLnBrk="1" hangingPunct="1">
              <a:buFont typeface="Wingdings" charset="0"/>
              <a:buChar char=""/>
              <a:defRPr/>
            </a:pPr>
            <a:r>
              <a:rPr lang="en-US" dirty="0">
                <a:solidFill>
                  <a:srgbClr val="000000"/>
                </a:solidFill>
                <a:latin typeface="Lucida Sans Unicode" charset="0"/>
                <a:ea typeface="ＭＳ Ｐゴシック" charset="0"/>
              </a:rPr>
              <a:t>Titrate against response (BP &amp; tissue perfusion) and adverse effects</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7BC8EFB0-0391-4268-A187-2326D651BD40}"/>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Fluid resuscitation</a:t>
            </a:r>
          </a:p>
        </p:txBody>
      </p:sp>
      <p:sp>
        <p:nvSpPr>
          <p:cNvPr id="46082" name="Content Placeholder 2">
            <a:extLst>
              <a:ext uri="{FF2B5EF4-FFF2-40B4-BE49-F238E27FC236}">
                <a16:creationId xmlns:a16="http://schemas.microsoft.com/office/drawing/2014/main" id="{E3204778-80B0-4987-9ACF-88717ED7177D}"/>
              </a:ext>
            </a:extLst>
          </p:cNvPr>
          <p:cNvSpPr>
            <a:spLocks noGrp="1"/>
          </p:cNvSpPr>
          <p:nvPr>
            <p:ph idx="1"/>
          </p:nvPr>
        </p:nvSpPr>
        <p:spPr/>
        <p:txBody>
          <a:bodyPr/>
          <a:lstStyle/>
          <a:p>
            <a:pPr eaLnBrk="1" hangingPunct="1">
              <a:buFont typeface="Arial" panose="020B0604020202020204" pitchFamily="34" charset="0"/>
              <a:buNone/>
            </a:pPr>
            <a:r>
              <a:rPr lang="en-US" altLang="en-US">
                <a:solidFill>
                  <a:srgbClr val="000000"/>
                </a:solidFill>
              </a:rPr>
              <a:t>Goals (recommendations from the Surviving Sepsis Campaign guidelines 2008):</a:t>
            </a:r>
          </a:p>
          <a:p>
            <a:pPr eaLnBrk="1" hangingPunct="1">
              <a:buFont typeface="Arial" panose="020B0604020202020204" pitchFamily="34" charset="0"/>
              <a:buChar char="•"/>
            </a:pPr>
            <a:r>
              <a:rPr lang="en-US" altLang="en-US">
                <a:solidFill>
                  <a:srgbClr val="000000"/>
                </a:solidFill>
              </a:rPr>
              <a:t>CVP  8 – 12 mmHg </a:t>
            </a:r>
          </a:p>
          <a:p>
            <a:pPr eaLnBrk="1" hangingPunct="1">
              <a:buFont typeface="Arial" panose="020B0604020202020204" pitchFamily="34" charset="0"/>
              <a:buChar char="•"/>
            </a:pPr>
            <a:r>
              <a:rPr lang="en-US" altLang="en-US">
                <a:solidFill>
                  <a:srgbClr val="000000"/>
                </a:solidFill>
              </a:rPr>
              <a:t>MAP  ≥  65 mmHg</a:t>
            </a:r>
          </a:p>
          <a:p>
            <a:pPr eaLnBrk="1" hangingPunct="1">
              <a:buFont typeface="Arial" panose="020B0604020202020204" pitchFamily="34" charset="0"/>
              <a:buChar char="•"/>
            </a:pPr>
            <a:r>
              <a:rPr lang="en-US" altLang="en-US">
                <a:solidFill>
                  <a:srgbClr val="000000"/>
                </a:solidFill>
              </a:rPr>
              <a:t>UO  ≥  0.5 mls/kg</a:t>
            </a:r>
          </a:p>
          <a:p>
            <a:pPr eaLnBrk="1" hangingPunct="1">
              <a:buFont typeface="Arial" panose="020B0604020202020204" pitchFamily="34" charset="0"/>
              <a:buChar char="•"/>
            </a:pPr>
            <a:r>
              <a:rPr lang="en-US" altLang="en-US">
                <a:solidFill>
                  <a:srgbClr val="000000"/>
                </a:solidFill>
              </a:rPr>
              <a:t>Venous sat (CVP) ≥ 70% or SvO</a:t>
            </a:r>
            <a:r>
              <a:rPr lang="en-US" altLang="en-US" sz="2000">
                <a:solidFill>
                  <a:srgbClr val="000000"/>
                </a:solidFill>
              </a:rPr>
              <a:t>2</a:t>
            </a:r>
            <a:r>
              <a:rPr lang="en-US" altLang="en-US">
                <a:solidFill>
                  <a:srgbClr val="000000"/>
                </a:solidFill>
              </a:rPr>
              <a:t> ≥ 65%. If targets not achieved, consider further therapy</a:t>
            </a:r>
          </a:p>
          <a:p>
            <a:pPr eaLnBrk="1" hangingPunct="1">
              <a:buFont typeface="Arial" panose="020B0604020202020204" pitchFamily="34" charset="0"/>
              <a:buChar char="•"/>
            </a:pPr>
            <a:r>
              <a:rPr lang="en-US" altLang="en-US">
                <a:solidFill>
                  <a:srgbClr val="000000"/>
                </a:solidFill>
              </a:rPr>
              <a:t>Give RBC if HCT ≤ 30% if there was history of IHD. Hypoxia, persisting lactic acidosis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CAD3E1A-9CBC-4A9E-A0C2-60BB32853701}"/>
              </a:ext>
            </a:extLst>
          </p:cNvPr>
          <p:cNvSpPr>
            <a:spLocks noGrp="1"/>
          </p:cNvSpPr>
          <p:nvPr>
            <p:ph type="title"/>
          </p:nvPr>
        </p:nvSpPr>
        <p:spPr/>
        <p:txBody>
          <a:bodyPr/>
          <a:lstStyle/>
          <a:p>
            <a:pPr eaLnBrk="1" hangingPunct="1">
              <a:defRPr/>
            </a:pPr>
            <a:r>
              <a:rPr lang="en-US" sz="3200" dirty="0">
                <a:latin typeface="Lucida Sans Unicode" charset="0"/>
                <a:ea typeface="ＭＳ Ｐゴシック" charset="0"/>
                <a:cs typeface="ＭＳ Ｐゴシック" charset="0"/>
              </a:rPr>
              <a:t>Severe sepsis &amp; septic shock</a:t>
            </a:r>
          </a:p>
        </p:txBody>
      </p:sp>
      <p:sp>
        <p:nvSpPr>
          <p:cNvPr id="18434" name="Content Placeholder 2">
            <a:extLst>
              <a:ext uri="{FF2B5EF4-FFF2-40B4-BE49-F238E27FC236}">
                <a16:creationId xmlns:a16="http://schemas.microsoft.com/office/drawing/2014/main" id="{60E5DDDB-755D-4586-BF18-17B6F6CD7400}"/>
              </a:ext>
            </a:extLst>
          </p:cNvPr>
          <p:cNvSpPr>
            <a:spLocks noGrp="1"/>
          </p:cNvSpPr>
          <p:nvPr>
            <p:ph idx="1"/>
          </p:nvPr>
        </p:nvSpPr>
        <p:spPr/>
        <p:txBody>
          <a:bodyPr>
            <a:normAutofit/>
          </a:bodyPr>
          <a:lstStyle/>
          <a:p>
            <a:pPr eaLnBrk="1" hangingPunct="1"/>
            <a:r>
              <a:rPr lang="en-US" altLang="en-US" dirty="0">
                <a:solidFill>
                  <a:srgbClr val="000000"/>
                </a:solidFill>
                <a:latin typeface="Lucida Sans Unicode" panose="020B0602030504020204" pitchFamily="34" charset="0"/>
              </a:rPr>
              <a:t>Leading cause of death in ICUs</a:t>
            </a:r>
          </a:p>
          <a:p>
            <a:pPr marL="119062" indent="0" eaLnBrk="1" hangingPunct="1">
              <a:buNone/>
            </a:pPr>
            <a:endParaRPr lang="en-US" altLang="en-US" dirty="0">
              <a:solidFill>
                <a:srgbClr val="000000"/>
              </a:solidFill>
              <a:latin typeface="Lucida Sans Unicode" panose="020B0602030504020204" pitchFamily="34" charset="0"/>
            </a:endParaRPr>
          </a:p>
          <a:p>
            <a:pPr eaLnBrk="1" hangingPunct="1"/>
            <a:r>
              <a:rPr lang="en-US" altLang="en-US" dirty="0">
                <a:solidFill>
                  <a:srgbClr val="000000"/>
                </a:solidFill>
                <a:latin typeface="Lucida Sans Unicode" panose="020B0602030504020204" pitchFamily="34" charset="0"/>
              </a:rPr>
              <a:t>New definitions for sepsis and septic shock</a:t>
            </a:r>
          </a:p>
          <a:p>
            <a:pPr marL="119062" indent="0" eaLnBrk="1" hangingPunct="1">
              <a:buNone/>
            </a:pPr>
            <a:r>
              <a:rPr lang="en-US" altLang="en-US" dirty="0">
                <a:solidFill>
                  <a:srgbClr val="000000"/>
                </a:solidFill>
                <a:latin typeface="Lucida Sans Unicode" panose="020B0602030504020204" pitchFamily="34" charset="0"/>
              </a:rPr>
              <a:t>	JAMA 2016;315(8):801-810</a:t>
            </a:r>
          </a:p>
          <a:p>
            <a:pPr eaLnBrk="1" hangingPunct="1">
              <a:buFont typeface="Wingdings" panose="05000000000000000000" pitchFamily="2" charset="2"/>
              <a:buChar char="Ø"/>
            </a:pPr>
            <a:r>
              <a:rPr lang="en-US" altLang="en-US" sz="2000" dirty="0">
                <a:solidFill>
                  <a:srgbClr val="000000"/>
                </a:solidFill>
                <a:latin typeface="Lucida Sans Unicode" panose="020B0602030504020204" pitchFamily="34" charset="0"/>
              </a:rPr>
              <a:t>To offer greater consistency for epidemiological studies and clinical trials, and facilitate earlier recognition and more </a:t>
            </a:r>
            <a:r>
              <a:rPr lang="en-US" altLang="en-US" sz="2000">
                <a:solidFill>
                  <a:srgbClr val="000000"/>
                </a:solidFill>
                <a:latin typeface="Lucida Sans Unicode" panose="020B0602030504020204" pitchFamily="34" charset="0"/>
              </a:rPr>
              <a:t>timely management of </a:t>
            </a:r>
            <a:r>
              <a:rPr lang="en-US" altLang="en-US" sz="2000" dirty="0">
                <a:solidFill>
                  <a:srgbClr val="000000"/>
                </a:solidFill>
                <a:latin typeface="Lucida Sans Unicode" panose="020B0602030504020204" pitchFamily="34" charset="0"/>
              </a:rPr>
              <a:t>patients with sepsis or at risk of developing sepsis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C71B237-0E6E-4FB9-9A60-A1C1700B6AC7}"/>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Fluid resuscitation</a:t>
            </a:r>
          </a:p>
        </p:txBody>
      </p:sp>
      <p:sp>
        <p:nvSpPr>
          <p:cNvPr id="47106" name="Content Placeholder 2">
            <a:extLst>
              <a:ext uri="{FF2B5EF4-FFF2-40B4-BE49-F238E27FC236}">
                <a16:creationId xmlns:a16="http://schemas.microsoft.com/office/drawing/2014/main" id="{51052080-9201-46D6-9435-4DC2D7276009}"/>
              </a:ext>
            </a:extLst>
          </p:cNvPr>
          <p:cNvSpPr>
            <a:spLocks noGrp="1"/>
          </p:cNvSpPr>
          <p:nvPr>
            <p:ph idx="1"/>
          </p:nvPr>
        </p:nvSpPr>
        <p:spPr/>
        <p:txBody>
          <a:bodyPr/>
          <a:lstStyle/>
          <a:p>
            <a:pPr eaLnBrk="1" hangingPunct="1">
              <a:buFontTx/>
              <a:buNone/>
            </a:pPr>
            <a:r>
              <a:rPr lang="en-US" altLang="en-US">
                <a:solidFill>
                  <a:srgbClr val="000000"/>
                </a:solidFill>
                <a:latin typeface="Lucida Sans Unicode" panose="020B0602030504020204" pitchFamily="34" charset="0"/>
              </a:rPr>
              <a:t>Guides for optimal fluid resuscitation:</a:t>
            </a:r>
          </a:p>
          <a:p>
            <a:pPr eaLnBrk="1" hangingPunct="1"/>
            <a:r>
              <a:rPr lang="en-US" altLang="en-US">
                <a:solidFill>
                  <a:srgbClr val="000000"/>
                </a:solidFill>
                <a:latin typeface="Lucida Sans Unicode" panose="020B0602030504020204" pitchFamily="34" charset="0"/>
              </a:rPr>
              <a:t>Peripheral perfusion</a:t>
            </a:r>
          </a:p>
          <a:p>
            <a:pPr eaLnBrk="1" hangingPunct="1"/>
            <a:r>
              <a:rPr lang="en-US" altLang="en-US">
                <a:solidFill>
                  <a:srgbClr val="000000"/>
                </a:solidFill>
                <a:latin typeface="Lucida Sans Unicode" panose="020B0602030504020204" pitchFamily="34" charset="0"/>
              </a:rPr>
              <a:t>LV size, IVC diameter (ECHO)</a:t>
            </a:r>
          </a:p>
          <a:p>
            <a:pPr eaLnBrk="1" hangingPunct="1"/>
            <a:r>
              <a:rPr lang="en-US" altLang="en-US">
                <a:solidFill>
                  <a:srgbClr val="000000"/>
                </a:solidFill>
                <a:latin typeface="Lucida Sans Unicode" panose="020B0602030504020204" pitchFamily="34" charset="0"/>
              </a:rPr>
              <a:t>PAOP and CO (PAC)</a:t>
            </a:r>
          </a:p>
          <a:p>
            <a:pPr eaLnBrk="1" hangingPunct="1"/>
            <a:r>
              <a:rPr lang="en-US" altLang="en-US">
                <a:solidFill>
                  <a:srgbClr val="000000"/>
                </a:solidFill>
                <a:latin typeface="Lucida Sans Unicode" panose="020B0602030504020204" pitchFamily="34" charset="0"/>
              </a:rPr>
              <a:t>Lactate</a:t>
            </a:r>
          </a:p>
          <a:p>
            <a:pPr eaLnBrk="1" hangingPunct="1"/>
            <a:r>
              <a:rPr lang="en-US" altLang="en-US">
                <a:solidFill>
                  <a:srgbClr val="000000"/>
                </a:solidFill>
                <a:latin typeface="Lucida Sans Unicode" panose="020B0602030504020204" pitchFamily="34" charset="0"/>
              </a:rPr>
              <a:t>PPV/SVV in ventilated patients</a:t>
            </a:r>
          </a:p>
          <a:p>
            <a:pPr eaLnBrk="1" hangingPunct="1"/>
            <a:endParaRPr lang="en-US" altLang="en-US">
              <a:solidFill>
                <a:srgbClr val="000000"/>
              </a:solidFill>
              <a:latin typeface="Lucida Sans Unicode" panose="020B0602030504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86B18F29-CCEB-4143-BE6D-B9E92EBD6EFD}"/>
              </a:ext>
            </a:extLst>
          </p:cNvPr>
          <p:cNvSpPr>
            <a:spLocks noGrp="1"/>
          </p:cNvSpPr>
          <p:nvPr>
            <p:ph type="title"/>
          </p:nvPr>
        </p:nvSpPr>
        <p:spPr>
          <a:xfrm>
            <a:off x="685800" y="228600"/>
            <a:ext cx="6324600" cy="1066800"/>
          </a:xfrm>
        </p:spPr>
        <p:txBody>
          <a:bodyPr>
            <a:normAutofit fontScale="90000"/>
          </a:bodyPr>
          <a:lstStyle/>
          <a:p>
            <a:pPr eaLnBrk="1" hangingPunct="1">
              <a:defRPr/>
            </a:pPr>
            <a:r>
              <a:rPr lang="en-US" sz="3600">
                <a:latin typeface="Lucida Sans Unicode" charset="0"/>
                <a:ea typeface="ＭＳ Ｐゴシック" charset="0"/>
                <a:cs typeface="ＭＳ Ｐゴシック" charset="0"/>
              </a:rPr>
              <a:t>Principles of fluid resuscitation</a:t>
            </a:r>
          </a:p>
        </p:txBody>
      </p:sp>
      <p:sp>
        <p:nvSpPr>
          <p:cNvPr id="47107" name="Content Placeholder 2">
            <a:extLst>
              <a:ext uri="{FF2B5EF4-FFF2-40B4-BE49-F238E27FC236}">
                <a16:creationId xmlns:a16="http://schemas.microsoft.com/office/drawing/2014/main" id="{57FBF2F3-7A8D-4967-89B6-F1EC3810B208}"/>
              </a:ext>
            </a:extLst>
          </p:cNvPr>
          <p:cNvSpPr>
            <a:spLocks noGrp="1"/>
          </p:cNvSpPr>
          <p:nvPr>
            <p:ph idx="1"/>
          </p:nvPr>
        </p:nvSpPr>
        <p:spPr>
          <a:xfrm>
            <a:off x="457200" y="1752600"/>
            <a:ext cx="8229600" cy="4343400"/>
          </a:xfrm>
        </p:spPr>
        <p:txBody>
          <a:bodyPr/>
          <a:lstStyle/>
          <a:p>
            <a:pPr eaLnBrk="1" hangingPunct="1"/>
            <a:r>
              <a:rPr lang="en-US" altLang="en-US" sz="2400">
                <a:solidFill>
                  <a:srgbClr val="000000"/>
                </a:solidFill>
                <a:latin typeface="Lucida Sans Unicode" panose="020B0602030504020204" pitchFamily="34" charset="0"/>
              </a:rPr>
              <a:t>Give the right amount of fluid</a:t>
            </a:r>
          </a:p>
          <a:p>
            <a:pPr eaLnBrk="1" hangingPunct="1">
              <a:buFont typeface="Wingdings 2" panose="05020102010507070707" pitchFamily="18" charset="2"/>
              <a:buNone/>
            </a:pPr>
            <a:endParaRPr lang="en-US" altLang="en-US" sz="2400">
              <a:solidFill>
                <a:srgbClr val="000000"/>
              </a:solidFill>
              <a:latin typeface="Lucida Sans Unicode" panose="020B0602030504020204" pitchFamily="34" charset="0"/>
            </a:endParaRPr>
          </a:p>
          <a:p>
            <a:pPr eaLnBrk="1" hangingPunct="1"/>
            <a:r>
              <a:rPr lang="en-US" altLang="en-US" sz="2400">
                <a:solidFill>
                  <a:srgbClr val="000000"/>
                </a:solidFill>
                <a:latin typeface="Lucida Sans Unicode" panose="020B0602030504020204" pitchFamily="34" charset="0"/>
              </a:rPr>
              <a:t>Excessive fluid is not without harm</a:t>
            </a:r>
          </a:p>
          <a:p>
            <a:pPr lvl="1" eaLnBrk="1" hangingPunct="1"/>
            <a:r>
              <a:rPr lang="en-US" altLang="en-US" sz="2400">
                <a:solidFill>
                  <a:srgbClr val="000000"/>
                </a:solidFill>
                <a:latin typeface="Lucida Sans Unicode" panose="020B0602030504020204" pitchFamily="34" charset="0"/>
              </a:rPr>
              <a:t>Tissue oedema exacerbating tissue hypoxia	</a:t>
            </a:r>
          </a:p>
          <a:p>
            <a:pPr lvl="1" eaLnBrk="1" hangingPunct="1"/>
            <a:r>
              <a:rPr lang="en-US" altLang="en-US" sz="2400">
                <a:solidFill>
                  <a:srgbClr val="000000"/>
                </a:solidFill>
                <a:latin typeface="Lucida Sans Unicode" panose="020B0602030504020204" pitchFamily="34" charset="0"/>
              </a:rPr>
              <a:t>Pulmonary oedema/ARDS</a:t>
            </a:r>
          </a:p>
          <a:p>
            <a:pPr lvl="1" eaLnBrk="1" hangingPunct="1"/>
            <a:r>
              <a:rPr lang="en-US" altLang="en-US" sz="2400">
                <a:solidFill>
                  <a:srgbClr val="000000"/>
                </a:solidFill>
                <a:latin typeface="Lucida Sans Unicode" panose="020B0602030504020204" pitchFamily="34" charset="0"/>
              </a:rPr>
              <a:t>Abdominal compartment syndrome</a:t>
            </a:r>
          </a:p>
          <a:p>
            <a:pPr lvl="1" eaLnBrk="1" hangingPunct="1"/>
            <a:r>
              <a:rPr lang="en-US" altLang="en-US" sz="2400">
                <a:solidFill>
                  <a:srgbClr val="000000"/>
                </a:solidFill>
                <a:latin typeface="Lucida Sans Unicode" panose="020B0602030504020204" pitchFamily="34" charset="0"/>
              </a:rPr>
              <a:t>Worsening cardiac function due to ↓ ventricular compliance</a:t>
            </a:r>
          </a:p>
          <a:p>
            <a:pPr lvl="1" eaLnBrk="1" hangingPunct="1"/>
            <a:r>
              <a:rPr lang="en-US" altLang="en-US" sz="2400">
                <a:solidFill>
                  <a:srgbClr val="000000"/>
                </a:solidFill>
                <a:latin typeface="Lucida Sans Unicode" panose="020B0602030504020204" pitchFamily="34" charset="0"/>
              </a:rPr>
              <a:t>↑ mortality [CCM 2011 39(2):259-265]</a:t>
            </a:r>
          </a:p>
          <a:p>
            <a:pPr lvl="1" eaLnBrk="1" hangingPunct="1">
              <a:buFontTx/>
              <a:buNone/>
            </a:pPr>
            <a:endParaRPr lang="en-US" altLang="en-US" sz="2400">
              <a:solidFill>
                <a:srgbClr val="000000"/>
              </a:solidFill>
              <a:latin typeface="Lucida Sans Unicode" panose="020B0602030504020204" pitchFamily="34" charset="0"/>
            </a:endParaRPr>
          </a:p>
          <a:p>
            <a:pPr eaLnBrk="1" hangingPunct="1"/>
            <a:endParaRPr lang="en-US" altLang="en-US" sz="2800">
              <a:latin typeface="Lucida Sans Unicode" panose="020B0602030504020204" pitchFamily="34" charset="0"/>
            </a:endParaRPr>
          </a:p>
          <a:p>
            <a:pPr eaLnBrk="1" hangingPunct="1"/>
            <a:endParaRPr lang="en-US" altLang="en-US" sz="2800">
              <a:latin typeface="Lucida Sans Unicode" panose="020B0602030504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10374646-3DFA-4D5D-A58B-69ED83B40565}"/>
              </a:ext>
            </a:extLst>
          </p:cNvPr>
          <p:cNvSpPr>
            <a:spLocks noGrp="1"/>
          </p:cNvSpPr>
          <p:nvPr>
            <p:ph type="title"/>
          </p:nvPr>
        </p:nvSpPr>
        <p:spPr/>
        <p:txBody>
          <a:bodyPr/>
          <a:lstStyle/>
          <a:p>
            <a:pPr eaLnBrk="1" hangingPunct="1">
              <a:defRPr/>
            </a:pPr>
            <a:r>
              <a:rPr lang="en-US" sz="3600">
                <a:latin typeface="Lucida Sans Unicode" charset="0"/>
                <a:ea typeface="ＭＳ Ｐゴシック" charset="0"/>
                <a:cs typeface="ＭＳ Ｐゴシック" charset="0"/>
              </a:rPr>
              <a:t>Other considerations in fluid resuscitation</a:t>
            </a:r>
          </a:p>
        </p:txBody>
      </p:sp>
      <p:sp>
        <p:nvSpPr>
          <p:cNvPr id="48131" name="Content Placeholder 2">
            <a:extLst>
              <a:ext uri="{FF2B5EF4-FFF2-40B4-BE49-F238E27FC236}">
                <a16:creationId xmlns:a16="http://schemas.microsoft.com/office/drawing/2014/main" id="{07B7D0CB-5638-4031-A9E3-58ABB793F9CC}"/>
              </a:ext>
            </a:extLst>
          </p:cNvPr>
          <p:cNvSpPr>
            <a:spLocks noGrp="1"/>
          </p:cNvSpPr>
          <p:nvPr>
            <p:ph idx="1"/>
          </p:nvPr>
        </p:nvSpPr>
        <p:spPr>
          <a:xfrm>
            <a:off x="685800" y="2362200"/>
            <a:ext cx="7772400" cy="3733800"/>
          </a:xfrm>
        </p:spPr>
        <p:txBody>
          <a:bodyPr/>
          <a:lstStyle/>
          <a:p>
            <a:pPr eaLnBrk="1" hangingPunct="1">
              <a:lnSpc>
                <a:spcPct val="90000"/>
              </a:lnSpc>
            </a:pPr>
            <a:r>
              <a:rPr lang="en-US" altLang="en-US">
                <a:solidFill>
                  <a:srgbClr val="000000"/>
                </a:solidFill>
                <a:latin typeface="Lucida Sans Unicode" panose="020B0602030504020204" pitchFamily="34" charset="0"/>
              </a:rPr>
              <a:t>What type of fluid</a:t>
            </a:r>
          </a:p>
          <a:p>
            <a:pPr eaLnBrk="1" hangingPunct="1">
              <a:lnSpc>
                <a:spcPct val="90000"/>
              </a:lnSpc>
              <a:buFont typeface="Wingdings 2" panose="05020102010507070707" pitchFamily="18" charset="2"/>
              <a:buNone/>
            </a:pPr>
            <a:endParaRPr lang="en-US" altLang="en-US">
              <a:solidFill>
                <a:srgbClr val="000000"/>
              </a:solidFill>
              <a:latin typeface="Lucida Sans Unicode" panose="020B0602030504020204" pitchFamily="34" charset="0"/>
            </a:endParaRPr>
          </a:p>
          <a:p>
            <a:pPr lvl="1" eaLnBrk="1" hangingPunct="1">
              <a:lnSpc>
                <a:spcPct val="90000"/>
              </a:lnSpc>
            </a:pPr>
            <a:r>
              <a:rPr lang="en-US" altLang="en-US">
                <a:solidFill>
                  <a:srgbClr val="000000"/>
                </a:solidFill>
                <a:latin typeface="Lucida Sans Unicode" panose="020B0602030504020204" pitchFamily="34" charset="0"/>
              </a:rPr>
              <a:t>Crystalloid – N/S, Hartmann, 5% Dext</a:t>
            </a:r>
          </a:p>
          <a:p>
            <a:pPr lvl="1" eaLnBrk="1" hangingPunct="1">
              <a:lnSpc>
                <a:spcPct val="90000"/>
              </a:lnSpc>
            </a:pPr>
            <a:r>
              <a:rPr lang="en-US" altLang="en-US">
                <a:solidFill>
                  <a:srgbClr val="000000"/>
                </a:solidFill>
                <a:latin typeface="Lucida Sans Unicode" panose="020B0602030504020204" pitchFamily="34" charset="0"/>
              </a:rPr>
              <a:t>Colloid – Albumin, Gelatins, Starch</a:t>
            </a:r>
          </a:p>
          <a:p>
            <a:pPr lvl="1" eaLnBrk="1" hangingPunct="1">
              <a:lnSpc>
                <a:spcPct val="90000"/>
              </a:lnSpc>
            </a:pPr>
            <a:r>
              <a:rPr lang="en-US" altLang="en-US">
                <a:solidFill>
                  <a:srgbClr val="000000"/>
                </a:solidFill>
                <a:latin typeface="Lucida Sans Unicode" panose="020B0602030504020204" pitchFamily="34" charset="0"/>
              </a:rPr>
              <a:t>Blood</a:t>
            </a:r>
          </a:p>
          <a:p>
            <a:pPr lvl="1" eaLnBrk="1" hangingPunct="1">
              <a:lnSpc>
                <a:spcPct val="90000"/>
              </a:lnSpc>
              <a:buFontTx/>
              <a:buNone/>
            </a:pPr>
            <a:endParaRPr lang="en-US" altLang="en-US">
              <a:solidFill>
                <a:srgbClr val="000000"/>
              </a:solidFill>
              <a:latin typeface="Lucida Sans Unicode" panose="020B0602030504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5C3D337E-B673-4F1E-9BAD-EF5BF9758900}"/>
              </a:ext>
            </a:extLst>
          </p:cNvPr>
          <p:cNvSpPr>
            <a:spLocks noGrp="1"/>
          </p:cNvSpPr>
          <p:nvPr>
            <p:ph type="title"/>
          </p:nvPr>
        </p:nvSpPr>
        <p:spPr/>
        <p:txBody>
          <a:bodyPr/>
          <a:lstStyle/>
          <a:p>
            <a:pPr eaLnBrk="1" hangingPunct="1">
              <a:defRPr/>
            </a:pPr>
            <a:r>
              <a:rPr lang="en-US" sz="3600">
                <a:latin typeface="Lucida Sans Unicode" charset="0"/>
                <a:ea typeface="ＭＳ Ｐゴシック" charset="0"/>
                <a:cs typeface="ＭＳ Ｐゴシック" charset="0"/>
              </a:rPr>
              <a:t>Fluid types - Theoretical considerations </a:t>
            </a:r>
          </a:p>
        </p:txBody>
      </p:sp>
      <p:sp>
        <p:nvSpPr>
          <p:cNvPr id="50179" name="Content Placeholder 2">
            <a:extLst>
              <a:ext uri="{FF2B5EF4-FFF2-40B4-BE49-F238E27FC236}">
                <a16:creationId xmlns:a16="http://schemas.microsoft.com/office/drawing/2014/main" id="{0FADB1E9-2801-47B5-AA2A-11B01C62A8C3}"/>
              </a:ext>
            </a:extLst>
          </p:cNvPr>
          <p:cNvSpPr>
            <a:spLocks noGrp="1"/>
          </p:cNvSpPr>
          <p:nvPr>
            <p:ph idx="1"/>
          </p:nvPr>
        </p:nvSpPr>
        <p:spPr>
          <a:xfrm>
            <a:off x="685800" y="1524000"/>
            <a:ext cx="7772400" cy="5334000"/>
          </a:xfrm>
        </p:spPr>
        <p:txBody>
          <a:bodyPr/>
          <a:lstStyle/>
          <a:p>
            <a:pPr eaLnBrk="1" hangingPunct="1"/>
            <a:r>
              <a:rPr lang="en-US" altLang="en-US" sz="2200">
                <a:solidFill>
                  <a:srgbClr val="000000"/>
                </a:solidFill>
                <a:latin typeface="Lucida Sans Unicode" panose="020B0602030504020204" pitchFamily="34" charset="0"/>
              </a:rPr>
              <a:t>2 – 3x more crystalloid required compared to colloid for same resuscitation end point, less volume may translate to less oedema</a:t>
            </a:r>
          </a:p>
          <a:p>
            <a:pPr eaLnBrk="1" hangingPunct="1"/>
            <a:r>
              <a:rPr lang="en-US" altLang="en-US" sz="2200">
                <a:solidFill>
                  <a:srgbClr val="000000"/>
                </a:solidFill>
                <a:latin typeface="Lucida Sans Unicode" panose="020B0602030504020204" pitchFamily="34" charset="0"/>
              </a:rPr>
              <a:t>Hyperchloraemic acidosis with large quantities of saline</a:t>
            </a:r>
          </a:p>
          <a:p>
            <a:pPr eaLnBrk="1" hangingPunct="1"/>
            <a:r>
              <a:rPr lang="en-US" altLang="en-US" sz="2200">
                <a:solidFill>
                  <a:srgbClr val="000000"/>
                </a:solidFill>
                <a:latin typeface="Lucida Sans Unicode" panose="020B0602030504020204" pitchFamily="34" charset="0"/>
              </a:rPr>
              <a:t>Lactate load with Hartmann</a:t>
            </a:r>
            <a:r>
              <a:rPr lang="ja-JP" altLang="en-US" sz="2200">
                <a:solidFill>
                  <a:srgbClr val="000000"/>
                </a:solidFill>
                <a:latin typeface="Lucida Sans Unicode" panose="020B0602030504020204" pitchFamily="34" charset="0"/>
              </a:rPr>
              <a:t>’</a:t>
            </a:r>
            <a:r>
              <a:rPr lang="en-US" altLang="ja-JP" sz="2200">
                <a:solidFill>
                  <a:srgbClr val="000000"/>
                </a:solidFill>
                <a:latin typeface="Lucida Sans Unicode" panose="020B0602030504020204" pitchFamily="34" charset="0"/>
              </a:rPr>
              <a:t>s, hyperkalaemia may also be problematic</a:t>
            </a:r>
          </a:p>
          <a:p>
            <a:pPr eaLnBrk="1" hangingPunct="1">
              <a:buFont typeface="Wingdings 2" panose="05020102010507070707" pitchFamily="18" charset="2"/>
              <a:buNone/>
            </a:pPr>
            <a:endParaRPr lang="en-US" altLang="en-US" sz="2200">
              <a:solidFill>
                <a:srgbClr val="000000"/>
              </a:solidFill>
              <a:latin typeface="Lucida Sans Unicode" panose="020B0602030504020204" pitchFamily="34" charset="0"/>
            </a:endParaRPr>
          </a:p>
          <a:p>
            <a:pPr eaLnBrk="1" hangingPunct="1"/>
            <a:r>
              <a:rPr lang="en-US" altLang="en-US" sz="2200">
                <a:solidFill>
                  <a:srgbClr val="000000"/>
                </a:solidFill>
                <a:latin typeface="Lucida Sans Unicode" panose="020B0602030504020204" pitchFamily="34" charset="0"/>
              </a:rPr>
              <a:t>Albumin may bind endotoxin and act as antioxidant</a:t>
            </a:r>
          </a:p>
          <a:p>
            <a:pPr eaLnBrk="1" hangingPunct="1"/>
            <a:r>
              <a:rPr lang="en-US" altLang="en-US" sz="2200">
                <a:solidFill>
                  <a:srgbClr val="000000"/>
                </a:solidFill>
                <a:latin typeface="Lucida Sans Unicode" panose="020B0602030504020204" pitchFamily="34" charset="0"/>
              </a:rPr>
              <a:t>Starch preparations predispose to renal dysfunction. Can cause von Willibrand type clotting abnormality (CHEST NEJM)</a:t>
            </a:r>
          </a:p>
          <a:p>
            <a:pPr eaLnBrk="1" hangingPunct="1">
              <a:buFont typeface="Wingdings 2" panose="05020102010507070707" pitchFamily="18" charset="2"/>
              <a:buNone/>
            </a:pPr>
            <a:endParaRPr lang="en-US" altLang="en-US" sz="2200">
              <a:solidFill>
                <a:srgbClr val="000000"/>
              </a:solidFill>
              <a:latin typeface="Lucida Sans Unicode" panose="020B0602030504020204" pitchFamily="34" charset="0"/>
            </a:endParaRPr>
          </a:p>
          <a:p>
            <a:pPr eaLnBrk="1" hangingPunct="1"/>
            <a:r>
              <a:rPr lang="en-US" altLang="en-US" sz="2200">
                <a:solidFill>
                  <a:srgbClr val="000000"/>
                </a:solidFill>
                <a:latin typeface="Lucida Sans Unicode" panose="020B0602030504020204" pitchFamily="34" charset="0"/>
              </a:rPr>
              <a:t>Anaphylactic and anaphylactoid reactions with colloid and albumin</a:t>
            </a:r>
          </a:p>
          <a:p>
            <a:pPr eaLnBrk="1" hangingPunct="1"/>
            <a:endParaRPr lang="en-US" altLang="en-US" sz="2800">
              <a:latin typeface="Lucida Sans Unicode" panose="020B0602030504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2EE302A-43C4-45D6-B5F8-68682D5D6FFE}"/>
              </a:ext>
            </a:extLst>
          </p:cNvPr>
          <p:cNvSpPr>
            <a:spLocks noGrp="1"/>
          </p:cNvSpPr>
          <p:nvPr>
            <p:ph type="title"/>
          </p:nvPr>
        </p:nvSpPr>
        <p:spPr/>
        <p:txBody>
          <a:bodyPr/>
          <a:lstStyle/>
          <a:p>
            <a:pPr eaLnBrk="1" hangingPunct="1">
              <a:defRPr/>
            </a:pPr>
            <a:r>
              <a:rPr lang="en-AU">
                <a:latin typeface="Lucida Sans Unicode" charset="0"/>
                <a:ea typeface="ＭＳ Ｐゴシック" charset="0"/>
                <a:cs typeface="ＭＳ Ｐゴシック" charset="0"/>
              </a:rPr>
              <a:t>SAFE </a:t>
            </a:r>
            <a:r>
              <a:rPr lang="en-AU" sz="2400">
                <a:solidFill>
                  <a:schemeClr val="tx1"/>
                </a:solidFill>
                <a:latin typeface="Lucida Sans Unicode" charset="0"/>
                <a:ea typeface="ＭＳ Ｐゴシック" charset="0"/>
                <a:cs typeface="ＭＳ Ｐゴシック" charset="0"/>
              </a:rPr>
              <a:t>(Saline Vs Albumin Fluid 			Evaluation)</a:t>
            </a:r>
            <a:endParaRPr lang="en-AU">
              <a:latin typeface="Lucida Sans Unicode" charset="0"/>
              <a:ea typeface="ＭＳ Ｐゴシック" charset="0"/>
              <a:cs typeface="ＭＳ Ｐゴシック" charset="0"/>
            </a:endParaRPr>
          </a:p>
        </p:txBody>
      </p:sp>
      <p:sp>
        <p:nvSpPr>
          <p:cNvPr id="53250" name="Rectangle 3">
            <a:extLst>
              <a:ext uri="{FF2B5EF4-FFF2-40B4-BE49-F238E27FC236}">
                <a16:creationId xmlns:a16="http://schemas.microsoft.com/office/drawing/2014/main" id="{2CBF6E31-CC5A-45C5-B737-50879B61D949}"/>
              </a:ext>
            </a:extLst>
          </p:cNvPr>
          <p:cNvSpPr>
            <a:spLocks noGrp="1"/>
          </p:cNvSpPr>
          <p:nvPr>
            <p:ph idx="1"/>
          </p:nvPr>
        </p:nvSpPr>
        <p:spPr/>
        <p:txBody>
          <a:bodyPr/>
          <a:lstStyle/>
          <a:p>
            <a:pPr eaLnBrk="1" hangingPunct="1"/>
            <a:r>
              <a:rPr lang="en-AU" altLang="en-US" sz="2800">
                <a:solidFill>
                  <a:srgbClr val="000000"/>
                </a:solidFill>
                <a:latin typeface="Lucida Sans Unicode" panose="020B0602030504020204" pitchFamily="34" charset="0"/>
              </a:rPr>
              <a:t>Largest prospective double blinded randomized controlled trail comparing N/Saline and 4% albumin</a:t>
            </a:r>
          </a:p>
          <a:p>
            <a:pPr eaLnBrk="1" hangingPunct="1"/>
            <a:r>
              <a:rPr lang="en-AU" altLang="en-US" sz="2800">
                <a:solidFill>
                  <a:srgbClr val="000000"/>
                </a:solidFill>
                <a:latin typeface="Lucida Sans Unicode" panose="020B0602030504020204" pitchFamily="34" charset="0"/>
              </a:rPr>
              <a:t>7000 patients</a:t>
            </a:r>
          </a:p>
          <a:p>
            <a:pPr eaLnBrk="1" hangingPunct="1"/>
            <a:r>
              <a:rPr lang="en-AU" altLang="en-US" sz="2800">
                <a:solidFill>
                  <a:srgbClr val="000000"/>
                </a:solidFill>
                <a:latin typeface="Lucida Sans Unicode" panose="020B0602030504020204" pitchFamily="34" charset="0"/>
              </a:rPr>
              <a:t>No overall difference in mortality at 28 days</a:t>
            </a:r>
          </a:p>
          <a:p>
            <a:pPr eaLnBrk="1" hangingPunct="1"/>
            <a:r>
              <a:rPr lang="en-AU" altLang="en-US" sz="2800">
                <a:solidFill>
                  <a:srgbClr val="000000"/>
                </a:solidFill>
                <a:latin typeface="Lucida Sans Unicode" panose="020B0602030504020204" pitchFamily="34" charset="0"/>
              </a:rPr>
              <a:t>Some mortality differences (not significant but numbers smaller) found in subgroup analysis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E2254EC-7B8F-47F0-A6DC-2770A4ADAF9E}"/>
              </a:ext>
            </a:extLst>
          </p:cNvPr>
          <p:cNvSpPr>
            <a:spLocks noGrp="1"/>
          </p:cNvSpPr>
          <p:nvPr>
            <p:ph type="title"/>
          </p:nvPr>
        </p:nvSpPr>
        <p:spPr/>
        <p:txBody>
          <a:bodyPr/>
          <a:lstStyle/>
          <a:p>
            <a:pPr eaLnBrk="1" hangingPunct="1">
              <a:defRPr/>
            </a:pPr>
            <a:r>
              <a:rPr lang="en-US" dirty="0">
                <a:latin typeface="Lucida Sans Unicode" charset="0"/>
                <a:ea typeface="ＭＳ Ｐゴシック" charset="0"/>
                <a:cs typeface="ＭＳ Ｐゴシック" charset="0"/>
              </a:rPr>
              <a:t>Fluid types </a:t>
            </a:r>
          </a:p>
        </p:txBody>
      </p:sp>
      <p:sp>
        <p:nvSpPr>
          <p:cNvPr id="53251" name="Content Placeholder 2">
            <a:extLst>
              <a:ext uri="{FF2B5EF4-FFF2-40B4-BE49-F238E27FC236}">
                <a16:creationId xmlns:a16="http://schemas.microsoft.com/office/drawing/2014/main" id="{6D511800-5167-4730-AB16-4A99C98C9D32}"/>
              </a:ext>
            </a:extLst>
          </p:cNvPr>
          <p:cNvSpPr>
            <a:spLocks noGrp="1"/>
          </p:cNvSpPr>
          <p:nvPr>
            <p:ph idx="1"/>
          </p:nvPr>
        </p:nvSpPr>
        <p:spPr>
          <a:xfrm>
            <a:off x="685800" y="1981200"/>
            <a:ext cx="7772400" cy="5410200"/>
          </a:xfrm>
        </p:spPr>
        <p:txBody>
          <a:bodyPr/>
          <a:lstStyle/>
          <a:p>
            <a:pPr marL="119062" indent="0" eaLnBrk="1" hangingPunct="1">
              <a:buFont typeface="Wingdings 2" charset="0"/>
              <a:buNone/>
              <a:defRPr/>
            </a:pPr>
            <a:r>
              <a:rPr lang="en-US" sz="2000" dirty="0">
                <a:solidFill>
                  <a:srgbClr val="984807"/>
                </a:solidFill>
                <a:latin typeface="Lucida Sans Unicode" charset="0"/>
                <a:ea typeface="ＭＳ Ｐゴシック" charset="0"/>
                <a:cs typeface="ＭＳ Ｐゴシック" charset="0"/>
              </a:rPr>
              <a:t>There is no evidence based support for any one type of fluid</a:t>
            </a:r>
          </a:p>
          <a:p>
            <a:pPr eaLnBrk="1" hangingPunct="1">
              <a:buFont typeface="Wingdings 2" charset="0"/>
              <a:buChar char=""/>
              <a:defRPr/>
            </a:pPr>
            <a:r>
              <a:rPr lang="en-US" sz="2000" dirty="0">
                <a:solidFill>
                  <a:srgbClr val="000000"/>
                </a:solidFill>
                <a:latin typeface="Lucida Sans Unicode" charset="0"/>
                <a:ea typeface="ＭＳ Ｐゴシック" charset="0"/>
                <a:cs typeface="ＭＳ Ｐゴシック" charset="0"/>
              </a:rPr>
              <a:t>SAFE study subgroup analysis:</a:t>
            </a:r>
          </a:p>
          <a:p>
            <a:pPr lvl="1" eaLnBrk="1" hangingPunct="1">
              <a:buFont typeface="Wingdings" charset="0"/>
              <a:buChar char=""/>
              <a:defRPr/>
            </a:pPr>
            <a:r>
              <a:rPr lang="en-US" sz="2000" dirty="0">
                <a:solidFill>
                  <a:srgbClr val="000000"/>
                </a:solidFill>
                <a:latin typeface="Lucida Sans Unicode" charset="0"/>
                <a:ea typeface="ＭＳ Ｐゴシック" charset="0"/>
              </a:rPr>
              <a:t>Albumin may be deleterious in the head injured</a:t>
            </a:r>
          </a:p>
          <a:p>
            <a:pPr lvl="1" eaLnBrk="1" hangingPunct="1">
              <a:buFont typeface="Wingdings" charset="0"/>
              <a:buChar char=""/>
              <a:defRPr/>
            </a:pPr>
            <a:r>
              <a:rPr lang="en-US" sz="2000" dirty="0">
                <a:solidFill>
                  <a:srgbClr val="000000"/>
                </a:solidFill>
                <a:latin typeface="Lucida Sans Unicode" charset="0"/>
                <a:ea typeface="ＭＳ Ｐゴシック" charset="0"/>
              </a:rPr>
              <a:t>Septic patients in the albumin arm - trend of </a:t>
            </a:r>
            <a:r>
              <a:rPr lang="en-US" sz="2000" dirty="0">
                <a:solidFill>
                  <a:srgbClr val="000000"/>
                </a:solidFill>
                <a:latin typeface="Wingdings" charset="0"/>
                <a:ea typeface="ＭＳ Ｐゴシック" charset="0"/>
              </a:rPr>
              <a:t></a:t>
            </a:r>
            <a:r>
              <a:rPr lang="en-US" sz="2000" dirty="0">
                <a:solidFill>
                  <a:srgbClr val="000000"/>
                </a:solidFill>
                <a:latin typeface="Lucida Sans Unicode" charset="0"/>
                <a:ea typeface="ＭＳ Ｐゴシック" charset="0"/>
              </a:rPr>
              <a:t> mortality</a:t>
            </a:r>
          </a:p>
          <a:p>
            <a:pPr marL="457200" lvl="1" indent="0" eaLnBrk="1" hangingPunct="1">
              <a:buFont typeface="Wingdings" charset="0"/>
              <a:buNone/>
              <a:defRPr/>
            </a:pPr>
            <a:endParaRPr lang="en-US" sz="2000" dirty="0">
              <a:latin typeface="Lucida Sans Unicode" charset="0"/>
              <a:ea typeface="ＭＳ Ｐゴシック" charset="0"/>
            </a:endParaRPr>
          </a:p>
          <a:p>
            <a:pPr marL="119062" indent="0" eaLnBrk="1" hangingPunct="1">
              <a:buFont typeface="Wingdings 2" charset="0"/>
              <a:buNone/>
              <a:defRPr/>
            </a:pPr>
            <a:r>
              <a:rPr lang="en-US" sz="2000" u="sng" dirty="0">
                <a:solidFill>
                  <a:srgbClr val="800000"/>
                </a:solidFill>
                <a:latin typeface="Lucida Sans Unicode" charset="0"/>
                <a:ea typeface="ＭＳ Ｐゴシック" charset="0"/>
                <a:cs typeface="ＭＳ Ｐゴシック" charset="0"/>
              </a:rPr>
              <a:t>Recommendation:</a:t>
            </a:r>
          </a:p>
          <a:p>
            <a:pPr lvl="1" eaLnBrk="1" hangingPunct="1">
              <a:buFont typeface="Wingdings" charset="0"/>
              <a:buChar char=""/>
              <a:defRPr/>
            </a:pPr>
            <a:r>
              <a:rPr lang="en-US" sz="2000" dirty="0">
                <a:solidFill>
                  <a:srgbClr val="000000"/>
                </a:solidFill>
                <a:latin typeface="Lucida Sans Unicode" charset="0"/>
                <a:ea typeface="ＭＳ Ｐゴシック" charset="0"/>
              </a:rPr>
              <a:t>Crystalloid should form the basis for initial fluid resuscitation and maintenance with consideration of colloid/albumin for fluid challenges</a:t>
            </a:r>
          </a:p>
          <a:p>
            <a:pPr lvl="1" eaLnBrk="1" hangingPunct="1">
              <a:buFont typeface="Wingdings" charset="0"/>
              <a:buChar char=""/>
              <a:defRPr/>
            </a:pPr>
            <a:r>
              <a:rPr lang="en-US" sz="2000" dirty="0">
                <a:solidFill>
                  <a:srgbClr val="000000"/>
                </a:solidFill>
                <a:latin typeface="Lucida Sans Unicode" charset="0"/>
                <a:ea typeface="ＭＳ Ｐゴシック" charset="0"/>
              </a:rPr>
              <a:t>Choice of fluid must be individualized taking patient circumstances (diagnosis, oxygenation, albumin, </a:t>
            </a:r>
            <a:r>
              <a:rPr lang="en-US" sz="2000" dirty="0" err="1">
                <a:solidFill>
                  <a:srgbClr val="000000"/>
                </a:solidFill>
                <a:latin typeface="Lucida Sans Unicode" charset="0"/>
                <a:ea typeface="ＭＳ Ｐゴシック" charset="0"/>
              </a:rPr>
              <a:t>oedema</a:t>
            </a:r>
            <a:r>
              <a:rPr lang="en-US" sz="2000" dirty="0">
                <a:solidFill>
                  <a:srgbClr val="000000"/>
                </a:solidFill>
                <a:latin typeface="Lucida Sans Unicode" charset="0"/>
                <a:ea typeface="ＭＳ Ｐゴシック" charset="0"/>
              </a:rPr>
              <a:t>) and cost into consideration </a:t>
            </a:r>
          </a:p>
          <a:p>
            <a:pPr lvl="1" eaLnBrk="1" hangingPunct="1">
              <a:buFontTx/>
              <a:buNone/>
              <a:defRPr/>
            </a:pPr>
            <a:endParaRPr lang="en-US" sz="2000" dirty="0">
              <a:solidFill>
                <a:srgbClr val="000000"/>
              </a:solidFill>
              <a:latin typeface="Lucida Sans Unicode" charset="0"/>
              <a:ea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EF075139-3D8F-496B-A6FB-273C4BE5E430}"/>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Fluid Type</a:t>
            </a:r>
          </a:p>
        </p:txBody>
      </p:sp>
      <p:sp>
        <p:nvSpPr>
          <p:cNvPr id="55298" name="Content Placeholder 2">
            <a:extLst>
              <a:ext uri="{FF2B5EF4-FFF2-40B4-BE49-F238E27FC236}">
                <a16:creationId xmlns:a16="http://schemas.microsoft.com/office/drawing/2014/main" id="{CC159C03-C86B-4623-A08B-6C03521B6CF4}"/>
              </a:ext>
            </a:extLst>
          </p:cNvPr>
          <p:cNvSpPr>
            <a:spLocks noGrp="1"/>
          </p:cNvSpPr>
          <p:nvPr>
            <p:ph idx="1"/>
          </p:nvPr>
        </p:nvSpPr>
        <p:spPr/>
        <p:txBody>
          <a:bodyPr/>
          <a:lstStyle/>
          <a:p>
            <a:pPr eaLnBrk="1" hangingPunct="1">
              <a:buFontTx/>
              <a:buNone/>
            </a:pPr>
            <a:r>
              <a:rPr lang="en-US" altLang="en-US">
                <a:solidFill>
                  <a:srgbClr val="000000"/>
                </a:solidFill>
                <a:latin typeface="Lucida Sans Unicode" panose="020B0602030504020204" pitchFamily="34" charset="0"/>
              </a:rPr>
              <a:t>CHEST</a:t>
            </a:r>
          </a:p>
          <a:p>
            <a:pPr eaLnBrk="1" hangingPunct="1"/>
            <a:r>
              <a:rPr lang="en-US" altLang="en-US">
                <a:solidFill>
                  <a:srgbClr val="000000"/>
                </a:solidFill>
                <a:latin typeface="Lucida Sans Unicode" panose="020B0602030504020204" pitchFamily="34" charset="0"/>
              </a:rPr>
              <a:t>Saline vs HES 6% (Voluven):</a:t>
            </a:r>
          </a:p>
          <a:p>
            <a:pPr lvl="1" eaLnBrk="1" hangingPunct="1"/>
            <a:r>
              <a:rPr lang="en-US" altLang="en-US">
                <a:solidFill>
                  <a:srgbClr val="000000"/>
                </a:solidFill>
                <a:latin typeface="Lucida Sans Unicode" panose="020B0602030504020204" pitchFamily="34" charset="0"/>
              </a:rPr>
              <a:t>7000 ICU patients</a:t>
            </a:r>
          </a:p>
          <a:p>
            <a:pPr lvl="1" eaLnBrk="1" hangingPunct="1"/>
            <a:r>
              <a:rPr lang="en-US" altLang="en-US">
                <a:solidFill>
                  <a:srgbClr val="000000"/>
                </a:solidFill>
                <a:latin typeface="Lucida Sans Unicode" panose="020B0602030504020204" pitchFamily="34" charset="0"/>
              </a:rPr>
              <a:t>No difference in mortality</a:t>
            </a:r>
          </a:p>
          <a:p>
            <a:pPr lvl="1" eaLnBrk="1" hangingPunct="1"/>
            <a:r>
              <a:rPr lang="en-US" altLang="en-US">
                <a:solidFill>
                  <a:srgbClr val="000000"/>
                </a:solidFill>
                <a:latin typeface="Lucida Sans Unicode" panose="020B0602030504020204" pitchFamily="34" charset="0"/>
              </a:rPr>
              <a:t>More RRT required in HES group</a:t>
            </a:r>
          </a:p>
          <a:p>
            <a:pPr lvl="1" eaLnBrk="1" hangingPunct="1"/>
            <a:endParaRPr lang="en-US" altLang="en-US">
              <a:solidFill>
                <a:srgbClr val="FFFFFF"/>
              </a:solidFill>
              <a:latin typeface="Lucida Sans Unicode" panose="020B0602030504020204" pitchFamily="34" charset="0"/>
            </a:endParaRPr>
          </a:p>
          <a:p>
            <a:pPr lvl="1" eaLnBrk="1" hangingPunct="1">
              <a:buFontTx/>
              <a:buNone/>
            </a:pPr>
            <a:r>
              <a:rPr lang="en-US" altLang="en-US">
                <a:solidFill>
                  <a:srgbClr val="FF0000"/>
                </a:solidFill>
                <a:latin typeface="Lucida Sans Unicode" panose="020B0602030504020204" pitchFamily="34" charset="0"/>
              </a:rPr>
              <a:t>Do not use HES</a:t>
            </a:r>
          </a:p>
          <a:p>
            <a:pPr eaLnBrk="1" hangingPunct="1">
              <a:buFontTx/>
              <a:buNone/>
            </a:pPr>
            <a:r>
              <a:rPr lang="en-US" altLang="en-US">
                <a:latin typeface="Lucida Sans Unicode" panose="020B0602030504020204" pitchFamily="34" charset="0"/>
              </a:rPr>
              <a:t>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D66BF606-207F-4223-925B-2E5ABB992915}"/>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Blood transfusion in ICU</a:t>
            </a:r>
          </a:p>
        </p:txBody>
      </p:sp>
      <p:sp>
        <p:nvSpPr>
          <p:cNvPr id="56322" name="Content Placeholder 2">
            <a:extLst>
              <a:ext uri="{FF2B5EF4-FFF2-40B4-BE49-F238E27FC236}">
                <a16:creationId xmlns:a16="http://schemas.microsoft.com/office/drawing/2014/main" id="{80D1B97D-BAA8-4635-9A5C-9DF7DD16EEF0}"/>
              </a:ext>
            </a:extLst>
          </p:cNvPr>
          <p:cNvSpPr>
            <a:spLocks noGrp="1"/>
          </p:cNvSpPr>
          <p:nvPr>
            <p:ph idx="1"/>
          </p:nvPr>
        </p:nvSpPr>
        <p:spPr/>
        <p:txBody>
          <a:bodyPr/>
          <a:lstStyle/>
          <a:p>
            <a:pPr eaLnBrk="1" hangingPunct="1"/>
            <a:r>
              <a:rPr lang="en-US" altLang="en-US" sz="2800">
                <a:solidFill>
                  <a:srgbClr val="000000"/>
                </a:solidFill>
                <a:latin typeface="Lucida Sans Unicode" panose="020B0602030504020204" pitchFamily="34" charset="0"/>
              </a:rPr>
              <a:t>RBC transfusion MAY </a:t>
            </a:r>
            <a:r>
              <a:rPr lang="en-US" altLang="en-US" sz="2800">
                <a:solidFill>
                  <a:srgbClr val="000000"/>
                </a:solidFill>
                <a:latin typeface="Wingdings" panose="05000000000000000000" pitchFamily="2" charset="2"/>
              </a:rPr>
              <a:t></a:t>
            </a:r>
            <a:r>
              <a:rPr lang="en-US" altLang="en-US" sz="2800">
                <a:solidFill>
                  <a:srgbClr val="000000"/>
                </a:solidFill>
                <a:latin typeface="Lucida Sans Unicode" panose="020B0602030504020204" pitchFamily="34" charset="0"/>
              </a:rPr>
              <a:t> DO2 </a:t>
            </a:r>
            <a:r>
              <a:rPr lang="en-US" altLang="en-US" sz="2800">
                <a:solidFill>
                  <a:srgbClr val="984807"/>
                </a:solidFill>
                <a:latin typeface="Lucida Sans Unicode" panose="020B0602030504020204" pitchFamily="34" charset="0"/>
              </a:rPr>
              <a:t>BUT</a:t>
            </a:r>
          </a:p>
          <a:p>
            <a:pPr eaLnBrk="1" hangingPunct="1"/>
            <a:r>
              <a:rPr lang="en-US" altLang="en-US" sz="2800">
                <a:solidFill>
                  <a:srgbClr val="984807"/>
                </a:solidFill>
                <a:latin typeface="Lucida Sans Unicode" panose="020B0602030504020204" pitchFamily="34" charset="0"/>
              </a:rPr>
              <a:t>Previous studies showed transfusion to be harmful</a:t>
            </a:r>
          </a:p>
          <a:p>
            <a:pPr eaLnBrk="1" hangingPunct="1"/>
            <a:r>
              <a:rPr lang="en-US" altLang="en-US" sz="2800">
                <a:solidFill>
                  <a:srgbClr val="000000"/>
                </a:solidFill>
                <a:latin typeface="Lucida Sans Unicode" panose="020B0602030504020204" pitchFamily="34" charset="0"/>
              </a:rPr>
              <a:t>Risks of RBC transfusion</a:t>
            </a:r>
          </a:p>
          <a:p>
            <a:pPr lvl="1" eaLnBrk="1" hangingPunct="1"/>
            <a:r>
              <a:rPr lang="en-US" altLang="en-US" sz="2400">
                <a:solidFill>
                  <a:srgbClr val="000000"/>
                </a:solidFill>
                <a:latin typeface="Lucida Sans Unicode" panose="020B0602030504020204" pitchFamily="34" charset="0"/>
              </a:rPr>
              <a:t>Infection</a:t>
            </a:r>
          </a:p>
          <a:p>
            <a:pPr lvl="1" eaLnBrk="1" hangingPunct="1"/>
            <a:r>
              <a:rPr lang="en-US" altLang="en-US" sz="2400">
                <a:solidFill>
                  <a:srgbClr val="000000"/>
                </a:solidFill>
                <a:latin typeface="Lucida Sans Unicode" panose="020B0602030504020204" pitchFamily="34" charset="0"/>
              </a:rPr>
              <a:t>Immunosuppression</a:t>
            </a:r>
          </a:p>
          <a:p>
            <a:pPr lvl="1" eaLnBrk="1" hangingPunct="1"/>
            <a:r>
              <a:rPr lang="en-US" altLang="en-US" sz="2400">
                <a:solidFill>
                  <a:srgbClr val="000000"/>
                </a:solidFill>
                <a:latin typeface="Lucida Sans Unicode" panose="020B0602030504020204" pitchFamily="34" charset="0"/>
              </a:rPr>
              <a:t>Pro-inflammatory</a:t>
            </a:r>
          </a:p>
          <a:p>
            <a:pPr lvl="1" eaLnBrk="1" hangingPunct="1"/>
            <a:r>
              <a:rPr lang="en-US" altLang="en-US" sz="2400">
                <a:solidFill>
                  <a:srgbClr val="000000"/>
                </a:solidFill>
                <a:latin typeface="Wingdings" panose="05000000000000000000" pitchFamily="2" charset="2"/>
              </a:rPr>
              <a:t></a:t>
            </a:r>
            <a:r>
              <a:rPr lang="en-US" altLang="en-US" sz="2400">
                <a:solidFill>
                  <a:srgbClr val="000000"/>
                </a:solidFill>
                <a:latin typeface="Lucida Sans Unicode" panose="020B0602030504020204" pitchFamily="34" charset="0"/>
              </a:rPr>
              <a:t> PVR</a:t>
            </a:r>
          </a:p>
          <a:p>
            <a:pPr lvl="1" eaLnBrk="1" hangingPunct="1"/>
            <a:r>
              <a:rPr lang="en-US" altLang="en-US" sz="2400">
                <a:solidFill>
                  <a:srgbClr val="000000"/>
                </a:solidFill>
                <a:latin typeface="Lucida Sans Unicode" panose="020B0602030504020204" pitchFamily="34" charset="0"/>
              </a:rPr>
              <a:t>Depletes NO stores </a:t>
            </a:r>
            <a:r>
              <a:rPr lang="en-US" altLang="en-US" sz="2400">
                <a:solidFill>
                  <a:srgbClr val="000000"/>
                </a:solidFill>
                <a:latin typeface="Wingdings" panose="05000000000000000000" pitchFamily="2" charset="2"/>
              </a:rPr>
              <a:t></a:t>
            </a:r>
            <a:r>
              <a:rPr lang="en-US" altLang="en-US" sz="2400">
                <a:solidFill>
                  <a:srgbClr val="000000"/>
                </a:solidFill>
                <a:latin typeface="Lucida Sans Unicode" panose="020B0602030504020204" pitchFamily="34" charset="0"/>
              </a:rPr>
              <a:t> regional and systemic vasoconstriction</a:t>
            </a:r>
          </a:p>
          <a:p>
            <a:pPr lvl="1" eaLnBrk="1" hangingPunct="1">
              <a:buFontTx/>
              <a:buNone/>
            </a:pPr>
            <a:endParaRPr lang="en-US" altLang="en-US" sz="2400">
              <a:latin typeface="Lucida Sans Unicode" panose="020B0602030504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906E33C2-7AE7-4A0D-93A9-1EC2CC06EB2E}"/>
              </a:ext>
            </a:extLst>
          </p:cNvPr>
          <p:cNvSpPr>
            <a:spLocks noGrp="1"/>
          </p:cNvSpPr>
          <p:nvPr>
            <p:ph type="title"/>
          </p:nvPr>
        </p:nvSpPr>
        <p:spPr>
          <a:xfrm>
            <a:off x="457200" y="274638"/>
            <a:ext cx="8229600" cy="939800"/>
          </a:xfrm>
        </p:spPr>
        <p:txBody>
          <a:bodyPr/>
          <a:lstStyle/>
          <a:p>
            <a:pPr eaLnBrk="1" hangingPunct="1">
              <a:defRPr/>
            </a:pPr>
            <a:r>
              <a:rPr lang="en-US">
                <a:latin typeface="Lucida Sans Unicode" charset="0"/>
                <a:ea typeface="ＭＳ Ｐゴシック" charset="0"/>
                <a:cs typeface="ＭＳ Ｐゴシック" charset="0"/>
              </a:rPr>
              <a:t>Blood transfusion in shock</a:t>
            </a:r>
          </a:p>
        </p:txBody>
      </p:sp>
      <p:sp>
        <p:nvSpPr>
          <p:cNvPr id="57346" name="Content Placeholder 2">
            <a:extLst>
              <a:ext uri="{FF2B5EF4-FFF2-40B4-BE49-F238E27FC236}">
                <a16:creationId xmlns:a16="http://schemas.microsoft.com/office/drawing/2014/main" id="{5D8E2F71-C368-4355-BBE0-F32928F2F517}"/>
              </a:ext>
            </a:extLst>
          </p:cNvPr>
          <p:cNvSpPr>
            <a:spLocks noGrp="1"/>
          </p:cNvSpPr>
          <p:nvPr>
            <p:ph idx="1"/>
          </p:nvPr>
        </p:nvSpPr>
        <p:spPr>
          <a:xfrm>
            <a:off x="457200" y="1371600"/>
            <a:ext cx="8229600" cy="4800600"/>
          </a:xfrm>
        </p:spPr>
        <p:txBody>
          <a:bodyPr/>
          <a:lstStyle/>
          <a:p>
            <a:pPr eaLnBrk="1" hangingPunct="1">
              <a:buFontTx/>
              <a:buNone/>
            </a:pPr>
            <a:r>
              <a:rPr lang="en-US" altLang="en-US" sz="2400">
                <a:solidFill>
                  <a:srgbClr val="000000"/>
                </a:solidFill>
                <a:latin typeface="Lucida Sans Unicode" panose="020B0602030504020204" pitchFamily="34" charset="0"/>
              </a:rPr>
              <a:t>TRICC (NEJM 1999; 340:409-417):</a:t>
            </a:r>
          </a:p>
          <a:p>
            <a:pPr lvl="1" eaLnBrk="1" hangingPunct="1"/>
            <a:r>
              <a:rPr lang="en-US" altLang="en-US" sz="2400">
                <a:solidFill>
                  <a:srgbClr val="000000"/>
                </a:solidFill>
                <a:latin typeface="Lucida Sans Unicode" panose="020B0602030504020204" pitchFamily="34" charset="0"/>
              </a:rPr>
              <a:t>838 ICU patients</a:t>
            </a:r>
          </a:p>
          <a:p>
            <a:pPr lvl="1" eaLnBrk="1" hangingPunct="1"/>
            <a:r>
              <a:rPr lang="en-US" altLang="en-US" sz="2400">
                <a:solidFill>
                  <a:srgbClr val="000000"/>
                </a:solidFill>
                <a:latin typeface="Lucida Sans Unicode" panose="020B0602030504020204" pitchFamily="34" charset="0"/>
              </a:rPr>
              <a:t>Liberal (transfuse &lt; 10), restrictive (transfuse &lt; 7)</a:t>
            </a:r>
          </a:p>
          <a:p>
            <a:pPr lvl="1" eaLnBrk="1" hangingPunct="1"/>
            <a:r>
              <a:rPr lang="en-US" altLang="en-US" sz="2400">
                <a:solidFill>
                  <a:srgbClr val="000000"/>
                </a:solidFill>
                <a:latin typeface="Lucida Sans Unicode" panose="020B0602030504020204" pitchFamily="34" charset="0"/>
              </a:rPr>
              <a:t>No difference in ICU mortality between groups</a:t>
            </a:r>
          </a:p>
          <a:p>
            <a:pPr lvl="1" eaLnBrk="1" hangingPunct="1"/>
            <a:r>
              <a:rPr lang="en-US" altLang="en-US" sz="2400">
                <a:solidFill>
                  <a:srgbClr val="000000"/>
                </a:solidFill>
                <a:latin typeface="Lucida Sans Unicode" panose="020B0602030504020204" pitchFamily="34" charset="0"/>
              </a:rPr>
              <a:t>Significant </a:t>
            </a:r>
            <a:r>
              <a:rPr lang="en-US" altLang="en-US" sz="2400">
                <a:solidFill>
                  <a:srgbClr val="000000"/>
                </a:solidFill>
                <a:latin typeface="Wingdings" panose="05000000000000000000" pitchFamily="2" charset="2"/>
              </a:rPr>
              <a:t></a:t>
            </a:r>
            <a:r>
              <a:rPr lang="en-US" altLang="en-US" sz="2400">
                <a:solidFill>
                  <a:srgbClr val="000000"/>
                </a:solidFill>
                <a:latin typeface="Lucida Sans Unicode" panose="020B0602030504020204" pitchFamily="34" charset="0"/>
              </a:rPr>
              <a:t> mortality in:</a:t>
            </a:r>
          </a:p>
          <a:p>
            <a:pPr lvl="2" eaLnBrk="1" hangingPunct="1"/>
            <a:r>
              <a:rPr lang="en-US" altLang="en-US">
                <a:solidFill>
                  <a:srgbClr val="000000"/>
                </a:solidFill>
                <a:latin typeface="Lucida Sans Unicode" panose="020B0602030504020204" pitchFamily="34" charset="0"/>
              </a:rPr>
              <a:t>APACHE ≤ 20</a:t>
            </a:r>
          </a:p>
          <a:p>
            <a:pPr lvl="2" eaLnBrk="1" hangingPunct="1"/>
            <a:r>
              <a:rPr lang="en-US" altLang="en-US">
                <a:solidFill>
                  <a:srgbClr val="000000"/>
                </a:solidFill>
                <a:latin typeface="Lucida Sans Unicode" panose="020B0602030504020204" pitchFamily="34" charset="0"/>
              </a:rPr>
              <a:t>Age &lt; 55 (apart from those with IHD)</a:t>
            </a:r>
          </a:p>
          <a:p>
            <a:pPr lvl="1" eaLnBrk="1" hangingPunct="1"/>
            <a:r>
              <a:rPr lang="en-US" altLang="en-US" sz="2400">
                <a:solidFill>
                  <a:srgbClr val="000000"/>
                </a:solidFill>
                <a:latin typeface="Lucida Sans Unicode" panose="020B0602030504020204" pitchFamily="34" charset="0"/>
              </a:rPr>
              <a:t>Significant </a:t>
            </a:r>
            <a:r>
              <a:rPr lang="en-US" altLang="en-US" sz="2400">
                <a:solidFill>
                  <a:srgbClr val="000000"/>
                </a:solidFill>
                <a:latin typeface="Wingdings" panose="05000000000000000000" pitchFamily="2" charset="2"/>
              </a:rPr>
              <a:t></a:t>
            </a:r>
            <a:r>
              <a:rPr lang="en-US" altLang="en-US" sz="2400">
                <a:solidFill>
                  <a:srgbClr val="000000"/>
                </a:solidFill>
                <a:latin typeface="Lucida Sans Unicode" panose="020B0602030504020204" pitchFamily="34" charset="0"/>
              </a:rPr>
              <a:t> in hospital mortality in the restrictive group</a:t>
            </a:r>
            <a:r>
              <a:rPr lang="en-US" altLang="en-US" sz="2400">
                <a:solidFill>
                  <a:srgbClr val="000000"/>
                </a:solidFill>
                <a:latin typeface="Wingdings" panose="05000000000000000000" pitchFamily="2" charset="2"/>
              </a:rPr>
              <a:t> </a:t>
            </a:r>
            <a:r>
              <a:rPr lang="en-US" altLang="en-US" sz="2400">
                <a:solidFill>
                  <a:srgbClr val="000000"/>
                </a:solidFill>
                <a:latin typeface="Lucida Sans Unicode" panose="020B0602030504020204" pitchFamily="34" charset="0"/>
              </a:rPr>
              <a:t> </a:t>
            </a:r>
          </a:p>
          <a:p>
            <a:pPr lvl="1" eaLnBrk="1" hangingPunct="1"/>
            <a:endParaRPr lang="en-US" altLang="en-US">
              <a:solidFill>
                <a:srgbClr val="000000"/>
              </a:solidFill>
              <a:latin typeface="Lucida Sans Unicode" panose="020B0602030504020204" pitchFamily="34" charset="0"/>
            </a:endParaRPr>
          </a:p>
          <a:p>
            <a:pPr lvl="1" eaLnBrk="1" hangingPunct="1"/>
            <a:endParaRPr lang="en-US" altLang="en-US">
              <a:solidFill>
                <a:srgbClr val="000000"/>
              </a:solidFill>
              <a:latin typeface="Lucida Sans Unicode" panose="020B0602030504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C5081254-715D-4264-8AF1-333F4348197A}"/>
              </a:ext>
            </a:extLst>
          </p:cNvPr>
          <p:cNvSpPr>
            <a:spLocks noGrp="1"/>
          </p:cNvSpPr>
          <p:nvPr>
            <p:ph type="title"/>
          </p:nvPr>
        </p:nvSpPr>
        <p:spPr>
          <a:xfrm>
            <a:off x="457200" y="274638"/>
            <a:ext cx="8229600" cy="939800"/>
          </a:xfrm>
        </p:spPr>
        <p:txBody>
          <a:bodyPr/>
          <a:lstStyle/>
          <a:p>
            <a:pPr eaLnBrk="1" hangingPunct="1">
              <a:defRPr/>
            </a:pPr>
            <a:r>
              <a:rPr lang="en-US">
                <a:latin typeface="Lucida Sans Unicode" charset="0"/>
                <a:ea typeface="ＭＳ Ｐゴシック" charset="0"/>
                <a:cs typeface="ＭＳ Ｐゴシック" charset="0"/>
              </a:rPr>
              <a:t>Blood transfusion in shock</a:t>
            </a:r>
          </a:p>
        </p:txBody>
      </p:sp>
      <p:sp>
        <p:nvSpPr>
          <p:cNvPr id="58370" name="Content Placeholder 2">
            <a:extLst>
              <a:ext uri="{FF2B5EF4-FFF2-40B4-BE49-F238E27FC236}">
                <a16:creationId xmlns:a16="http://schemas.microsoft.com/office/drawing/2014/main" id="{A90AAB87-A6F2-4C0F-9195-25284E962BC7}"/>
              </a:ext>
            </a:extLst>
          </p:cNvPr>
          <p:cNvSpPr>
            <a:spLocks noGrp="1"/>
          </p:cNvSpPr>
          <p:nvPr>
            <p:ph idx="1"/>
          </p:nvPr>
        </p:nvSpPr>
        <p:spPr>
          <a:xfrm>
            <a:off x="457200" y="1371600"/>
            <a:ext cx="8229600" cy="5334000"/>
          </a:xfrm>
        </p:spPr>
        <p:txBody>
          <a:bodyPr/>
          <a:lstStyle/>
          <a:p>
            <a:pPr eaLnBrk="1" hangingPunct="1">
              <a:buFontTx/>
              <a:buNone/>
            </a:pPr>
            <a:r>
              <a:rPr lang="en-US" altLang="en-US" sz="2000">
                <a:solidFill>
                  <a:srgbClr val="000000"/>
                </a:solidFill>
                <a:latin typeface="Lucida Sans Unicode" panose="020B0602030504020204" pitchFamily="34" charset="0"/>
              </a:rPr>
              <a:t>Anaemia and blood transfusion in a SICU (Critical Care 2010, 14;R92):</a:t>
            </a:r>
          </a:p>
          <a:p>
            <a:pPr lvl="1" eaLnBrk="1" hangingPunct="1"/>
            <a:r>
              <a:rPr lang="en-US" altLang="en-US" sz="2000">
                <a:solidFill>
                  <a:srgbClr val="000000"/>
                </a:solidFill>
                <a:latin typeface="Lucida Sans Unicode" panose="020B0602030504020204" pitchFamily="34" charset="0"/>
              </a:rPr>
              <a:t>5925 pts with 1833 received RBC transfusion (Prospective, 50 bed SICU)</a:t>
            </a:r>
          </a:p>
          <a:p>
            <a:pPr lvl="1" eaLnBrk="1" hangingPunct="1"/>
            <a:r>
              <a:rPr lang="en-US" altLang="en-US" sz="2000">
                <a:solidFill>
                  <a:srgbClr val="000000"/>
                </a:solidFill>
                <a:latin typeface="Lucida Sans Unicode" panose="020B0602030504020204" pitchFamily="34" charset="0"/>
              </a:rPr>
              <a:t>Lower Hb associated with:</a:t>
            </a:r>
          </a:p>
          <a:p>
            <a:pPr lvl="2" eaLnBrk="1" hangingPunct="1"/>
            <a:r>
              <a:rPr lang="en-US" altLang="en-US" sz="2000">
                <a:solidFill>
                  <a:srgbClr val="000000"/>
                </a:solidFill>
                <a:latin typeface="Wingdings" panose="05000000000000000000" pitchFamily="2" charset="2"/>
              </a:rPr>
              <a:t></a:t>
            </a:r>
            <a:r>
              <a:rPr lang="en-US" altLang="en-US" sz="2000">
                <a:solidFill>
                  <a:srgbClr val="000000"/>
                </a:solidFill>
                <a:latin typeface="Lucida Sans Unicode" panose="020B0602030504020204" pitchFamily="34" charset="0"/>
              </a:rPr>
              <a:t> SAPS and SOFA</a:t>
            </a:r>
          </a:p>
          <a:p>
            <a:pPr lvl="2" eaLnBrk="1" hangingPunct="1"/>
            <a:r>
              <a:rPr lang="en-US" altLang="en-US" sz="2000">
                <a:solidFill>
                  <a:srgbClr val="000000"/>
                </a:solidFill>
                <a:latin typeface="Wingdings" panose="05000000000000000000" pitchFamily="2" charset="2"/>
              </a:rPr>
              <a:t></a:t>
            </a:r>
            <a:r>
              <a:rPr lang="en-US" altLang="en-US" sz="2000">
                <a:solidFill>
                  <a:srgbClr val="000000"/>
                </a:solidFill>
                <a:latin typeface="Lucida Sans Unicode" panose="020B0602030504020204" pitchFamily="34" charset="0"/>
              </a:rPr>
              <a:t> overall mortality</a:t>
            </a:r>
          </a:p>
          <a:p>
            <a:pPr lvl="2" eaLnBrk="1" hangingPunct="1"/>
            <a:r>
              <a:rPr lang="en-US" altLang="en-US" sz="2000">
                <a:solidFill>
                  <a:srgbClr val="000000"/>
                </a:solidFill>
                <a:latin typeface="Wingdings" panose="05000000000000000000" pitchFamily="2" charset="2"/>
              </a:rPr>
              <a:t></a:t>
            </a:r>
            <a:r>
              <a:rPr lang="en-US" altLang="en-US" sz="2000">
                <a:solidFill>
                  <a:srgbClr val="000000"/>
                </a:solidFill>
                <a:latin typeface="Lucida Sans Unicode" panose="020B0602030504020204" pitchFamily="34" charset="0"/>
              </a:rPr>
              <a:t> Hospital and ICU LOS </a:t>
            </a:r>
          </a:p>
          <a:p>
            <a:pPr lvl="1" eaLnBrk="1" hangingPunct="1"/>
            <a:r>
              <a:rPr lang="en-US" altLang="en-US" sz="2000">
                <a:solidFill>
                  <a:srgbClr val="000000"/>
                </a:solidFill>
                <a:latin typeface="Lucida Sans Unicode" panose="020B0602030504020204" pitchFamily="34" charset="0"/>
              </a:rPr>
              <a:t>Multivariable analysis showed no difference in ICU and hospital mortality between transfused and non-transfused pts</a:t>
            </a:r>
          </a:p>
          <a:p>
            <a:pPr lvl="1" eaLnBrk="1" hangingPunct="1"/>
            <a:r>
              <a:rPr lang="en-US" altLang="en-US" sz="2000">
                <a:solidFill>
                  <a:srgbClr val="000000"/>
                </a:solidFill>
                <a:latin typeface="Wingdings" panose="05000000000000000000" pitchFamily="2" charset="2"/>
              </a:rPr>
              <a:t></a:t>
            </a:r>
            <a:r>
              <a:rPr lang="en-US" altLang="en-US" sz="2000">
                <a:solidFill>
                  <a:srgbClr val="000000"/>
                </a:solidFill>
                <a:latin typeface="Lucida Sans Unicode" panose="020B0602030504020204" pitchFamily="34" charset="0"/>
              </a:rPr>
              <a:t> mortality in patients with higher Hb and those transfused after adjusting for confounders esp. in:</a:t>
            </a:r>
          </a:p>
          <a:p>
            <a:pPr lvl="2" eaLnBrk="1" hangingPunct="1">
              <a:buFontTx/>
              <a:buNone/>
            </a:pPr>
            <a:r>
              <a:rPr lang="en-US" altLang="en-US" sz="2000">
                <a:solidFill>
                  <a:srgbClr val="000000"/>
                </a:solidFill>
                <a:latin typeface="Lucida Sans Unicode" panose="020B0602030504020204" pitchFamily="34" charset="0"/>
              </a:rPr>
              <a:t>1. Age &gt; 66  2. non-cardiac surgery	3. </a:t>
            </a:r>
            <a:r>
              <a:rPr lang="en-US" altLang="en-US" sz="2000">
                <a:solidFill>
                  <a:srgbClr val="000000"/>
                </a:solidFill>
                <a:latin typeface="Wingdings" panose="05000000000000000000" pitchFamily="2" charset="2"/>
              </a:rPr>
              <a:t></a:t>
            </a:r>
            <a:r>
              <a:rPr lang="en-US" altLang="en-US" sz="2000">
                <a:solidFill>
                  <a:srgbClr val="000000"/>
                </a:solidFill>
                <a:latin typeface="Lucida Sans Unicode" panose="020B0602030504020204" pitchFamily="34" charset="0"/>
              </a:rPr>
              <a:t> severity scores  4. sepsis</a:t>
            </a:r>
          </a:p>
          <a:p>
            <a:pPr lvl="2" eaLnBrk="1" hangingPunct="1">
              <a:buFontTx/>
              <a:buNone/>
            </a:pPr>
            <a:endParaRPr lang="en-US" altLang="en-US" sz="2000">
              <a:solidFill>
                <a:srgbClr val="000000"/>
              </a:solidFill>
              <a:latin typeface="Lucida Sans Unicode" panose="020B0602030504020204" pitchFamily="34" charset="0"/>
            </a:endParaRPr>
          </a:p>
          <a:p>
            <a:pPr lvl="2" eaLnBrk="1" hangingPunct="1">
              <a:buFontTx/>
              <a:buNone/>
            </a:pPr>
            <a:endParaRPr lang="en-US" altLang="en-US" sz="2000">
              <a:solidFill>
                <a:srgbClr val="000000"/>
              </a:solidFill>
              <a:latin typeface="Lucida Sans Unicode" panose="020B0602030504020204" pitchFamily="34" charset="0"/>
            </a:endParaRPr>
          </a:p>
          <a:p>
            <a:pPr lvl="2" eaLnBrk="1" hangingPunct="1">
              <a:buFontTx/>
              <a:buNone/>
            </a:pPr>
            <a:r>
              <a:rPr lang="en-US" altLang="en-US" sz="2000">
                <a:solidFill>
                  <a:srgbClr val="000000"/>
                </a:solidFill>
                <a:latin typeface="Lucida Sans Unicode" panose="020B06020305040202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40BA077A-FDBE-4744-93A0-724BFE316180}"/>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Sepsis</a:t>
            </a:r>
          </a:p>
        </p:txBody>
      </p:sp>
      <p:sp>
        <p:nvSpPr>
          <p:cNvPr id="19458" name="Rectangle 6">
            <a:extLst>
              <a:ext uri="{FF2B5EF4-FFF2-40B4-BE49-F238E27FC236}">
                <a16:creationId xmlns:a16="http://schemas.microsoft.com/office/drawing/2014/main" id="{2B4B35D9-C26A-4777-AEEA-D7F69E019896}"/>
              </a:ext>
            </a:extLst>
          </p:cNvPr>
          <p:cNvSpPr>
            <a:spLocks noGrp="1" noChangeArrowheads="1"/>
          </p:cNvSpPr>
          <p:nvPr>
            <p:ph idx="1"/>
          </p:nvPr>
        </p:nvSpPr>
        <p:spPr>
          <a:xfrm>
            <a:off x="685800" y="1981200"/>
            <a:ext cx="7772400" cy="4572000"/>
          </a:xfrm>
        </p:spPr>
        <p:txBody>
          <a:bodyPr/>
          <a:lstStyle/>
          <a:p>
            <a:pPr eaLnBrk="1" hangingPunct="1"/>
            <a:r>
              <a:rPr lang="en-US" altLang="en-US" sz="2400" dirty="0">
                <a:solidFill>
                  <a:srgbClr val="000000"/>
                </a:solidFill>
                <a:latin typeface="Lucida Sans Unicode" panose="020B0602030504020204" pitchFamily="34" charset="0"/>
                <a:sym typeface="Symbol" panose="05050102010706020507" pitchFamily="18" charset="2"/>
              </a:rPr>
              <a:t>Life-threatening organ dysfunction caused by a dysregulated host response to infection.</a:t>
            </a:r>
          </a:p>
          <a:p>
            <a:pPr eaLnBrk="1" hangingPunct="1"/>
            <a:endParaRPr lang="en-US" altLang="en-US" sz="2400" dirty="0">
              <a:solidFill>
                <a:srgbClr val="000000"/>
              </a:solidFill>
              <a:latin typeface="Lucida Sans Unicode" panose="020B0602030504020204" pitchFamily="34" charset="0"/>
              <a:sym typeface="Symbol" panose="05050102010706020507" pitchFamily="18" charset="2"/>
            </a:endParaRPr>
          </a:p>
          <a:p>
            <a:pPr eaLnBrk="1" hangingPunct="1"/>
            <a:r>
              <a:rPr lang="en-US" altLang="en-US" sz="2400" dirty="0">
                <a:solidFill>
                  <a:srgbClr val="000000"/>
                </a:solidFill>
                <a:latin typeface="Lucida Sans Unicode" panose="020B0602030504020204" pitchFamily="34" charset="0"/>
                <a:sym typeface="Symbol" panose="05050102010706020507" pitchFamily="18" charset="2"/>
              </a:rPr>
              <a:t>Organ dysfunction represented by an increase in the Sequential Organ Failure Assessment(SOFA) score by 2 points or more, which is associated with an in-hospital mortality of greater than 10%</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F462800A-7E5A-4297-AE51-BA11A1D6A924}"/>
              </a:ext>
            </a:extLst>
          </p:cNvPr>
          <p:cNvSpPr>
            <a:spLocks noGrp="1"/>
          </p:cNvSpPr>
          <p:nvPr>
            <p:ph type="title"/>
          </p:nvPr>
        </p:nvSpPr>
        <p:spPr>
          <a:xfrm>
            <a:off x="685800" y="152400"/>
            <a:ext cx="6324600" cy="1295400"/>
          </a:xfrm>
        </p:spPr>
        <p:txBody>
          <a:bodyPr>
            <a:normAutofit fontScale="90000"/>
          </a:bodyPr>
          <a:lstStyle/>
          <a:p>
            <a:pPr eaLnBrk="1" hangingPunct="1">
              <a:defRPr/>
            </a:pPr>
            <a:r>
              <a:rPr lang="en-US" dirty="0">
                <a:latin typeface="Lucida Sans Unicode" charset="0"/>
                <a:ea typeface="ＭＳ Ｐゴシック" charset="0"/>
                <a:cs typeface="ＭＳ Ｐゴシック" charset="0"/>
              </a:rPr>
              <a:t>Blood transfusion in shock</a:t>
            </a:r>
          </a:p>
        </p:txBody>
      </p:sp>
      <p:sp>
        <p:nvSpPr>
          <p:cNvPr id="59394" name="Content Placeholder 2">
            <a:extLst>
              <a:ext uri="{FF2B5EF4-FFF2-40B4-BE49-F238E27FC236}">
                <a16:creationId xmlns:a16="http://schemas.microsoft.com/office/drawing/2014/main" id="{8EFB8999-79D6-4C0E-A027-3A12AEA8E62C}"/>
              </a:ext>
            </a:extLst>
          </p:cNvPr>
          <p:cNvSpPr>
            <a:spLocks noGrp="1"/>
          </p:cNvSpPr>
          <p:nvPr>
            <p:ph idx="1"/>
          </p:nvPr>
        </p:nvSpPr>
        <p:spPr/>
        <p:txBody>
          <a:bodyPr/>
          <a:lstStyle/>
          <a:p>
            <a:pPr eaLnBrk="1" hangingPunct="1">
              <a:spcAft>
                <a:spcPts val="1800"/>
              </a:spcAft>
              <a:buFontTx/>
              <a:buNone/>
            </a:pPr>
            <a:r>
              <a:rPr lang="en-US" altLang="en-US" sz="2400">
                <a:solidFill>
                  <a:srgbClr val="E46C0A"/>
                </a:solidFill>
                <a:latin typeface="Lucida Sans Unicode" panose="020B0602030504020204" pitchFamily="34" charset="0"/>
              </a:rPr>
              <a:t>My practice:</a:t>
            </a:r>
          </a:p>
          <a:p>
            <a:pPr eaLnBrk="1" hangingPunct="1">
              <a:spcAft>
                <a:spcPts val="1800"/>
              </a:spcAft>
            </a:pPr>
            <a:r>
              <a:rPr lang="en-US" altLang="en-US" sz="2400">
                <a:solidFill>
                  <a:srgbClr val="000000"/>
                </a:solidFill>
                <a:latin typeface="Lucida Sans Unicode" panose="020B0602030504020204" pitchFamily="34" charset="0"/>
              </a:rPr>
              <a:t>In young stable patients with no evidence of tissue hypoxia – transfuse if &lt; 7 g/dl</a:t>
            </a:r>
          </a:p>
          <a:p>
            <a:pPr eaLnBrk="1" hangingPunct="1">
              <a:spcAft>
                <a:spcPts val="1800"/>
              </a:spcAft>
            </a:pPr>
            <a:r>
              <a:rPr lang="en-US" altLang="en-US" sz="2400">
                <a:solidFill>
                  <a:srgbClr val="000000"/>
                </a:solidFill>
                <a:latin typeface="Lucida Sans Unicode" panose="020B0602030504020204" pitchFamily="34" charset="0"/>
              </a:rPr>
              <a:t>In patients with IHD, keep Hb ~ 9 – 10 g/dl</a:t>
            </a:r>
          </a:p>
          <a:p>
            <a:pPr eaLnBrk="1" hangingPunct="1">
              <a:spcAft>
                <a:spcPts val="1800"/>
              </a:spcAft>
            </a:pPr>
            <a:r>
              <a:rPr lang="en-US" altLang="en-US" sz="2400">
                <a:solidFill>
                  <a:srgbClr val="000000"/>
                </a:solidFill>
                <a:latin typeface="Lucida Sans Unicode" panose="020B0602030504020204" pitchFamily="34" charset="0"/>
              </a:rPr>
              <a:t>In patients with persistent inotrope requirement or hypoxia (ARDS) or tissue hypoxia, transfuse if &lt; 8 g/dl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0">
            <a:extLst>
              <a:ext uri="{FF2B5EF4-FFF2-40B4-BE49-F238E27FC236}">
                <a16:creationId xmlns:a16="http://schemas.microsoft.com/office/drawing/2014/main" id="{ACF1B0E3-5441-403C-9B7A-7DEBB1B54ED7}"/>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Resuscitate</a:t>
            </a:r>
          </a:p>
        </p:txBody>
      </p:sp>
      <p:sp>
        <p:nvSpPr>
          <p:cNvPr id="60418" name="Rectangle 2051">
            <a:extLst>
              <a:ext uri="{FF2B5EF4-FFF2-40B4-BE49-F238E27FC236}">
                <a16:creationId xmlns:a16="http://schemas.microsoft.com/office/drawing/2014/main" id="{AD51EBB1-F634-4B1E-B36D-C6FC090F8D4A}"/>
              </a:ext>
            </a:extLst>
          </p:cNvPr>
          <p:cNvSpPr>
            <a:spLocks noGrp="1" noChangeArrowheads="1"/>
          </p:cNvSpPr>
          <p:nvPr>
            <p:ph idx="1"/>
          </p:nvPr>
        </p:nvSpPr>
        <p:spPr/>
        <p:txBody>
          <a:bodyPr/>
          <a:lstStyle/>
          <a:p>
            <a:pPr eaLnBrk="1" hangingPunct="1">
              <a:lnSpc>
                <a:spcPct val="90000"/>
              </a:lnSpc>
            </a:pPr>
            <a:r>
              <a:rPr lang="en-US" altLang="en-US" sz="2800">
                <a:solidFill>
                  <a:srgbClr val="000000"/>
                </a:solidFill>
                <a:latin typeface="Lucida Sans Unicode" panose="020B0602030504020204" pitchFamily="34" charset="0"/>
              </a:rPr>
              <a:t>Vasopressors</a:t>
            </a:r>
          </a:p>
          <a:p>
            <a:pPr lvl="1" eaLnBrk="1" hangingPunct="1">
              <a:lnSpc>
                <a:spcPct val="90000"/>
              </a:lnSpc>
            </a:pPr>
            <a:r>
              <a:rPr lang="en-US" altLang="en-US" sz="2400">
                <a:solidFill>
                  <a:srgbClr val="000000"/>
                </a:solidFill>
                <a:latin typeface="Lucida Sans Unicode" panose="020B0602030504020204" pitchFamily="34" charset="0"/>
              </a:rPr>
              <a:t>Indications:</a:t>
            </a:r>
          </a:p>
          <a:p>
            <a:pPr lvl="2" eaLnBrk="1" hangingPunct="1">
              <a:lnSpc>
                <a:spcPct val="90000"/>
              </a:lnSpc>
            </a:pPr>
            <a:r>
              <a:rPr lang="en-US" altLang="en-US" sz="2000">
                <a:solidFill>
                  <a:srgbClr val="000000"/>
                </a:solidFill>
                <a:latin typeface="Lucida Sans Unicode" panose="020B0602030504020204" pitchFamily="34" charset="0"/>
              </a:rPr>
              <a:t>Hypotension not responsive to fluid</a:t>
            </a:r>
          </a:p>
          <a:p>
            <a:pPr lvl="2" eaLnBrk="1" hangingPunct="1">
              <a:lnSpc>
                <a:spcPct val="90000"/>
              </a:lnSpc>
            </a:pPr>
            <a:r>
              <a:rPr lang="en-US" altLang="en-US" sz="2000">
                <a:solidFill>
                  <a:srgbClr val="000000"/>
                </a:solidFill>
                <a:latin typeface="Lucida Sans Unicode" panose="020B0602030504020204" pitchFamily="34" charset="0"/>
              </a:rPr>
              <a:t>Life threatening hypotension</a:t>
            </a:r>
          </a:p>
          <a:p>
            <a:pPr lvl="1" eaLnBrk="1" hangingPunct="1">
              <a:lnSpc>
                <a:spcPct val="90000"/>
              </a:lnSpc>
            </a:pPr>
            <a:r>
              <a:rPr lang="en-US" altLang="en-US" sz="2400">
                <a:solidFill>
                  <a:srgbClr val="000000"/>
                </a:solidFill>
                <a:latin typeface="Lucida Sans Unicode" panose="020B0602030504020204" pitchFamily="34" charset="0"/>
              </a:rPr>
              <a:t>Agents:</a:t>
            </a:r>
          </a:p>
          <a:p>
            <a:pPr lvl="2" eaLnBrk="1" hangingPunct="1">
              <a:lnSpc>
                <a:spcPct val="90000"/>
              </a:lnSpc>
            </a:pPr>
            <a:r>
              <a:rPr lang="en-US" altLang="en-US" sz="2000">
                <a:solidFill>
                  <a:srgbClr val="000000"/>
                </a:solidFill>
                <a:latin typeface="Lucida Sans Unicode" panose="020B0602030504020204" pitchFamily="34" charset="0"/>
              </a:rPr>
              <a:t>Norepinephrine (1</a:t>
            </a:r>
            <a:r>
              <a:rPr lang="en-US" altLang="en-US" sz="2000" baseline="30000">
                <a:solidFill>
                  <a:srgbClr val="000000"/>
                </a:solidFill>
                <a:latin typeface="Lucida Sans Unicode" panose="020B0602030504020204" pitchFamily="34" charset="0"/>
              </a:rPr>
              <a:t>st</a:t>
            </a:r>
            <a:r>
              <a:rPr lang="en-US" altLang="en-US" sz="2000">
                <a:solidFill>
                  <a:srgbClr val="000000"/>
                </a:solidFill>
                <a:latin typeface="Lucida Sans Unicode" panose="020B0602030504020204" pitchFamily="34" charset="0"/>
              </a:rPr>
              <a:t> line)</a:t>
            </a:r>
          </a:p>
          <a:p>
            <a:pPr lvl="2" eaLnBrk="1" hangingPunct="1">
              <a:lnSpc>
                <a:spcPct val="90000"/>
              </a:lnSpc>
            </a:pPr>
            <a:r>
              <a:rPr lang="en-US" altLang="en-US" sz="2000">
                <a:solidFill>
                  <a:srgbClr val="000000"/>
                </a:solidFill>
                <a:latin typeface="Lucida Sans Unicode" panose="020B0602030504020204" pitchFamily="34" charset="0"/>
              </a:rPr>
              <a:t>Vasopressin (0.03 units/min)</a:t>
            </a:r>
          </a:p>
          <a:p>
            <a:pPr eaLnBrk="1" hangingPunct="1">
              <a:lnSpc>
                <a:spcPct val="90000"/>
              </a:lnSpc>
            </a:pPr>
            <a:r>
              <a:rPr lang="en-US" altLang="en-US" sz="2800">
                <a:solidFill>
                  <a:srgbClr val="000000"/>
                </a:solidFill>
                <a:latin typeface="Lucida Sans Unicode" panose="020B0602030504020204" pitchFamily="34" charset="0"/>
              </a:rPr>
              <a:t>Dobutamine</a:t>
            </a:r>
          </a:p>
          <a:p>
            <a:pPr lvl="1" eaLnBrk="1" hangingPunct="1">
              <a:lnSpc>
                <a:spcPct val="90000"/>
              </a:lnSpc>
            </a:pPr>
            <a:r>
              <a:rPr lang="en-US" altLang="en-US" sz="2400">
                <a:solidFill>
                  <a:srgbClr val="000000"/>
                </a:solidFill>
                <a:latin typeface="Lucida Sans Unicode" panose="020B0602030504020204" pitchFamily="34" charset="0"/>
              </a:rPr>
              <a:t>Tissue hypoperfusion despite adequate fluid resuscitation and blood pressure</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042DB3D-5925-40B9-A854-F62A156D5915}"/>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Likely sources of sepsis</a:t>
            </a:r>
          </a:p>
        </p:txBody>
      </p:sp>
      <p:sp>
        <p:nvSpPr>
          <p:cNvPr id="62466" name="Rectangle 3">
            <a:extLst>
              <a:ext uri="{FF2B5EF4-FFF2-40B4-BE49-F238E27FC236}">
                <a16:creationId xmlns:a16="http://schemas.microsoft.com/office/drawing/2014/main" id="{3347C1BA-12CA-4EC0-A299-3F3F3BCA3645}"/>
              </a:ext>
            </a:extLst>
          </p:cNvPr>
          <p:cNvSpPr>
            <a:spLocks noGrp="1" noChangeArrowheads="1"/>
          </p:cNvSpPr>
          <p:nvPr>
            <p:ph idx="1"/>
          </p:nvPr>
        </p:nvSpPr>
        <p:spPr/>
        <p:txBody>
          <a:bodyPr/>
          <a:lstStyle/>
          <a:p>
            <a:pPr eaLnBrk="1" hangingPunct="1"/>
            <a:endParaRPr lang="en-US" altLang="en-US">
              <a:latin typeface="Lucida Sans Unicode" panose="020B0602030504020204" pitchFamily="34" charset="0"/>
            </a:endParaRPr>
          </a:p>
          <a:p>
            <a:pPr eaLnBrk="1" hangingPunct="1"/>
            <a:r>
              <a:rPr lang="en-US" altLang="en-US">
                <a:solidFill>
                  <a:srgbClr val="000000"/>
                </a:solidFill>
                <a:latin typeface="Lucida Sans Unicode" panose="020B0602030504020204" pitchFamily="34" charset="0"/>
              </a:rPr>
              <a:t>Chest</a:t>
            </a:r>
          </a:p>
          <a:p>
            <a:pPr eaLnBrk="1" hangingPunct="1"/>
            <a:r>
              <a:rPr lang="en-US" altLang="en-US">
                <a:solidFill>
                  <a:srgbClr val="000000"/>
                </a:solidFill>
                <a:latin typeface="Lucida Sans Unicode" panose="020B0602030504020204" pitchFamily="34" charset="0"/>
              </a:rPr>
              <a:t>Intra-abdominal</a:t>
            </a:r>
          </a:p>
          <a:p>
            <a:pPr eaLnBrk="1" hangingPunct="1"/>
            <a:r>
              <a:rPr lang="en-US" altLang="en-US">
                <a:solidFill>
                  <a:srgbClr val="000000"/>
                </a:solidFill>
                <a:latin typeface="Lucida Sans Unicode" panose="020B0602030504020204" pitchFamily="34" charset="0"/>
              </a:rPr>
              <a:t>Urinary tract infection</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D3F9DE0-FF90-4AEA-95B8-5E994D3A7309}"/>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Investigations</a:t>
            </a:r>
          </a:p>
        </p:txBody>
      </p:sp>
      <p:sp>
        <p:nvSpPr>
          <p:cNvPr id="64514" name="Rectangle 3">
            <a:extLst>
              <a:ext uri="{FF2B5EF4-FFF2-40B4-BE49-F238E27FC236}">
                <a16:creationId xmlns:a16="http://schemas.microsoft.com/office/drawing/2014/main" id="{3A6DCBBF-EE08-44DB-8F04-307F565577CB}"/>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Microbiology</a:t>
            </a:r>
          </a:p>
          <a:p>
            <a:pPr lvl="1" eaLnBrk="1" hangingPunct="1"/>
            <a:r>
              <a:rPr lang="en-US" altLang="en-US">
                <a:solidFill>
                  <a:srgbClr val="000000"/>
                </a:solidFill>
                <a:latin typeface="Lucida Sans Unicode" panose="020B0602030504020204" pitchFamily="34" charset="0"/>
              </a:rPr>
              <a:t>Blood cultures</a:t>
            </a:r>
          </a:p>
          <a:p>
            <a:pPr lvl="2" eaLnBrk="1" hangingPunct="1"/>
            <a:r>
              <a:rPr lang="en-US" altLang="en-US">
                <a:solidFill>
                  <a:srgbClr val="000000"/>
                </a:solidFill>
                <a:latin typeface="Lucida Sans Unicode" panose="020B0602030504020204" pitchFamily="34" charset="0"/>
              </a:rPr>
              <a:t>2 sets</a:t>
            </a:r>
          </a:p>
          <a:p>
            <a:pPr lvl="2" eaLnBrk="1" hangingPunct="1"/>
            <a:r>
              <a:rPr lang="en-US" altLang="en-US">
                <a:solidFill>
                  <a:srgbClr val="000000"/>
                </a:solidFill>
                <a:latin typeface="Lucida Sans Unicode" panose="020B0602030504020204" pitchFamily="34" charset="0"/>
              </a:rPr>
              <a:t>Strict asepsis</a:t>
            </a:r>
          </a:p>
          <a:p>
            <a:pPr lvl="2" eaLnBrk="1" hangingPunct="1"/>
            <a:r>
              <a:rPr lang="en-US" altLang="en-US">
                <a:solidFill>
                  <a:srgbClr val="000000"/>
                </a:solidFill>
                <a:latin typeface="Lucida Sans Unicode" panose="020B0602030504020204" pitchFamily="34" charset="0"/>
              </a:rPr>
              <a:t>20 ml blood sample</a:t>
            </a:r>
          </a:p>
          <a:p>
            <a:pPr lvl="1" eaLnBrk="1" hangingPunct="1"/>
            <a:r>
              <a:rPr lang="en-US" altLang="en-US">
                <a:solidFill>
                  <a:srgbClr val="000000"/>
                </a:solidFill>
                <a:latin typeface="Lucida Sans Unicode" panose="020B0602030504020204" pitchFamily="34" charset="0"/>
              </a:rPr>
              <a:t>Urine specimen</a:t>
            </a:r>
          </a:p>
          <a:p>
            <a:pPr lvl="1" eaLnBrk="1" hangingPunct="1"/>
            <a:r>
              <a:rPr lang="en-US" altLang="en-US">
                <a:solidFill>
                  <a:srgbClr val="000000"/>
                </a:solidFill>
                <a:latin typeface="Lucida Sans Unicode" panose="020B0602030504020204" pitchFamily="34" charset="0"/>
              </a:rPr>
              <a:t>Other cultures depending on clinical features</a:t>
            </a:r>
          </a:p>
          <a:p>
            <a:pPr eaLnBrk="1" hangingPunct="1"/>
            <a:endParaRPr lang="en-US" altLang="en-US">
              <a:latin typeface="Lucida Sans Unicode" panose="020B0602030504020204" pitchFamily="34" charset="0"/>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073DA7E-5547-4E65-A1B5-8B9D6044B0EE}"/>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Treatment</a:t>
            </a:r>
          </a:p>
        </p:txBody>
      </p:sp>
      <p:sp>
        <p:nvSpPr>
          <p:cNvPr id="66562" name="Rectangle 3">
            <a:extLst>
              <a:ext uri="{FF2B5EF4-FFF2-40B4-BE49-F238E27FC236}">
                <a16:creationId xmlns:a16="http://schemas.microsoft.com/office/drawing/2014/main" id="{99523D63-B1ED-490E-8BB7-F4153119B1EA}"/>
              </a:ext>
            </a:extLst>
          </p:cNvPr>
          <p:cNvSpPr>
            <a:spLocks noGrp="1" noChangeArrowheads="1"/>
          </p:cNvSpPr>
          <p:nvPr>
            <p:ph idx="1"/>
          </p:nvPr>
        </p:nvSpPr>
        <p:spPr>
          <a:xfrm>
            <a:off x="685800" y="1524000"/>
            <a:ext cx="7772400" cy="4572000"/>
          </a:xfrm>
        </p:spPr>
        <p:txBody>
          <a:bodyPr/>
          <a:lstStyle/>
          <a:p>
            <a:pPr eaLnBrk="1" hangingPunct="1"/>
            <a:r>
              <a:rPr lang="en-US" altLang="en-US">
                <a:solidFill>
                  <a:srgbClr val="000000"/>
                </a:solidFill>
                <a:latin typeface="Lucida Sans Unicode" panose="020B0602030504020204" pitchFamily="34" charset="0"/>
              </a:rPr>
              <a:t>Antibiotics</a:t>
            </a:r>
          </a:p>
          <a:p>
            <a:pPr lvl="1" eaLnBrk="1" hangingPunct="1"/>
            <a:r>
              <a:rPr lang="en-US" altLang="en-US">
                <a:solidFill>
                  <a:srgbClr val="000000"/>
                </a:solidFill>
                <a:latin typeface="Lucida Sans Unicode" panose="020B0602030504020204" pitchFamily="34" charset="0"/>
              </a:rPr>
              <a:t>Early</a:t>
            </a:r>
          </a:p>
          <a:p>
            <a:pPr lvl="1" eaLnBrk="1" hangingPunct="1"/>
            <a:r>
              <a:rPr lang="en-US" altLang="en-US">
                <a:solidFill>
                  <a:srgbClr val="000000"/>
                </a:solidFill>
                <a:latin typeface="Lucida Sans Unicode" panose="020B0602030504020204" pitchFamily="34" charset="0"/>
              </a:rPr>
              <a:t>Initially cover all </a:t>
            </a:r>
            <a:r>
              <a:rPr lang="en-US" altLang="en-US" i="1">
                <a:solidFill>
                  <a:srgbClr val="000000"/>
                </a:solidFill>
                <a:latin typeface="Lucida Sans Unicode" panose="020B0602030504020204" pitchFamily="34" charset="0"/>
              </a:rPr>
              <a:t>likely </a:t>
            </a:r>
            <a:r>
              <a:rPr lang="en-US" altLang="en-US">
                <a:solidFill>
                  <a:srgbClr val="000000"/>
                </a:solidFill>
                <a:latin typeface="Lucida Sans Unicode" panose="020B0602030504020204" pitchFamily="34" charset="0"/>
              </a:rPr>
              <a:t>organisms</a:t>
            </a:r>
          </a:p>
          <a:p>
            <a:pPr lvl="2" eaLnBrk="1" hangingPunct="1"/>
            <a:r>
              <a:rPr lang="en-US" altLang="en-US">
                <a:solidFill>
                  <a:srgbClr val="000000"/>
                </a:solidFill>
                <a:latin typeface="Lucida Sans Unicode" panose="020B0602030504020204" pitchFamily="34" charset="0"/>
              </a:rPr>
              <a:t>Local flora and sensitivity patterns</a:t>
            </a:r>
          </a:p>
          <a:p>
            <a:pPr lvl="2" eaLnBrk="1" hangingPunct="1"/>
            <a:r>
              <a:rPr lang="en-US" altLang="en-US">
                <a:solidFill>
                  <a:srgbClr val="000000"/>
                </a:solidFill>
                <a:latin typeface="Lucida Sans Unicode" panose="020B0602030504020204" pitchFamily="34" charset="0"/>
              </a:rPr>
              <a:t>Inadequate is a/c increased mortality</a:t>
            </a:r>
          </a:p>
          <a:p>
            <a:pPr lvl="1" eaLnBrk="1" hangingPunct="1"/>
            <a:r>
              <a:rPr lang="en-US" altLang="en-US">
                <a:solidFill>
                  <a:srgbClr val="000000"/>
                </a:solidFill>
                <a:latin typeface="Lucida Sans Unicode" panose="020B0602030504020204" pitchFamily="34" charset="0"/>
              </a:rPr>
              <a:t>After </a:t>
            </a:r>
            <a:r>
              <a:rPr lang="en-US" altLang="en-US" i="1">
                <a:solidFill>
                  <a:srgbClr val="000000"/>
                </a:solidFill>
                <a:latin typeface="Lucida Sans Unicode" panose="020B0602030504020204" pitchFamily="34" charset="0"/>
              </a:rPr>
              <a:t>appropriate</a:t>
            </a:r>
            <a:r>
              <a:rPr lang="en-US" altLang="en-US">
                <a:solidFill>
                  <a:srgbClr val="000000"/>
                </a:solidFill>
                <a:latin typeface="Lucida Sans Unicode" panose="020B0602030504020204" pitchFamily="34" charset="0"/>
              </a:rPr>
              <a:t> microbiological specimens have been taken</a:t>
            </a:r>
          </a:p>
          <a:p>
            <a:pPr lvl="1" eaLnBrk="1" hangingPunct="1"/>
            <a:r>
              <a:rPr lang="en-US" altLang="en-US">
                <a:solidFill>
                  <a:srgbClr val="000000"/>
                </a:solidFill>
                <a:latin typeface="Lucida Sans Unicode" panose="020B0602030504020204" pitchFamily="34" charset="0"/>
              </a:rPr>
              <a:t>Should be administered within first hour after diagnosis of sepsis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04C74B2F-2EAA-4C37-B595-57DEC5C772E4}"/>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Likely organisms</a:t>
            </a:r>
          </a:p>
        </p:txBody>
      </p:sp>
      <p:sp>
        <p:nvSpPr>
          <p:cNvPr id="68610" name="Rectangle 3">
            <a:extLst>
              <a:ext uri="{FF2B5EF4-FFF2-40B4-BE49-F238E27FC236}">
                <a16:creationId xmlns:a16="http://schemas.microsoft.com/office/drawing/2014/main" id="{89371693-0636-4F23-8E76-13E92BFC19E0}"/>
              </a:ext>
            </a:extLst>
          </p:cNvPr>
          <p:cNvSpPr>
            <a:spLocks noGrp="1" noChangeArrowheads="1"/>
          </p:cNvSpPr>
          <p:nvPr>
            <p:ph idx="1"/>
          </p:nvPr>
        </p:nvSpPr>
        <p:spPr/>
        <p:txBody>
          <a:bodyPr/>
          <a:lstStyle/>
          <a:p>
            <a:pPr eaLnBrk="1" hangingPunct="1">
              <a:lnSpc>
                <a:spcPct val="90000"/>
              </a:lnSpc>
            </a:pPr>
            <a:r>
              <a:rPr lang="en-US" altLang="en-US" sz="2800">
                <a:solidFill>
                  <a:srgbClr val="000000"/>
                </a:solidFill>
                <a:latin typeface="Lucida Sans Unicode" panose="020B0602030504020204" pitchFamily="34" charset="0"/>
              </a:rPr>
              <a:t>Source</a:t>
            </a:r>
          </a:p>
          <a:p>
            <a:pPr eaLnBrk="1" hangingPunct="1">
              <a:lnSpc>
                <a:spcPct val="90000"/>
              </a:lnSpc>
            </a:pPr>
            <a:r>
              <a:rPr lang="en-US" altLang="en-US" sz="2800">
                <a:solidFill>
                  <a:srgbClr val="000000"/>
                </a:solidFill>
                <a:latin typeface="Lucida Sans Unicode" panose="020B0602030504020204" pitchFamily="34" charset="0"/>
              </a:rPr>
              <a:t>Environment</a:t>
            </a:r>
          </a:p>
          <a:p>
            <a:pPr lvl="1" eaLnBrk="1" hangingPunct="1">
              <a:lnSpc>
                <a:spcPct val="90000"/>
              </a:lnSpc>
            </a:pPr>
            <a:r>
              <a:rPr lang="en-US" altLang="en-US" sz="2400">
                <a:solidFill>
                  <a:srgbClr val="000000"/>
                </a:solidFill>
                <a:latin typeface="Lucida Sans Unicode" panose="020B0602030504020204" pitchFamily="34" charset="0"/>
              </a:rPr>
              <a:t>Community</a:t>
            </a:r>
          </a:p>
          <a:p>
            <a:pPr lvl="1" eaLnBrk="1" hangingPunct="1">
              <a:lnSpc>
                <a:spcPct val="90000"/>
              </a:lnSpc>
            </a:pPr>
            <a:r>
              <a:rPr lang="en-US" altLang="en-US" sz="2400">
                <a:solidFill>
                  <a:srgbClr val="000000"/>
                </a:solidFill>
                <a:latin typeface="Lucida Sans Unicode" panose="020B0602030504020204" pitchFamily="34" charset="0"/>
              </a:rPr>
              <a:t>Healthcare facility</a:t>
            </a:r>
          </a:p>
          <a:p>
            <a:pPr lvl="1" eaLnBrk="1" hangingPunct="1">
              <a:lnSpc>
                <a:spcPct val="90000"/>
              </a:lnSpc>
            </a:pPr>
            <a:r>
              <a:rPr lang="en-US" altLang="en-US" sz="2400">
                <a:solidFill>
                  <a:srgbClr val="000000"/>
                </a:solidFill>
                <a:latin typeface="Lucida Sans Unicode" panose="020B0602030504020204" pitchFamily="34" charset="0"/>
              </a:rPr>
              <a:t>Intensive Care</a:t>
            </a:r>
          </a:p>
          <a:p>
            <a:pPr lvl="1" eaLnBrk="1" hangingPunct="1">
              <a:lnSpc>
                <a:spcPct val="90000"/>
              </a:lnSpc>
            </a:pPr>
            <a:r>
              <a:rPr lang="en-US" altLang="en-US" sz="2400">
                <a:solidFill>
                  <a:srgbClr val="000000"/>
                </a:solidFill>
                <a:latin typeface="Lucida Sans Unicode" panose="020B0602030504020204" pitchFamily="34" charset="0"/>
              </a:rPr>
              <a:t>Local factors</a:t>
            </a:r>
          </a:p>
          <a:p>
            <a:pPr eaLnBrk="1" hangingPunct="1">
              <a:lnSpc>
                <a:spcPct val="90000"/>
              </a:lnSpc>
            </a:pPr>
            <a:r>
              <a:rPr lang="en-US" altLang="en-US" sz="2800">
                <a:solidFill>
                  <a:srgbClr val="000000"/>
                </a:solidFill>
                <a:latin typeface="Lucida Sans Unicode" panose="020B0602030504020204" pitchFamily="34" charset="0"/>
              </a:rPr>
              <a:t>Patient factors</a:t>
            </a:r>
          </a:p>
          <a:p>
            <a:pPr lvl="1" eaLnBrk="1" hangingPunct="1">
              <a:lnSpc>
                <a:spcPct val="90000"/>
              </a:lnSpc>
            </a:pPr>
            <a:r>
              <a:rPr lang="en-US" altLang="en-US" sz="2400">
                <a:solidFill>
                  <a:srgbClr val="000000"/>
                </a:solidFill>
                <a:latin typeface="Lucida Sans Unicode" panose="020B0602030504020204" pitchFamily="34" charset="0"/>
              </a:rPr>
              <a:t>Co-existing illness</a:t>
            </a:r>
          </a:p>
          <a:p>
            <a:pPr lvl="1" eaLnBrk="1" hangingPunct="1">
              <a:lnSpc>
                <a:spcPct val="90000"/>
              </a:lnSpc>
            </a:pPr>
            <a:r>
              <a:rPr lang="en-US" altLang="en-US" sz="2400">
                <a:solidFill>
                  <a:srgbClr val="000000"/>
                </a:solidFill>
                <a:latin typeface="Lucida Sans Unicode" panose="020B0602030504020204" pitchFamily="34" charset="0"/>
              </a:rPr>
              <a:t>Previous antibiotics</a:t>
            </a:r>
          </a:p>
          <a:p>
            <a:pPr lvl="1" eaLnBrk="1" hangingPunct="1">
              <a:lnSpc>
                <a:spcPct val="90000"/>
              </a:lnSpc>
            </a:pPr>
            <a:r>
              <a:rPr lang="en-US" altLang="en-US" sz="2400">
                <a:solidFill>
                  <a:srgbClr val="000000"/>
                </a:solidFill>
                <a:latin typeface="Lucida Sans Unicode" panose="020B0602030504020204" pitchFamily="34" charset="0"/>
              </a:rPr>
              <a:t>Immunosuppression</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EF9B40F-88C8-4EC3-AB59-1C6330508CB7}"/>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Antibiotics</a:t>
            </a:r>
          </a:p>
        </p:txBody>
      </p:sp>
      <p:sp>
        <p:nvSpPr>
          <p:cNvPr id="70658" name="Rectangle 3">
            <a:extLst>
              <a:ext uri="{FF2B5EF4-FFF2-40B4-BE49-F238E27FC236}">
                <a16:creationId xmlns:a16="http://schemas.microsoft.com/office/drawing/2014/main" id="{1A269679-5169-4529-86FF-1C91255C82DE}"/>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Penetration</a:t>
            </a:r>
          </a:p>
          <a:p>
            <a:pPr lvl="1" eaLnBrk="1" hangingPunct="1"/>
            <a:r>
              <a:rPr lang="en-US" altLang="en-US">
                <a:solidFill>
                  <a:srgbClr val="000000"/>
                </a:solidFill>
                <a:latin typeface="Lucida Sans Unicode" panose="020B0602030504020204" pitchFamily="34" charset="0"/>
              </a:rPr>
              <a:t>Aminoglycosides and glycopeptides have relatively poor tissue penetration</a:t>
            </a:r>
          </a:p>
          <a:p>
            <a:pPr lvl="1" eaLnBrk="1" hangingPunct="1"/>
            <a:r>
              <a:rPr lang="en-US" altLang="en-US">
                <a:solidFill>
                  <a:srgbClr val="000000"/>
                </a:solidFill>
                <a:latin typeface="Lucida Sans Unicode" panose="020B0602030504020204" pitchFamily="34" charset="0"/>
              </a:rPr>
              <a:t>Most agents have poor CNS penetration unless meninges inflammed</a:t>
            </a:r>
          </a:p>
          <a:p>
            <a:pPr eaLnBrk="1" hangingPunct="1"/>
            <a:r>
              <a:rPr lang="en-US" altLang="en-US">
                <a:solidFill>
                  <a:srgbClr val="000000"/>
                </a:solidFill>
                <a:latin typeface="Lucida Sans Unicode" panose="020B0602030504020204" pitchFamily="34" charset="0"/>
              </a:rPr>
              <a:t>Adverse effects</a:t>
            </a:r>
          </a:p>
          <a:p>
            <a:pPr eaLnBrk="1" hangingPunct="1"/>
            <a:r>
              <a:rPr lang="en-US" altLang="en-US">
                <a:solidFill>
                  <a:srgbClr val="000000"/>
                </a:solidFill>
                <a:latin typeface="Lucida Sans Unicode" panose="020B0602030504020204" pitchFamily="34" charset="0"/>
              </a:rPr>
              <a:t>Consult microbiologist if necessary</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9081C42-3005-4D1E-B6BA-CE83530C4AD2}"/>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Antibiotics</a:t>
            </a:r>
          </a:p>
        </p:txBody>
      </p:sp>
      <p:sp>
        <p:nvSpPr>
          <p:cNvPr id="72706" name="Rectangle 3">
            <a:extLst>
              <a:ext uri="{FF2B5EF4-FFF2-40B4-BE49-F238E27FC236}">
                <a16:creationId xmlns:a16="http://schemas.microsoft.com/office/drawing/2014/main" id="{F933B478-E4AE-4051-9349-F816B654AF80}"/>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Dual therapy</a:t>
            </a:r>
          </a:p>
          <a:p>
            <a:pPr lvl="1" eaLnBrk="1" hangingPunct="1"/>
            <a:r>
              <a:rPr lang="en-US" altLang="en-US" i="1">
                <a:solidFill>
                  <a:srgbClr val="000000"/>
                </a:solidFill>
                <a:latin typeface="Lucida Sans Unicode" panose="020B0602030504020204" pitchFamily="34" charset="0"/>
              </a:rPr>
              <a:t>Pseudomonas aeruginosa</a:t>
            </a:r>
            <a:endParaRPr lang="en-US" altLang="en-US">
              <a:solidFill>
                <a:srgbClr val="000000"/>
              </a:solidFill>
              <a:latin typeface="Lucida Sans Unicode" panose="020B0602030504020204" pitchFamily="34" charset="0"/>
            </a:endParaRPr>
          </a:p>
          <a:p>
            <a:pPr lvl="1" eaLnBrk="1" hangingPunct="1"/>
            <a:r>
              <a:rPr lang="en-US" altLang="en-US" i="1">
                <a:solidFill>
                  <a:srgbClr val="000000"/>
                </a:solidFill>
                <a:latin typeface="Lucida Sans Unicode" panose="020B0602030504020204" pitchFamily="34" charset="0"/>
              </a:rPr>
              <a:t>Enterobacter</a:t>
            </a:r>
            <a:r>
              <a:rPr lang="en-US" altLang="en-US">
                <a:solidFill>
                  <a:srgbClr val="000000"/>
                </a:solidFill>
                <a:latin typeface="Lucida Sans Unicode" panose="020B0602030504020204" pitchFamily="34" charset="0"/>
              </a:rPr>
              <a:t> </a:t>
            </a:r>
          </a:p>
          <a:p>
            <a:pPr lvl="1" eaLnBrk="1" hangingPunct="1"/>
            <a:r>
              <a:rPr lang="en-US" altLang="en-US" i="1">
                <a:solidFill>
                  <a:srgbClr val="000000"/>
                </a:solidFill>
                <a:latin typeface="Lucida Sans Unicode" panose="020B0602030504020204" pitchFamily="34" charset="0"/>
              </a:rPr>
              <a:t>Stenotrophomonas maltophilia</a:t>
            </a:r>
          </a:p>
          <a:p>
            <a:pPr lvl="1" eaLnBrk="1" hangingPunct="1"/>
            <a:endParaRPr lang="en-US" altLang="en-US" i="1">
              <a:solidFill>
                <a:srgbClr val="000000"/>
              </a:solidFill>
              <a:latin typeface="Lucida Sans Unicode" panose="020B0602030504020204" pitchFamily="34" charset="0"/>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81660A46-8DBC-4536-9E4F-E436C035FD47}"/>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Antibiotics</a:t>
            </a:r>
          </a:p>
        </p:txBody>
      </p:sp>
      <p:sp>
        <p:nvSpPr>
          <p:cNvPr id="74754" name="Rectangle 3">
            <a:extLst>
              <a:ext uri="{FF2B5EF4-FFF2-40B4-BE49-F238E27FC236}">
                <a16:creationId xmlns:a16="http://schemas.microsoft.com/office/drawing/2014/main" id="{DC974E3A-F4B6-494D-8E41-F3A7A10683B7}"/>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Re-assess</a:t>
            </a:r>
          </a:p>
          <a:p>
            <a:pPr lvl="1" eaLnBrk="1" hangingPunct="1"/>
            <a:r>
              <a:rPr lang="en-US" altLang="en-US">
                <a:solidFill>
                  <a:srgbClr val="000000"/>
                </a:solidFill>
                <a:latin typeface="Lucida Sans Unicode" panose="020B0602030504020204" pitchFamily="34" charset="0"/>
              </a:rPr>
              <a:t>Clinical response</a:t>
            </a:r>
          </a:p>
          <a:p>
            <a:pPr lvl="1" eaLnBrk="1" hangingPunct="1"/>
            <a:r>
              <a:rPr lang="en-US" altLang="en-US">
                <a:solidFill>
                  <a:srgbClr val="000000"/>
                </a:solidFill>
                <a:latin typeface="Lucida Sans Unicode" panose="020B0602030504020204" pitchFamily="34" charset="0"/>
              </a:rPr>
              <a:t>Microbiological results</a:t>
            </a:r>
          </a:p>
          <a:p>
            <a:pPr lvl="2" eaLnBrk="1" hangingPunct="1"/>
            <a:r>
              <a:rPr lang="en-US" altLang="en-US">
                <a:solidFill>
                  <a:srgbClr val="000000"/>
                </a:solidFill>
                <a:latin typeface="Lucida Sans Unicode" panose="020B0602030504020204" pitchFamily="34" charset="0"/>
              </a:rPr>
              <a:t>Aim to use narrower spectrum</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6802" name="Picture 8" descr="rad 31 mar">
            <a:extLst>
              <a:ext uri="{FF2B5EF4-FFF2-40B4-BE49-F238E27FC236}">
                <a16:creationId xmlns:a16="http://schemas.microsoft.com/office/drawing/2014/main" id="{4B67FC13-CB26-4C92-88F2-88407F2FFC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0838" y="533400"/>
            <a:ext cx="577215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8DC1EF9-F0A9-4983-BEF8-751A0CC166AD}"/>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Septic Shock</a:t>
            </a:r>
          </a:p>
        </p:txBody>
      </p:sp>
      <p:sp>
        <p:nvSpPr>
          <p:cNvPr id="23554" name="Content Placeholder 2">
            <a:extLst>
              <a:ext uri="{FF2B5EF4-FFF2-40B4-BE49-F238E27FC236}">
                <a16:creationId xmlns:a16="http://schemas.microsoft.com/office/drawing/2014/main" id="{3180AF61-B92A-4D5A-9F87-3D03CCF610C0}"/>
              </a:ext>
            </a:extLst>
          </p:cNvPr>
          <p:cNvSpPr>
            <a:spLocks noGrp="1"/>
          </p:cNvSpPr>
          <p:nvPr>
            <p:ph idx="1"/>
          </p:nvPr>
        </p:nvSpPr>
        <p:spPr/>
        <p:txBody>
          <a:bodyPr>
            <a:normAutofit/>
          </a:bodyPr>
          <a:lstStyle/>
          <a:p>
            <a:pPr eaLnBrk="1" hangingPunct="1"/>
            <a:r>
              <a:rPr lang="en-US" altLang="en-US" sz="2400" dirty="0">
                <a:solidFill>
                  <a:srgbClr val="000000"/>
                </a:solidFill>
                <a:latin typeface="Lucida Sans Unicode" panose="020B0602030504020204" pitchFamily="34" charset="0"/>
              </a:rPr>
              <a:t>Septic shock should be defined as a subset of sepsis in which particularly profound circulatory, cellular and metabolic abnormalities are associated with a greater risk of mortality than sepsis alone.</a:t>
            </a:r>
          </a:p>
          <a:p>
            <a:pPr marL="119062" indent="0" eaLnBrk="1" hangingPunct="1">
              <a:buNone/>
            </a:pPr>
            <a:endParaRPr lang="en-US" altLang="en-US" sz="2400" dirty="0">
              <a:solidFill>
                <a:srgbClr val="000000"/>
              </a:solidFill>
              <a:latin typeface="Lucida Sans Unicode" panose="020B0602030504020204" pitchFamily="34" charset="0"/>
            </a:endParaRPr>
          </a:p>
          <a:p>
            <a:pPr eaLnBrk="1" hangingPunct="1"/>
            <a:r>
              <a:rPr lang="en-US" altLang="en-US" sz="2400" dirty="0">
                <a:solidFill>
                  <a:srgbClr val="000000"/>
                </a:solidFill>
                <a:latin typeface="Lucida Sans Unicode" panose="020B0602030504020204" pitchFamily="34" charset="0"/>
              </a:rPr>
              <a:t>Clinically identified by a vasopressor requirement to maintain a MAP of 65mmHg or greater and a lactate level of greater than 2mmol/L in the absence of </a:t>
            </a:r>
            <a:r>
              <a:rPr lang="en-US" altLang="en-US" sz="2400" dirty="0" err="1">
                <a:solidFill>
                  <a:srgbClr val="000000"/>
                </a:solidFill>
                <a:latin typeface="Lucida Sans Unicode" panose="020B0602030504020204" pitchFamily="34" charset="0"/>
              </a:rPr>
              <a:t>hypovolaemia</a:t>
            </a:r>
            <a:r>
              <a:rPr lang="en-US" altLang="en-US" sz="2400" dirty="0">
                <a:solidFill>
                  <a:srgbClr val="000000"/>
                </a:solidFill>
                <a:latin typeface="Lucida Sans Unicode" panose="020B0602030504020204" pitchFamily="34" charset="0"/>
              </a:rPr>
              <a:t>.</a:t>
            </a:r>
          </a:p>
          <a:p>
            <a:pPr marL="119062" indent="0" eaLnBrk="1" hangingPunct="1">
              <a:buNone/>
            </a:pPr>
            <a:endParaRPr lang="en-US" altLang="en-US" sz="2400" dirty="0">
              <a:solidFill>
                <a:srgbClr val="000000"/>
              </a:solidFill>
              <a:latin typeface="Lucida Sans Unicode" panose="020B0602030504020204" pitchFamily="34" charset="0"/>
            </a:endParaRPr>
          </a:p>
          <a:p>
            <a:pPr eaLnBrk="1" hangingPunct="1"/>
            <a:r>
              <a:rPr lang="en-US" altLang="en-US" sz="2400" dirty="0">
                <a:solidFill>
                  <a:srgbClr val="000000"/>
                </a:solidFill>
                <a:latin typeface="Lucida Sans Unicode" panose="020B0602030504020204" pitchFamily="34" charset="0"/>
              </a:rPr>
              <a:t>Associated with an in-hospital mortality of greater than 40%.</a:t>
            </a:r>
          </a:p>
          <a:p>
            <a:pPr eaLnBrk="1" hangingPunct="1"/>
            <a:endParaRPr lang="en-US" altLang="en-US" dirty="0">
              <a:solidFill>
                <a:srgbClr val="000000"/>
              </a:solidFill>
              <a:latin typeface="Lucida Sans Unicode" panose="020B0602030504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BB9343AA-D2C9-4E3A-9400-9FEA2CF5D1AE}"/>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Investigations</a:t>
            </a:r>
          </a:p>
        </p:txBody>
      </p:sp>
      <p:sp>
        <p:nvSpPr>
          <p:cNvPr id="78850" name="Rectangle 3">
            <a:extLst>
              <a:ext uri="{FF2B5EF4-FFF2-40B4-BE49-F238E27FC236}">
                <a16:creationId xmlns:a16="http://schemas.microsoft.com/office/drawing/2014/main" id="{7F0257BE-F207-4AA5-8ED0-8EEAC6E16B46}"/>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Other radiological investigations depending on history and examination</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0898" name="Picture 5" descr="Pneumoperitoneum AXR">
            <a:extLst>
              <a:ext uri="{FF2B5EF4-FFF2-40B4-BE49-F238E27FC236}">
                <a16:creationId xmlns:a16="http://schemas.microsoft.com/office/drawing/2014/main" id="{9BB18896-400A-4576-8F56-D5D8FCD111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28700"/>
            <a:ext cx="6400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Rectangle 3">
            <a:extLst>
              <a:ext uri="{FF2B5EF4-FFF2-40B4-BE49-F238E27FC236}">
                <a16:creationId xmlns:a16="http://schemas.microsoft.com/office/drawing/2014/main" id="{3D73B712-7196-4469-AAC4-D164231F2F53}"/>
              </a:ext>
            </a:extLst>
          </p:cNvPr>
          <p:cNvSpPr>
            <a:spLocks noGrp="1" noChangeArrowheads="1"/>
          </p:cNvSpPr>
          <p:nvPr>
            <p:ph type="body" idx="4294967295"/>
          </p:nvPr>
        </p:nvSpPr>
        <p:spPr>
          <a:xfrm>
            <a:off x="0" y="1752600"/>
            <a:ext cx="6400800" cy="4343400"/>
          </a:xfrm>
        </p:spPr>
        <p:txBody>
          <a:bodyPr/>
          <a:lstStyle/>
          <a:p>
            <a:pPr eaLnBrk="1" hangingPunct="1"/>
            <a:endParaRPr lang="en-US" altLang="en-US">
              <a:latin typeface="Lucida Sans Unicode" panose="020B0602030504020204" pitchFamily="34" charset="0"/>
            </a:endParaRPr>
          </a:p>
          <a:p>
            <a:pPr lvl="1" eaLnBrk="1" hangingPunct="1"/>
            <a:endParaRPr lang="en-US" altLang="en-US">
              <a:latin typeface="Lucida Sans Unicode" panose="020B0602030504020204" pitchFamily="34" charset="0"/>
            </a:endParaRPr>
          </a:p>
        </p:txBody>
      </p:sp>
      <p:sp>
        <p:nvSpPr>
          <p:cNvPr id="80900" name="Freeform 7">
            <a:extLst>
              <a:ext uri="{FF2B5EF4-FFF2-40B4-BE49-F238E27FC236}">
                <a16:creationId xmlns:a16="http://schemas.microsoft.com/office/drawing/2014/main" id="{94C5B234-4557-4BC0-905D-B665D273D9AA}"/>
              </a:ext>
            </a:extLst>
          </p:cNvPr>
          <p:cNvSpPr>
            <a:spLocks/>
          </p:cNvSpPr>
          <p:nvPr/>
        </p:nvSpPr>
        <p:spPr bwMode="auto">
          <a:xfrm>
            <a:off x="5783263" y="4675188"/>
            <a:ext cx="209550" cy="117475"/>
          </a:xfrm>
          <a:custGeom>
            <a:avLst/>
            <a:gdLst>
              <a:gd name="T0" fmla="*/ 0 w 132"/>
              <a:gd name="T1" fmla="*/ 2147483647 h 74"/>
              <a:gd name="T2" fmla="*/ 2147483647 w 132"/>
              <a:gd name="T3" fmla="*/ 0 h 74"/>
              <a:gd name="T4" fmla="*/ 0 60000 65536"/>
              <a:gd name="T5" fmla="*/ 0 60000 65536"/>
              <a:gd name="T6" fmla="*/ 0 w 132"/>
              <a:gd name="T7" fmla="*/ 0 h 74"/>
              <a:gd name="T8" fmla="*/ 132 w 132"/>
              <a:gd name="T9" fmla="*/ 74 h 74"/>
            </a:gdLst>
            <a:ahLst/>
            <a:cxnLst>
              <a:cxn ang="T4">
                <a:pos x="T0" y="T1"/>
              </a:cxn>
              <a:cxn ang="T5">
                <a:pos x="T2" y="T3"/>
              </a:cxn>
            </a:cxnLst>
            <a:rect l="T6" t="T7" r="T8" b="T9"/>
            <a:pathLst>
              <a:path w="132" h="74">
                <a:moveTo>
                  <a:pt x="0" y="74"/>
                </a:moveTo>
                <a:lnTo>
                  <a:pt x="132" y="0"/>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80901" name="Freeform 8">
            <a:extLst>
              <a:ext uri="{FF2B5EF4-FFF2-40B4-BE49-F238E27FC236}">
                <a16:creationId xmlns:a16="http://schemas.microsoft.com/office/drawing/2014/main" id="{D7A57935-6E10-47E4-91C4-DE345A8EFF14}"/>
              </a:ext>
            </a:extLst>
          </p:cNvPr>
          <p:cNvSpPr>
            <a:spLocks/>
          </p:cNvSpPr>
          <p:nvPr/>
        </p:nvSpPr>
        <p:spPr bwMode="auto">
          <a:xfrm>
            <a:off x="6046788" y="4495800"/>
            <a:ext cx="201612" cy="141288"/>
          </a:xfrm>
          <a:custGeom>
            <a:avLst/>
            <a:gdLst>
              <a:gd name="T0" fmla="*/ 2147483647 w 127"/>
              <a:gd name="T1" fmla="*/ 0 h 89"/>
              <a:gd name="T2" fmla="*/ 0 w 127"/>
              <a:gd name="T3" fmla="*/ 2147483647 h 89"/>
              <a:gd name="T4" fmla="*/ 0 60000 65536"/>
              <a:gd name="T5" fmla="*/ 0 60000 65536"/>
              <a:gd name="T6" fmla="*/ 0 w 127"/>
              <a:gd name="T7" fmla="*/ 0 h 89"/>
              <a:gd name="T8" fmla="*/ 127 w 127"/>
              <a:gd name="T9" fmla="*/ 89 h 89"/>
            </a:gdLst>
            <a:ahLst/>
            <a:cxnLst>
              <a:cxn ang="T4">
                <a:pos x="T0" y="T1"/>
              </a:cxn>
              <a:cxn ang="T5">
                <a:pos x="T2" y="T3"/>
              </a:cxn>
            </a:cxnLst>
            <a:rect l="T6" t="T7" r="T8" b="T9"/>
            <a:pathLst>
              <a:path w="127" h="89">
                <a:moveTo>
                  <a:pt x="127" y="0"/>
                </a:moveTo>
                <a:lnTo>
                  <a:pt x="0" y="89"/>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D9FFE651-9B65-40DD-93CA-A13EED7D8163}"/>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Treatment</a:t>
            </a:r>
          </a:p>
        </p:txBody>
      </p:sp>
      <p:sp>
        <p:nvSpPr>
          <p:cNvPr id="82946" name="Rectangle 3">
            <a:extLst>
              <a:ext uri="{FF2B5EF4-FFF2-40B4-BE49-F238E27FC236}">
                <a16:creationId xmlns:a16="http://schemas.microsoft.com/office/drawing/2014/main" id="{9B410ED1-E20E-4F68-B74D-9F0460E3D9D9}"/>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Assess every patient for a source of infection that is amenable to source control measure</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DC5AA382-AC5E-46FF-94CC-1210541E49EE}"/>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Treatment</a:t>
            </a:r>
          </a:p>
        </p:txBody>
      </p:sp>
      <p:sp>
        <p:nvSpPr>
          <p:cNvPr id="84994" name="Rectangle 3">
            <a:extLst>
              <a:ext uri="{FF2B5EF4-FFF2-40B4-BE49-F238E27FC236}">
                <a16:creationId xmlns:a16="http://schemas.microsoft.com/office/drawing/2014/main" id="{60A10766-3C78-43F2-B415-E11DDA230779}"/>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Source control</a:t>
            </a:r>
          </a:p>
          <a:p>
            <a:pPr lvl="1" eaLnBrk="1" hangingPunct="1"/>
            <a:r>
              <a:rPr lang="en-US" altLang="en-US">
                <a:solidFill>
                  <a:srgbClr val="000000"/>
                </a:solidFill>
                <a:latin typeface="Lucida Sans Unicode" panose="020B0602030504020204" pitchFamily="34" charset="0"/>
              </a:rPr>
              <a:t>Percutaneous or open drainage</a:t>
            </a:r>
          </a:p>
          <a:p>
            <a:pPr lvl="1" eaLnBrk="1" hangingPunct="1"/>
            <a:r>
              <a:rPr lang="en-US" altLang="en-US">
                <a:solidFill>
                  <a:srgbClr val="000000"/>
                </a:solidFill>
                <a:latin typeface="Lucida Sans Unicode" panose="020B0602030504020204" pitchFamily="34" charset="0"/>
              </a:rPr>
              <a:t>Excision</a:t>
            </a:r>
          </a:p>
          <a:p>
            <a:pPr lvl="1" eaLnBrk="1" hangingPunct="1"/>
            <a:r>
              <a:rPr lang="en-US" altLang="en-US">
                <a:solidFill>
                  <a:srgbClr val="000000"/>
                </a:solidFill>
                <a:latin typeface="Lucida Sans Unicode" panose="020B0602030504020204" pitchFamily="34" charset="0"/>
              </a:rPr>
              <a:t>Debridement</a:t>
            </a:r>
          </a:p>
          <a:p>
            <a:pPr lvl="1" eaLnBrk="1" hangingPunct="1"/>
            <a:r>
              <a:rPr lang="en-US" altLang="en-US">
                <a:solidFill>
                  <a:srgbClr val="000000"/>
                </a:solidFill>
                <a:latin typeface="Lucida Sans Unicode" panose="020B0602030504020204" pitchFamily="34" charset="0"/>
              </a:rPr>
              <a:t>Removal of potentially infected devices</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B475F7BD-AD67-48AC-A7E9-3F9342903D07}"/>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Adjunctive Therapy</a:t>
            </a:r>
          </a:p>
        </p:txBody>
      </p:sp>
      <p:sp>
        <p:nvSpPr>
          <p:cNvPr id="87042" name="Content Placeholder 2">
            <a:extLst>
              <a:ext uri="{FF2B5EF4-FFF2-40B4-BE49-F238E27FC236}">
                <a16:creationId xmlns:a16="http://schemas.microsoft.com/office/drawing/2014/main" id="{9E25FEDB-F5D3-4973-AE37-41EDFE40965A}"/>
              </a:ext>
            </a:extLst>
          </p:cNvPr>
          <p:cNvSpPr>
            <a:spLocks noGrp="1"/>
          </p:cNvSpPr>
          <p:nvPr>
            <p:ph idx="1"/>
          </p:nvPr>
        </p:nvSpPr>
        <p:spPr/>
        <p:txBody>
          <a:bodyPr/>
          <a:lstStyle/>
          <a:p>
            <a:pPr eaLnBrk="1" hangingPunct="1">
              <a:buFontTx/>
              <a:buNone/>
            </a:pPr>
            <a:r>
              <a:rPr lang="en-US" altLang="en-US">
                <a:solidFill>
                  <a:srgbClr val="000000"/>
                </a:solidFill>
                <a:latin typeface="Lucida Sans Unicode" panose="020B0602030504020204" pitchFamily="34" charset="0"/>
              </a:rPr>
              <a:t>Corticosteroids</a:t>
            </a:r>
          </a:p>
          <a:p>
            <a:pPr eaLnBrk="1" hangingPunct="1">
              <a:buFontTx/>
              <a:buNone/>
            </a:pPr>
            <a:r>
              <a:rPr lang="en-US" altLang="en-US">
                <a:solidFill>
                  <a:srgbClr val="000000"/>
                </a:solidFill>
                <a:latin typeface="Lucida Sans Unicode" panose="020B0602030504020204" pitchFamily="34" charset="0"/>
              </a:rPr>
              <a:t>	Corticus:</a:t>
            </a:r>
          </a:p>
          <a:p>
            <a:pPr eaLnBrk="1" hangingPunct="1"/>
            <a:r>
              <a:rPr lang="en-US" altLang="en-US" sz="2400">
                <a:solidFill>
                  <a:srgbClr val="000000"/>
                </a:solidFill>
                <a:latin typeface="Lucida Sans Unicode" panose="020B0602030504020204" pitchFamily="34" charset="0"/>
              </a:rPr>
              <a:t>No difference in mortality between hydrocortisone and placebo group</a:t>
            </a:r>
          </a:p>
          <a:p>
            <a:pPr eaLnBrk="1" hangingPunct="1"/>
            <a:r>
              <a:rPr lang="en-US" altLang="en-US" sz="2400">
                <a:solidFill>
                  <a:srgbClr val="000000"/>
                </a:solidFill>
                <a:latin typeface="Lucida Sans Unicode" panose="020B0602030504020204" pitchFamily="34" charset="0"/>
              </a:rPr>
              <a:t>Faster reversal of shock but more episodes of sepsis in steroid group</a:t>
            </a:r>
          </a:p>
          <a:p>
            <a:pPr eaLnBrk="1" hangingPunct="1"/>
            <a:endParaRPr lang="en-US" altLang="en-US" sz="2400">
              <a:solidFill>
                <a:srgbClr val="000000"/>
              </a:solidFill>
              <a:latin typeface="Lucida Sans Unicode" panose="020B0602030504020204" pitchFamily="34" charset="0"/>
            </a:endParaRPr>
          </a:p>
          <a:p>
            <a:pPr eaLnBrk="1" hangingPunct="1">
              <a:buFontTx/>
              <a:buNone/>
            </a:pPr>
            <a:r>
              <a:rPr lang="en-US" altLang="en-US" sz="2400">
                <a:solidFill>
                  <a:srgbClr val="000000"/>
                </a:solidFill>
                <a:latin typeface="Lucida Sans Unicode" panose="020B0602030504020204" pitchFamily="34" charset="0"/>
              </a:rPr>
              <a:t>It is used in refractory septic shock</a:t>
            </a:r>
          </a:p>
          <a:p>
            <a:pPr eaLnBrk="1" hangingPunct="1">
              <a:buFontTx/>
              <a:buNone/>
            </a:pPr>
            <a:endParaRPr lang="en-US" altLang="en-US" sz="2400">
              <a:solidFill>
                <a:srgbClr val="000000"/>
              </a:solidFill>
              <a:latin typeface="Lucida Sans Unicode" panose="020B0602030504020204" pitchFamily="34" charset="0"/>
            </a:endParaRPr>
          </a:p>
          <a:p>
            <a:pPr eaLnBrk="1" hangingPunct="1">
              <a:buFontTx/>
              <a:buNone/>
            </a:pPr>
            <a:endParaRPr lang="en-US" altLang="en-US" sz="2400">
              <a:solidFill>
                <a:srgbClr val="000000"/>
              </a:solidFill>
              <a:latin typeface="Lucida Sans Unicode" panose="020B0602030504020204" pitchFamily="34"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F16889C7-C8EF-4EA9-AF19-5F664545FE11}"/>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Adjunctive Therapy</a:t>
            </a:r>
          </a:p>
        </p:txBody>
      </p:sp>
      <p:sp>
        <p:nvSpPr>
          <p:cNvPr id="88066" name="Content Placeholder 2">
            <a:extLst>
              <a:ext uri="{FF2B5EF4-FFF2-40B4-BE49-F238E27FC236}">
                <a16:creationId xmlns:a16="http://schemas.microsoft.com/office/drawing/2014/main" id="{8C40C74F-E3A2-4636-A78C-7D0E97A16FBF}"/>
              </a:ext>
            </a:extLst>
          </p:cNvPr>
          <p:cNvSpPr>
            <a:spLocks noGrp="1"/>
          </p:cNvSpPr>
          <p:nvPr>
            <p:ph idx="1"/>
          </p:nvPr>
        </p:nvSpPr>
        <p:spPr/>
        <p:txBody>
          <a:bodyPr/>
          <a:lstStyle/>
          <a:p>
            <a:pPr eaLnBrk="1" hangingPunct="1">
              <a:buFontTx/>
              <a:buNone/>
            </a:pPr>
            <a:r>
              <a:rPr lang="en-US" altLang="en-US" dirty="0">
                <a:solidFill>
                  <a:srgbClr val="000000"/>
                </a:solidFill>
                <a:latin typeface="Lucida Sans Unicode" panose="020B0602030504020204" pitchFamily="34" charset="0"/>
              </a:rPr>
              <a:t>Glucose control</a:t>
            </a:r>
          </a:p>
          <a:p>
            <a:pPr eaLnBrk="1" hangingPunct="1"/>
            <a:r>
              <a:rPr lang="en-US" altLang="en-US" dirty="0" err="1">
                <a:solidFill>
                  <a:srgbClr val="000000"/>
                </a:solidFill>
                <a:latin typeface="Lucida Sans Unicode" panose="020B0602030504020204" pitchFamily="34" charset="0"/>
              </a:rPr>
              <a:t>Hyperglycaemia</a:t>
            </a:r>
            <a:r>
              <a:rPr lang="en-US" altLang="en-US" dirty="0">
                <a:solidFill>
                  <a:srgbClr val="000000"/>
                </a:solidFill>
                <a:latin typeface="Lucida Sans Unicode" panose="020B0602030504020204" pitchFamily="34" charset="0"/>
              </a:rPr>
              <a:t> depresses WBC function</a:t>
            </a:r>
          </a:p>
          <a:p>
            <a:pPr eaLnBrk="1" hangingPunct="1"/>
            <a:r>
              <a:rPr lang="en-US" altLang="en-US" dirty="0" err="1">
                <a:solidFill>
                  <a:srgbClr val="000000"/>
                </a:solidFill>
                <a:latin typeface="Lucida Sans Unicode" panose="020B0602030504020204" pitchFamily="34" charset="0"/>
              </a:rPr>
              <a:t>Hypoglycaemia</a:t>
            </a:r>
            <a:r>
              <a:rPr lang="en-US" altLang="en-US" dirty="0">
                <a:solidFill>
                  <a:srgbClr val="000000"/>
                </a:solidFill>
                <a:latin typeface="Lucida Sans Unicode" panose="020B0602030504020204" pitchFamily="34" charset="0"/>
              </a:rPr>
              <a:t> is a/c with </a:t>
            </a:r>
            <a:r>
              <a:rPr lang="en-US" altLang="en-US" dirty="0">
                <a:solidFill>
                  <a:srgbClr val="000000"/>
                </a:solidFill>
                <a:latin typeface="Wingdings" panose="05000000000000000000" pitchFamily="2" charset="2"/>
              </a:rPr>
              <a:t></a:t>
            </a:r>
            <a:r>
              <a:rPr lang="en-US" altLang="en-US" dirty="0">
                <a:solidFill>
                  <a:srgbClr val="000000"/>
                </a:solidFill>
                <a:latin typeface="Lucida Sans Unicode" panose="020B0602030504020204" pitchFamily="34" charset="0"/>
              </a:rPr>
              <a:t> mortality</a:t>
            </a:r>
          </a:p>
          <a:p>
            <a:pPr eaLnBrk="1" hangingPunct="1"/>
            <a:r>
              <a:rPr lang="en-US" altLang="en-US" dirty="0">
                <a:solidFill>
                  <a:srgbClr val="000000"/>
                </a:solidFill>
                <a:latin typeface="Lucida Sans Unicode" panose="020B0602030504020204" pitchFamily="34" charset="0"/>
              </a:rPr>
              <a:t>Target BSL 6-10 </a:t>
            </a:r>
            <a:r>
              <a:rPr lang="en-US" altLang="en-US" dirty="0" err="1">
                <a:solidFill>
                  <a:srgbClr val="000000"/>
                </a:solidFill>
                <a:latin typeface="Lucida Sans Unicode" panose="020B0602030504020204" pitchFamily="34" charset="0"/>
              </a:rPr>
              <a:t>mmol</a:t>
            </a:r>
            <a:r>
              <a:rPr lang="en-US" altLang="en-US" dirty="0">
                <a:solidFill>
                  <a:srgbClr val="000000"/>
                </a:solidFill>
                <a:latin typeface="Lucida Sans Unicode" panose="020B0602030504020204" pitchFamily="34" charset="0"/>
              </a:rPr>
              <a:t> is recommended</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176C171-9030-40CA-B608-A5B7A259D360}"/>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Summary</a:t>
            </a:r>
          </a:p>
        </p:txBody>
      </p:sp>
      <p:sp>
        <p:nvSpPr>
          <p:cNvPr id="89090" name="Rectangle 3">
            <a:extLst>
              <a:ext uri="{FF2B5EF4-FFF2-40B4-BE49-F238E27FC236}">
                <a16:creationId xmlns:a16="http://schemas.microsoft.com/office/drawing/2014/main" id="{6D644BE4-AFDA-416F-A6E5-F413BB9DD132}"/>
              </a:ext>
            </a:extLst>
          </p:cNvPr>
          <p:cNvSpPr>
            <a:spLocks noGrp="1" noChangeArrowheads="1"/>
          </p:cNvSpPr>
          <p:nvPr>
            <p:ph idx="1"/>
          </p:nvPr>
        </p:nvSpPr>
        <p:spPr/>
        <p:txBody>
          <a:bodyPr/>
          <a:lstStyle/>
          <a:p>
            <a:pPr eaLnBrk="1" hangingPunct="1"/>
            <a:r>
              <a:rPr lang="en-US" altLang="en-US">
                <a:solidFill>
                  <a:srgbClr val="000000"/>
                </a:solidFill>
                <a:latin typeface="Lucida Sans Unicode" panose="020B0602030504020204" pitchFamily="34" charset="0"/>
              </a:rPr>
              <a:t>Early recognition</a:t>
            </a:r>
          </a:p>
          <a:p>
            <a:pPr eaLnBrk="1" hangingPunct="1"/>
            <a:r>
              <a:rPr lang="en-US" altLang="en-US">
                <a:solidFill>
                  <a:srgbClr val="000000"/>
                </a:solidFill>
                <a:latin typeface="Lucida Sans Unicode" panose="020B0602030504020204" pitchFamily="34" charset="0"/>
              </a:rPr>
              <a:t>Early resuscitation</a:t>
            </a:r>
          </a:p>
          <a:p>
            <a:pPr eaLnBrk="1" hangingPunct="1"/>
            <a:r>
              <a:rPr lang="en-US" altLang="en-US">
                <a:solidFill>
                  <a:srgbClr val="000000"/>
                </a:solidFill>
                <a:latin typeface="Lucida Sans Unicode" panose="020B0602030504020204" pitchFamily="34" charset="0"/>
              </a:rPr>
              <a:t>Early identification of source</a:t>
            </a:r>
          </a:p>
          <a:p>
            <a:pPr eaLnBrk="1" hangingPunct="1"/>
            <a:r>
              <a:rPr lang="en-US" altLang="en-US">
                <a:solidFill>
                  <a:srgbClr val="000000"/>
                </a:solidFill>
                <a:latin typeface="Lucida Sans Unicode" panose="020B0602030504020204" pitchFamily="34" charset="0"/>
              </a:rPr>
              <a:t>Early appropriate antibiotics</a:t>
            </a:r>
          </a:p>
          <a:p>
            <a:pPr eaLnBrk="1" hangingPunct="1"/>
            <a:r>
              <a:rPr lang="en-US" altLang="en-US">
                <a:solidFill>
                  <a:srgbClr val="000000"/>
                </a:solidFill>
                <a:latin typeface="Lucida Sans Unicode" panose="020B0602030504020204" pitchFamily="34" charset="0"/>
              </a:rPr>
              <a:t>Early source control</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a:extLst>
              <a:ext uri="{FF2B5EF4-FFF2-40B4-BE49-F238E27FC236}">
                <a16:creationId xmlns:a16="http://schemas.microsoft.com/office/drawing/2014/main" id="{E5DB97D7-755A-46B9-8F98-FB6BDDE5873F}"/>
              </a:ext>
            </a:extLst>
          </p:cNvPr>
          <p:cNvSpPr>
            <a:spLocks noGrp="1" noChangeArrowheads="1"/>
          </p:cNvSpPr>
          <p:nvPr>
            <p:ph type="ctrTitle"/>
          </p:nvPr>
        </p:nvSpPr>
        <p:spPr/>
        <p:txBody>
          <a:bodyPr/>
          <a:lstStyle/>
          <a:p>
            <a:pPr algn="ctr" eaLnBrk="1" hangingPunct="1">
              <a:defRPr/>
            </a:pPr>
            <a:r>
              <a:rPr lang="en-US">
                <a:latin typeface="Lucida Sans Unicode" charset="0"/>
                <a:ea typeface="ＭＳ Ｐゴシック" charset="0"/>
                <a:cs typeface="ＭＳ Ｐゴシック" charset="0"/>
              </a:rPr>
              <a:t>Questions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24F1AF1-8A01-4203-9507-ECAD97C9C006}"/>
              </a:ext>
            </a:extLst>
          </p:cNvPr>
          <p:cNvSpPr>
            <a:spLocks noGrp="1"/>
          </p:cNvSpPr>
          <p:nvPr>
            <p:ph type="title"/>
          </p:nvPr>
        </p:nvSpPr>
        <p:spPr>
          <a:xfrm>
            <a:off x="685800" y="381000"/>
            <a:ext cx="6324600" cy="685800"/>
          </a:xfrm>
        </p:spPr>
        <p:txBody>
          <a:bodyPr>
            <a:normAutofit fontScale="90000"/>
          </a:bodyPr>
          <a:lstStyle/>
          <a:p>
            <a:pPr eaLnBrk="1" hangingPunct="1">
              <a:defRPr/>
            </a:pPr>
            <a:r>
              <a:rPr lang="en-US">
                <a:latin typeface="Lucida Sans Unicode" charset="0"/>
                <a:ea typeface="ＭＳ Ｐゴシック" charset="0"/>
                <a:cs typeface="ＭＳ Ｐゴシック" charset="0"/>
              </a:rPr>
              <a:t>Septic Shock</a:t>
            </a:r>
          </a:p>
        </p:txBody>
      </p:sp>
      <p:sp>
        <p:nvSpPr>
          <p:cNvPr id="24578" name="Content Placeholder 2">
            <a:extLst>
              <a:ext uri="{FF2B5EF4-FFF2-40B4-BE49-F238E27FC236}">
                <a16:creationId xmlns:a16="http://schemas.microsoft.com/office/drawing/2014/main" id="{BE459763-9A93-497A-9A67-8CC09FD94251}"/>
              </a:ext>
            </a:extLst>
          </p:cNvPr>
          <p:cNvSpPr>
            <a:spLocks noGrp="1"/>
          </p:cNvSpPr>
          <p:nvPr>
            <p:ph idx="1"/>
          </p:nvPr>
        </p:nvSpPr>
        <p:spPr>
          <a:xfrm>
            <a:off x="457200" y="1676400"/>
            <a:ext cx="8229600" cy="4419600"/>
          </a:xfrm>
        </p:spPr>
        <p:txBody>
          <a:bodyPr/>
          <a:lstStyle/>
          <a:p>
            <a:pPr eaLnBrk="1" hangingPunct="1">
              <a:spcAft>
                <a:spcPts val="600"/>
              </a:spcAft>
              <a:buFontTx/>
              <a:buNone/>
            </a:pPr>
            <a:r>
              <a:rPr lang="en-US" altLang="en-US" sz="2000">
                <a:latin typeface="Lucida Sans Unicode" panose="020B0602030504020204" pitchFamily="34" charset="0"/>
              </a:rPr>
              <a:t>	</a:t>
            </a:r>
            <a:r>
              <a:rPr lang="en-US" altLang="en-US" sz="2000">
                <a:solidFill>
                  <a:srgbClr val="000000"/>
                </a:solidFill>
                <a:latin typeface="Lucida Sans Unicode" panose="020B0602030504020204" pitchFamily="34" charset="0"/>
              </a:rPr>
              <a:t>The presence of bacterial endotoxin causes the release of inflammatory cytokines ( TNF and IL-1) from monocytes and macrophages.</a:t>
            </a:r>
          </a:p>
          <a:p>
            <a:pPr eaLnBrk="1" hangingPunct="1">
              <a:spcAft>
                <a:spcPts val="600"/>
              </a:spcAft>
              <a:buFontTx/>
              <a:buNone/>
            </a:pPr>
            <a:r>
              <a:rPr lang="en-US" altLang="en-US" sz="2000">
                <a:solidFill>
                  <a:srgbClr val="000000"/>
                </a:solidFill>
                <a:latin typeface="Lucida Sans Unicode" panose="020B0602030504020204" pitchFamily="34" charset="0"/>
              </a:rPr>
              <a:t>	These cytokines cause an inflammatory cascade with release of more cytokines which affects many organ systems including:</a:t>
            </a:r>
          </a:p>
          <a:p>
            <a:pPr eaLnBrk="1" hangingPunct="1">
              <a:spcAft>
                <a:spcPts val="600"/>
              </a:spcAft>
            </a:pPr>
            <a:r>
              <a:rPr lang="en-US" altLang="en-US" sz="2000">
                <a:solidFill>
                  <a:srgbClr val="000000"/>
                </a:solidFill>
                <a:latin typeface="Lucida Sans Unicode" panose="020B0602030504020204" pitchFamily="34" charset="0"/>
              </a:rPr>
              <a:t>Temperature set point</a:t>
            </a:r>
          </a:p>
          <a:p>
            <a:pPr eaLnBrk="1" hangingPunct="1">
              <a:spcAft>
                <a:spcPts val="600"/>
              </a:spcAft>
            </a:pPr>
            <a:r>
              <a:rPr lang="en-US" altLang="en-US" sz="2000">
                <a:solidFill>
                  <a:srgbClr val="000000"/>
                </a:solidFill>
                <a:latin typeface="Lucida Sans Unicode" panose="020B0602030504020204" pitchFamily="34" charset="0"/>
              </a:rPr>
              <a:t>Vascular resistance and permeability</a:t>
            </a:r>
          </a:p>
          <a:p>
            <a:pPr eaLnBrk="1" hangingPunct="1">
              <a:spcAft>
                <a:spcPts val="600"/>
              </a:spcAft>
            </a:pPr>
            <a:r>
              <a:rPr lang="en-US" altLang="en-US" sz="2000">
                <a:solidFill>
                  <a:srgbClr val="000000"/>
                </a:solidFill>
                <a:latin typeface="Lucida Sans Unicode" panose="020B0602030504020204" pitchFamily="34" charset="0"/>
              </a:rPr>
              <a:t>Cardiac function (depressant effect)</a:t>
            </a:r>
          </a:p>
          <a:p>
            <a:pPr eaLnBrk="1" hangingPunct="1">
              <a:spcAft>
                <a:spcPts val="600"/>
              </a:spcAft>
            </a:pPr>
            <a:r>
              <a:rPr lang="en-US" altLang="en-US" sz="2000">
                <a:solidFill>
                  <a:srgbClr val="000000"/>
                </a:solidFill>
                <a:latin typeface="Lucida Sans Unicode" panose="020B0602030504020204" pitchFamily="34" charset="0"/>
              </a:rPr>
              <a:t>Bone marrow effects (leukocytosis)</a:t>
            </a:r>
          </a:p>
          <a:p>
            <a:pPr eaLnBrk="1" hangingPunct="1">
              <a:spcAft>
                <a:spcPts val="600"/>
              </a:spcAft>
            </a:pPr>
            <a:r>
              <a:rPr lang="en-US" altLang="en-US" sz="2000">
                <a:solidFill>
                  <a:srgbClr val="000000"/>
                </a:solidFill>
                <a:latin typeface="Lucida Sans Unicode" panose="020B0602030504020204" pitchFamily="34" charset="0"/>
              </a:rPr>
              <a:t>Enzymes and hormones which alter cellular metabolism </a:t>
            </a:r>
          </a:p>
          <a:p>
            <a:pPr eaLnBrk="1" hangingPunct="1">
              <a:spcAft>
                <a:spcPts val="600"/>
              </a:spcAft>
            </a:pPr>
            <a:r>
              <a:rPr lang="en-US" altLang="en-US" sz="2000">
                <a:solidFill>
                  <a:srgbClr val="000000"/>
                </a:solidFill>
                <a:latin typeface="Lucida Sans Unicode" panose="020B0602030504020204" pitchFamily="34" charset="0"/>
              </a:rPr>
              <a:t>Activation of the complement, coagulation and kinin systems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25602" name="Freeform 2">
            <a:extLst>
              <a:ext uri="{FF2B5EF4-FFF2-40B4-BE49-F238E27FC236}">
                <a16:creationId xmlns:a16="http://schemas.microsoft.com/office/drawing/2014/main" id="{86FAD18E-6007-4AD5-8137-ED6A50783E7C}"/>
              </a:ext>
            </a:extLst>
          </p:cNvPr>
          <p:cNvSpPr>
            <a:spLocks/>
          </p:cNvSpPr>
          <p:nvPr/>
        </p:nvSpPr>
        <p:spPr bwMode="auto">
          <a:xfrm>
            <a:off x="4502150" y="2460625"/>
            <a:ext cx="3648075" cy="2670175"/>
          </a:xfrm>
          <a:custGeom>
            <a:avLst/>
            <a:gdLst>
              <a:gd name="T0" fmla="*/ 2147483647 w 2585"/>
              <a:gd name="T1" fmla="*/ 0 h 1682"/>
              <a:gd name="T2" fmla="*/ 2147483647 w 2585"/>
              <a:gd name="T3" fmla="*/ 2147483647 h 1682"/>
              <a:gd name="T4" fmla="*/ 2147483647 w 2585"/>
              <a:gd name="T5" fmla="*/ 2147483647 h 1682"/>
              <a:gd name="T6" fmla="*/ 0 w 2585"/>
              <a:gd name="T7" fmla="*/ 2147483647 h 1682"/>
              <a:gd name="T8" fmla="*/ 0 60000 65536"/>
              <a:gd name="T9" fmla="*/ 0 60000 65536"/>
              <a:gd name="T10" fmla="*/ 0 60000 65536"/>
              <a:gd name="T11" fmla="*/ 0 60000 65536"/>
              <a:gd name="T12" fmla="*/ 0 w 2585"/>
              <a:gd name="T13" fmla="*/ 0 h 1682"/>
              <a:gd name="T14" fmla="*/ 2585 w 2585"/>
              <a:gd name="T15" fmla="*/ 1682 h 1682"/>
            </a:gdLst>
            <a:ahLst/>
            <a:cxnLst>
              <a:cxn ang="T8">
                <a:pos x="T0" y="T1"/>
              </a:cxn>
              <a:cxn ang="T9">
                <a:pos x="T2" y="T3"/>
              </a:cxn>
              <a:cxn ang="T10">
                <a:pos x="T4" y="T5"/>
              </a:cxn>
              <a:cxn ang="T11">
                <a:pos x="T6" y="T7"/>
              </a:cxn>
            </a:cxnLst>
            <a:rect l="T12" t="T13" r="T14" b="T15"/>
            <a:pathLst>
              <a:path w="2585" h="1682">
                <a:moveTo>
                  <a:pt x="1922" y="0"/>
                </a:moveTo>
                <a:lnTo>
                  <a:pt x="2584" y="382"/>
                </a:lnTo>
                <a:lnTo>
                  <a:pt x="2584" y="1677"/>
                </a:lnTo>
                <a:lnTo>
                  <a:pt x="0" y="1681"/>
                </a:lnTo>
              </a:path>
            </a:pathLst>
          </a:custGeom>
          <a:noFill/>
          <a:ln w="25400" cap="rnd">
            <a:solidFill>
              <a:srgbClr val="FFFF66"/>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4579" name="Rectangle 3">
            <a:extLst>
              <a:ext uri="{FF2B5EF4-FFF2-40B4-BE49-F238E27FC236}">
                <a16:creationId xmlns:a16="http://schemas.microsoft.com/office/drawing/2014/main" id="{95F729F9-85AF-433E-9C56-4BEC1ADECE58}"/>
              </a:ext>
            </a:extLst>
          </p:cNvPr>
          <p:cNvSpPr>
            <a:spLocks noGrp="1" noRot="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Cascade of Injury</a:t>
            </a:r>
          </a:p>
        </p:txBody>
      </p:sp>
      <p:sp>
        <p:nvSpPr>
          <p:cNvPr id="25604" name="Rectangle 4">
            <a:extLst>
              <a:ext uri="{FF2B5EF4-FFF2-40B4-BE49-F238E27FC236}">
                <a16:creationId xmlns:a16="http://schemas.microsoft.com/office/drawing/2014/main" id="{847A3DF2-BA45-4D4B-BB1D-5665D6850188}"/>
              </a:ext>
            </a:extLst>
          </p:cNvPr>
          <p:cNvSpPr>
            <a:spLocks noChangeArrowheads="1"/>
          </p:cNvSpPr>
          <p:nvPr/>
        </p:nvSpPr>
        <p:spPr bwMode="auto">
          <a:xfrm>
            <a:off x="5172075" y="2128838"/>
            <a:ext cx="1222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r>
              <a:rPr lang="en-US" altLang="en-US" sz="1600" b="1"/>
              <a:t>Macrophage</a:t>
            </a:r>
          </a:p>
        </p:txBody>
      </p:sp>
      <p:sp>
        <p:nvSpPr>
          <p:cNvPr id="178181" name="Rectangle 5">
            <a:extLst>
              <a:ext uri="{FF2B5EF4-FFF2-40B4-BE49-F238E27FC236}">
                <a16:creationId xmlns:a16="http://schemas.microsoft.com/office/drawing/2014/main" id="{27749A7F-BD55-4203-998A-2FE806EFED01}"/>
              </a:ext>
            </a:extLst>
          </p:cNvPr>
          <p:cNvSpPr>
            <a:spLocks noChangeArrowheads="1"/>
          </p:cNvSpPr>
          <p:nvPr/>
        </p:nvSpPr>
        <p:spPr bwMode="blackWhite">
          <a:xfrm>
            <a:off x="3408363" y="1462088"/>
            <a:ext cx="1755775" cy="528637"/>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400">
                <a:latin typeface="Lucida Sans Unicode" charset="0"/>
                <a:ea typeface="+mn-ea"/>
              </a:rPr>
              <a:t>Bacterial Products</a:t>
            </a:r>
          </a:p>
          <a:p>
            <a:pPr fontAlgn="auto">
              <a:lnSpc>
                <a:spcPct val="90000"/>
              </a:lnSpc>
              <a:spcBef>
                <a:spcPts val="0"/>
              </a:spcBef>
              <a:spcAft>
                <a:spcPts val="0"/>
              </a:spcAft>
              <a:defRPr/>
            </a:pPr>
            <a:r>
              <a:rPr lang="en-US" sz="1400">
                <a:latin typeface="Lucida Sans Unicode" charset="0"/>
                <a:ea typeface="+mn-ea"/>
              </a:rPr>
              <a:t>and Components</a:t>
            </a:r>
          </a:p>
        </p:txBody>
      </p:sp>
      <p:sp>
        <p:nvSpPr>
          <p:cNvPr id="178182" name="Rectangle 6">
            <a:extLst>
              <a:ext uri="{FF2B5EF4-FFF2-40B4-BE49-F238E27FC236}">
                <a16:creationId xmlns:a16="http://schemas.microsoft.com/office/drawing/2014/main" id="{DB8B5BC4-2874-420F-AECE-B54AFB4358DC}"/>
              </a:ext>
            </a:extLst>
          </p:cNvPr>
          <p:cNvSpPr>
            <a:spLocks noChangeArrowheads="1"/>
          </p:cNvSpPr>
          <p:nvPr/>
        </p:nvSpPr>
        <p:spPr bwMode="blackWhite">
          <a:xfrm>
            <a:off x="904875" y="1730375"/>
            <a:ext cx="2155825" cy="1063625"/>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400">
                <a:latin typeface="+mn-lt"/>
                <a:ea typeface="+mn-ea"/>
                <a:sym typeface="Wingdings" charset="2"/>
              </a:rPr>
              <a:t></a:t>
            </a:r>
            <a:r>
              <a:rPr lang="en-US" sz="1400">
                <a:latin typeface="+mn-lt"/>
                <a:ea typeface="+mn-ea"/>
              </a:rPr>
              <a:t> Coagulation</a:t>
            </a:r>
          </a:p>
          <a:p>
            <a:pPr fontAlgn="auto">
              <a:lnSpc>
                <a:spcPct val="90000"/>
              </a:lnSpc>
              <a:spcBef>
                <a:spcPts val="0"/>
              </a:spcBef>
              <a:spcAft>
                <a:spcPts val="0"/>
              </a:spcAft>
              <a:defRPr/>
            </a:pPr>
            <a:r>
              <a:rPr lang="en-US" sz="1400">
                <a:latin typeface="+mn-lt"/>
                <a:ea typeface="+mn-ea"/>
                <a:sym typeface="Wingdings" charset="2"/>
              </a:rPr>
              <a:t></a:t>
            </a:r>
            <a:r>
              <a:rPr lang="en-US" sz="1400">
                <a:latin typeface="+mn-lt"/>
                <a:ea typeface="+mn-ea"/>
              </a:rPr>
              <a:t> Complement</a:t>
            </a:r>
          </a:p>
          <a:p>
            <a:pPr fontAlgn="auto">
              <a:lnSpc>
                <a:spcPct val="90000"/>
              </a:lnSpc>
              <a:spcBef>
                <a:spcPts val="0"/>
              </a:spcBef>
              <a:spcAft>
                <a:spcPts val="0"/>
              </a:spcAft>
              <a:defRPr/>
            </a:pPr>
            <a:r>
              <a:rPr lang="en-US" sz="1400">
                <a:latin typeface="+mn-lt"/>
                <a:ea typeface="+mn-ea"/>
                <a:sym typeface="Wingdings" charset="2"/>
              </a:rPr>
              <a:t></a:t>
            </a:r>
            <a:r>
              <a:rPr lang="en-US" sz="1400">
                <a:latin typeface="+mn-lt"/>
                <a:ea typeface="+mn-ea"/>
              </a:rPr>
              <a:t> Tissue Factor</a:t>
            </a:r>
          </a:p>
          <a:p>
            <a:pPr fontAlgn="auto">
              <a:lnSpc>
                <a:spcPct val="90000"/>
              </a:lnSpc>
              <a:spcBef>
                <a:spcPts val="0"/>
              </a:spcBef>
              <a:spcAft>
                <a:spcPts val="0"/>
              </a:spcAft>
              <a:defRPr/>
            </a:pPr>
            <a:r>
              <a:rPr lang="en-US" sz="1400">
                <a:latin typeface="+mn-lt"/>
                <a:ea typeface="+mn-ea"/>
                <a:sym typeface="Wingdings" charset="2"/>
              </a:rPr>
              <a:t></a:t>
            </a:r>
            <a:r>
              <a:rPr lang="en-US" sz="1400">
                <a:latin typeface="+mn-lt"/>
                <a:ea typeface="+mn-ea"/>
              </a:rPr>
              <a:t> Fibrinolysis</a:t>
            </a:r>
          </a:p>
        </p:txBody>
      </p:sp>
      <p:sp>
        <p:nvSpPr>
          <p:cNvPr id="178183" name="Rectangle 7">
            <a:extLst>
              <a:ext uri="{FF2B5EF4-FFF2-40B4-BE49-F238E27FC236}">
                <a16:creationId xmlns:a16="http://schemas.microsoft.com/office/drawing/2014/main" id="{79D25052-617E-4CA0-BDB3-5621F2E185B3}"/>
              </a:ext>
            </a:extLst>
          </p:cNvPr>
          <p:cNvSpPr>
            <a:spLocks noChangeArrowheads="1"/>
          </p:cNvSpPr>
          <p:nvPr/>
        </p:nvSpPr>
        <p:spPr bwMode="blackWhite">
          <a:xfrm>
            <a:off x="3019425" y="3521075"/>
            <a:ext cx="1139825" cy="506413"/>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400">
                <a:latin typeface="+mn-lt"/>
                <a:ea typeface="+mn-ea"/>
              </a:rPr>
              <a:t>Platelet</a:t>
            </a:r>
          </a:p>
          <a:p>
            <a:pPr fontAlgn="auto">
              <a:lnSpc>
                <a:spcPct val="90000"/>
              </a:lnSpc>
              <a:spcBef>
                <a:spcPts val="0"/>
              </a:spcBef>
              <a:spcAft>
                <a:spcPts val="0"/>
              </a:spcAft>
              <a:defRPr/>
            </a:pPr>
            <a:r>
              <a:rPr lang="en-US" sz="1400">
                <a:latin typeface="+mn-lt"/>
                <a:ea typeface="+mn-ea"/>
              </a:rPr>
              <a:t>Activation</a:t>
            </a:r>
          </a:p>
        </p:txBody>
      </p:sp>
      <p:sp>
        <p:nvSpPr>
          <p:cNvPr id="178184" name="Rectangle 8">
            <a:extLst>
              <a:ext uri="{FF2B5EF4-FFF2-40B4-BE49-F238E27FC236}">
                <a16:creationId xmlns:a16="http://schemas.microsoft.com/office/drawing/2014/main" id="{963E3433-E44F-474E-8D37-6CACFDB0C3E7}"/>
              </a:ext>
            </a:extLst>
          </p:cNvPr>
          <p:cNvSpPr>
            <a:spLocks noChangeArrowheads="1"/>
          </p:cNvSpPr>
          <p:nvPr/>
        </p:nvSpPr>
        <p:spPr bwMode="blackWhite">
          <a:xfrm>
            <a:off x="211138" y="3568700"/>
            <a:ext cx="2397125" cy="862013"/>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a:lnSpc>
                <a:spcPct val="90000"/>
              </a:lnSpc>
              <a:defRPr/>
            </a:pPr>
            <a:r>
              <a:rPr lang="en-US" sz="1400">
                <a:latin typeface="Lucida Sans Unicode" charset="0"/>
                <a:ea typeface="ＭＳ Ｐゴシック" charset="0"/>
                <a:cs typeface="ＭＳ Ｐゴシック" charset="0"/>
                <a:sym typeface="Wingdings" charset="0"/>
              </a:rPr>
              <a:t></a:t>
            </a:r>
            <a:r>
              <a:rPr lang="en-US" sz="1400">
                <a:latin typeface="Lucida Sans Unicode" charset="0"/>
                <a:ea typeface="ＭＳ Ｐゴシック" charset="0"/>
                <a:cs typeface="ＭＳ Ｐゴシック" charset="0"/>
              </a:rPr>
              <a:t> Neutrophils activation</a:t>
            </a:r>
          </a:p>
          <a:p>
            <a:pPr>
              <a:lnSpc>
                <a:spcPct val="90000"/>
              </a:lnSpc>
              <a:defRPr/>
            </a:pPr>
            <a:r>
              <a:rPr lang="en-US" sz="1400">
                <a:latin typeface="Lucida Sans Unicode" charset="0"/>
                <a:ea typeface="ＭＳ Ｐゴシック" charset="0"/>
                <a:cs typeface="ＭＳ Ｐゴシック" charset="0"/>
                <a:sym typeface="Wingdings" charset="0"/>
              </a:rPr>
              <a:t></a:t>
            </a:r>
            <a:r>
              <a:rPr lang="en-US" sz="1400">
                <a:latin typeface="Lucida Sans Unicode" charset="0"/>
                <a:ea typeface="ＭＳ Ｐゴシック" charset="0"/>
                <a:cs typeface="ＭＳ Ｐゴシック" charset="0"/>
              </a:rPr>
              <a:t> O</a:t>
            </a:r>
            <a:r>
              <a:rPr lang="en-US" sz="1400" baseline="-25000">
                <a:latin typeface="Lucida Sans Unicode" charset="0"/>
                <a:ea typeface="ＭＳ Ｐゴシック" charset="0"/>
                <a:cs typeface="ＭＳ Ｐゴシック" charset="0"/>
              </a:rPr>
              <a:t>2</a:t>
            </a:r>
            <a:r>
              <a:rPr lang="en-US" sz="1400">
                <a:latin typeface="Lucida Sans Unicode" charset="0"/>
                <a:ea typeface="ＭＳ Ｐゴシック" charset="0"/>
                <a:cs typeface="ＭＳ Ｐゴシック" charset="0"/>
              </a:rPr>
              <a:t> radicals</a:t>
            </a:r>
          </a:p>
          <a:p>
            <a:pPr>
              <a:lnSpc>
                <a:spcPct val="90000"/>
              </a:lnSpc>
              <a:defRPr/>
            </a:pPr>
            <a:r>
              <a:rPr lang="en-US" sz="1400">
                <a:latin typeface="Lucida Sans Unicode" charset="0"/>
                <a:ea typeface="ＭＳ Ｐゴシック" charset="0"/>
                <a:cs typeface="ＭＳ Ｐゴシック" charset="0"/>
                <a:sym typeface="Wingdings" charset="0"/>
              </a:rPr>
              <a:t></a:t>
            </a:r>
            <a:r>
              <a:rPr lang="en-US" sz="1400">
                <a:latin typeface="Lucida Sans Unicode" charset="0"/>
                <a:ea typeface="ＭＳ Ｐゴシック" charset="0"/>
                <a:cs typeface="ＭＳ Ｐゴシック" charset="0"/>
              </a:rPr>
              <a:t> Proteases</a:t>
            </a:r>
          </a:p>
        </p:txBody>
      </p:sp>
      <p:sp>
        <p:nvSpPr>
          <p:cNvPr id="178185" name="Rectangle 9">
            <a:extLst>
              <a:ext uri="{FF2B5EF4-FFF2-40B4-BE49-F238E27FC236}">
                <a16:creationId xmlns:a16="http://schemas.microsoft.com/office/drawing/2014/main" id="{4BBE49B2-B81B-493A-9206-DEAA1532AE14}"/>
              </a:ext>
            </a:extLst>
          </p:cNvPr>
          <p:cNvSpPr>
            <a:spLocks noChangeArrowheads="1"/>
          </p:cNvSpPr>
          <p:nvPr/>
        </p:nvSpPr>
        <p:spPr bwMode="blackWhite">
          <a:xfrm>
            <a:off x="4716463" y="3524250"/>
            <a:ext cx="1716087" cy="592138"/>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a:lnSpc>
                <a:spcPct val="90000"/>
              </a:lnSpc>
              <a:defRPr/>
            </a:pPr>
            <a:r>
              <a:rPr lang="en-US" sz="1400">
                <a:latin typeface="Lucida Sans Unicode" charset="0"/>
                <a:ea typeface="ＭＳ Ｐゴシック" charset="0"/>
                <a:cs typeface="ＭＳ Ｐゴシック" charset="0"/>
                <a:sym typeface="Wingdings" charset="0"/>
              </a:rPr>
              <a:t></a:t>
            </a:r>
            <a:r>
              <a:rPr lang="en-US" sz="1300">
                <a:latin typeface="Lucida Sans Unicode" charset="0"/>
                <a:ea typeface="ＭＳ Ｐゴシック" charset="0"/>
                <a:cs typeface="ＭＳ Ｐゴシック" charset="0"/>
              </a:rPr>
              <a:t> Thromboxane A</a:t>
            </a:r>
            <a:r>
              <a:rPr lang="en-US" sz="1300" baseline="-25000">
                <a:latin typeface="Lucida Sans Unicode" charset="0"/>
                <a:ea typeface="ＭＳ Ｐゴシック" charset="0"/>
                <a:cs typeface="ＭＳ Ｐゴシック" charset="0"/>
              </a:rPr>
              <a:t>2</a:t>
            </a:r>
            <a:r>
              <a:rPr lang="en-US" sz="1300">
                <a:latin typeface="Lucida Sans Unicode" charset="0"/>
                <a:ea typeface="ＭＳ Ｐゴシック" charset="0"/>
                <a:cs typeface="ＭＳ Ｐゴシック" charset="0"/>
              </a:rPr>
              <a:t>  </a:t>
            </a:r>
          </a:p>
          <a:p>
            <a:pPr>
              <a:lnSpc>
                <a:spcPct val="90000"/>
              </a:lnSpc>
              <a:defRPr/>
            </a:pPr>
            <a:r>
              <a:rPr lang="en-US" sz="1400">
                <a:latin typeface="Lucida Sans Unicode" charset="0"/>
                <a:ea typeface="ＭＳ Ｐゴシック" charset="0"/>
                <a:cs typeface="ＭＳ Ｐゴシック" charset="0"/>
                <a:sym typeface="Wingdings" charset="0"/>
              </a:rPr>
              <a:t></a:t>
            </a:r>
            <a:r>
              <a:rPr lang="en-US" sz="1300">
                <a:latin typeface="Lucida Sans Unicode" charset="0"/>
                <a:ea typeface="ＭＳ Ｐゴシック" charset="0"/>
                <a:cs typeface="ＭＳ Ｐゴシック" charset="0"/>
              </a:rPr>
              <a:t> PGS, LTS</a:t>
            </a:r>
          </a:p>
        </p:txBody>
      </p:sp>
      <p:sp>
        <p:nvSpPr>
          <p:cNvPr id="178186" name="Rectangle 10">
            <a:extLst>
              <a:ext uri="{FF2B5EF4-FFF2-40B4-BE49-F238E27FC236}">
                <a16:creationId xmlns:a16="http://schemas.microsoft.com/office/drawing/2014/main" id="{D69BEDA0-563A-486C-9647-9A18420DD092}"/>
              </a:ext>
            </a:extLst>
          </p:cNvPr>
          <p:cNvSpPr>
            <a:spLocks noChangeArrowheads="1"/>
          </p:cNvSpPr>
          <p:nvPr/>
        </p:nvSpPr>
        <p:spPr bwMode="blackWhite">
          <a:xfrm>
            <a:off x="6491288" y="1949450"/>
            <a:ext cx="1412875" cy="576263"/>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400" b="1">
                <a:latin typeface="+mn-lt"/>
                <a:ea typeface="+mn-ea"/>
                <a:sym typeface="Wingdings" charset="2"/>
              </a:rPr>
              <a:t></a:t>
            </a:r>
            <a:r>
              <a:rPr lang="en-US" sz="1300" b="1">
                <a:latin typeface="Lucida Sans Unicode" charset="0"/>
                <a:ea typeface="+mn-ea"/>
              </a:rPr>
              <a:t> Cytokines </a:t>
            </a:r>
          </a:p>
          <a:p>
            <a:pPr fontAlgn="auto">
              <a:lnSpc>
                <a:spcPct val="90000"/>
              </a:lnSpc>
              <a:spcBef>
                <a:spcPts val="0"/>
              </a:spcBef>
              <a:spcAft>
                <a:spcPts val="0"/>
              </a:spcAft>
              <a:defRPr/>
            </a:pPr>
            <a:r>
              <a:rPr lang="en-US" sz="1400" b="1">
                <a:latin typeface="+mn-lt"/>
                <a:ea typeface="+mn-ea"/>
                <a:sym typeface="Wingdings" charset="2"/>
              </a:rPr>
              <a:t></a:t>
            </a:r>
            <a:r>
              <a:rPr lang="en-US" sz="1300" b="1">
                <a:latin typeface="Lucida Sans Unicode" charset="0"/>
                <a:ea typeface="+mn-ea"/>
              </a:rPr>
              <a:t> PAF</a:t>
            </a:r>
          </a:p>
        </p:txBody>
      </p:sp>
      <p:sp>
        <p:nvSpPr>
          <p:cNvPr id="178187" name="Rectangle 11">
            <a:extLst>
              <a:ext uri="{FF2B5EF4-FFF2-40B4-BE49-F238E27FC236}">
                <a16:creationId xmlns:a16="http://schemas.microsoft.com/office/drawing/2014/main" id="{0B7FEB84-401A-4B54-981C-A96D44F2D25D}"/>
              </a:ext>
            </a:extLst>
          </p:cNvPr>
          <p:cNvSpPr>
            <a:spLocks noChangeArrowheads="1"/>
          </p:cNvSpPr>
          <p:nvPr/>
        </p:nvSpPr>
        <p:spPr bwMode="blackWhite">
          <a:xfrm>
            <a:off x="6673850" y="3409950"/>
            <a:ext cx="1262063" cy="930275"/>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300" b="1">
                <a:latin typeface="Lucida Sans Unicode" charset="0"/>
                <a:ea typeface="+mn-ea"/>
              </a:rPr>
              <a:t>T-Cell Release</a:t>
            </a:r>
          </a:p>
          <a:p>
            <a:pPr fontAlgn="auto">
              <a:lnSpc>
                <a:spcPct val="90000"/>
              </a:lnSpc>
              <a:spcBef>
                <a:spcPts val="0"/>
              </a:spcBef>
              <a:spcAft>
                <a:spcPts val="0"/>
              </a:spcAft>
              <a:defRPr/>
            </a:pPr>
            <a:r>
              <a:rPr lang="en-US" sz="1300" b="1">
                <a:latin typeface="Lucida Sans Unicode" charset="0"/>
                <a:ea typeface="+mn-ea"/>
              </a:rPr>
              <a:t>of IL-2,</a:t>
            </a:r>
          </a:p>
          <a:p>
            <a:pPr fontAlgn="auto">
              <a:lnSpc>
                <a:spcPct val="90000"/>
              </a:lnSpc>
              <a:spcBef>
                <a:spcPts val="0"/>
              </a:spcBef>
              <a:spcAft>
                <a:spcPts val="0"/>
              </a:spcAft>
              <a:defRPr/>
            </a:pPr>
            <a:r>
              <a:rPr lang="en-US" sz="1300" b="1">
                <a:latin typeface="Lucida Sans Unicode" charset="0"/>
                <a:ea typeface="+mn-ea"/>
              </a:rPr>
              <a:t>INF-g,</a:t>
            </a:r>
          </a:p>
          <a:p>
            <a:pPr fontAlgn="auto">
              <a:lnSpc>
                <a:spcPct val="90000"/>
              </a:lnSpc>
              <a:spcBef>
                <a:spcPts val="0"/>
              </a:spcBef>
              <a:spcAft>
                <a:spcPts val="0"/>
              </a:spcAft>
              <a:defRPr/>
            </a:pPr>
            <a:r>
              <a:rPr lang="en-US" sz="1300" b="1">
                <a:latin typeface="Lucida Sans Unicode" charset="0"/>
                <a:ea typeface="+mn-ea"/>
              </a:rPr>
              <a:t>GM-CSF</a:t>
            </a:r>
          </a:p>
        </p:txBody>
      </p:sp>
      <p:sp>
        <p:nvSpPr>
          <p:cNvPr id="178188" name="Rectangle 12">
            <a:extLst>
              <a:ext uri="{FF2B5EF4-FFF2-40B4-BE49-F238E27FC236}">
                <a16:creationId xmlns:a16="http://schemas.microsoft.com/office/drawing/2014/main" id="{BCA130D8-F5CC-47FD-A754-1CE6032CF306}"/>
              </a:ext>
            </a:extLst>
          </p:cNvPr>
          <p:cNvSpPr>
            <a:spLocks noChangeArrowheads="1"/>
          </p:cNvSpPr>
          <p:nvPr/>
        </p:nvSpPr>
        <p:spPr bwMode="blackWhite">
          <a:xfrm>
            <a:off x="2763838" y="4838700"/>
            <a:ext cx="1712912" cy="317500"/>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300">
                <a:latin typeface="Lucida Sans Unicode" charset="0"/>
                <a:ea typeface="+mn-ea"/>
              </a:rPr>
              <a:t>Endothelial Damage</a:t>
            </a:r>
          </a:p>
        </p:txBody>
      </p:sp>
      <p:sp>
        <p:nvSpPr>
          <p:cNvPr id="178189" name="Rectangle 13">
            <a:extLst>
              <a:ext uri="{FF2B5EF4-FFF2-40B4-BE49-F238E27FC236}">
                <a16:creationId xmlns:a16="http://schemas.microsoft.com/office/drawing/2014/main" id="{EAB42114-CED0-4593-B844-E4CD2162F8E1}"/>
              </a:ext>
            </a:extLst>
          </p:cNvPr>
          <p:cNvSpPr>
            <a:spLocks noChangeArrowheads="1"/>
          </p:cNvSpPr>
          <p:nvPr/>
        </p:nvSpPr>
        <p:spPr bwMode="blackWhite">
          <a:xfrm>
            <a:off x="2757488" y="5453063"/>
            <a:ext cx="1719262" cy="317500"/>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300">
                <a:latin typeface="Lucida Sans Unicode" charset="0"/>
                <a:ea typeface="+mn-ea"/>
              </a:rPr>
              <a:t>Tissue Injury</a:t>
            </a:r>
          </a:p>
        </p:txBody>
      </p:sp>
      <p:sp>
        <p:nvSpPr>
          <p:cNvPr id="178190" name="Rectangle 14">
            <a:extLst>
              <a:ext uri="{FF2B5EF4-FFF2-40B4-BE49-F238E27FC236}">
                <a16:creationId xmlns:a16="http://schemas.microsoft.com/office/drawing/2014/main" id="{6F0454A0-E55E-43F6-9731-87E8815E652C}"/>
              </a:ext>
            </a:extLst>
          </p:cNvPr>
          <p:cNvSpPr>
            <a:spLocks noChangeArrowheads="1"/>
          </p:cNvSpPr>
          <p:nvPr/>
        </p:nvSpPr>
        <p:spPr bwMode="blackWhite">
          <a:xfrm>
            <a:off x="2784475" y="6054725"/>
            <a:ext cx="1692275" cy="317500"/>
          </a:xfrm>
          <a:prstGeom prst="rect">
            <a:avLst/>
          </a:prstGeom>
          <a:solidFill>
            <a:srgbClr val="3366FF">
              <a:alpha val="50000"/>
            </a:srgbClr>
          </a:solidFill>
          <a:ln w="9525">
            <a:solidFill>
              <a:schemeClr val="tx1"/>
            </a:solidFill>
            <a:miter lim="800000"/>
            <a:headEnd/>
            <a:tailEnd/>
          </a:ln>
          <a:effectLst>
            <a:outerShdw blurRad="63500" dist="38099" dir="2700000" algn="ctr" rotWithShape="0">
              <a:schemeClr val="bg2">
                <a:alpha val="74998"/>
              </a:schemeClr>
            </a:outerShdw>
          </a:effectLst>
        </p:spPr>
        <p:txBody>
          <a:bodyPr wrap="none" lIns="92075" tIns="46038" rIns="92075" bIns="46038" anchor="ctr"/>
          <a:lstStyle/>
          <a:p>
            <a:pPr fontAlgn="auto">
              <a:lnSpc>
                <a:spcPct val="90000"/>
              </a:lnSpc>
              <a:spcBef>
                <a:spcPts val="0"/>
              </a:spcBef>
              <a:spcAft>
                <a:spcPts val="0"/>
              </a:spcAft>
              <a:defRPr/>
            </a:pPr>
            <a:r>
              <a:rPr lang="en-US" sz="1300">
                <a:latin typeface="Lucida Sans Unicode" charset="0"/>
                <a:ea typeface="+mn-ea"/>
              </a:rPr>
              <a:t>Organ Dysfunction</a:t>
            </a:r>
          </a:p>
        </p:txBody>
      </p:sp>
      <p:sp>
        <p:nvSpPr>
          <p:cNvPr id="25615" name="Line 15">
            <a:extLst>
              <a:ext uri="{FF2B5EF4-FFF2-40B4-BE49-F238E27FC236}">
                <a16:creationId xmlns:a16="http://schemas.microsoft.com/office/drawing/2014/main" id="{2FB5DCCA-B392-42C6-9129-D2F6883C3326}"/>
              </a:ext>
            </a:extLst>
          </p:cNvPr>
          <p:cNvSpPr>
            <a:spLocks noChangeShapeType="1"/>
          </p:cNvSpPr>
          <p:nvPr/>
        </p:nvSpPr>
        <p:spPr bwMode="auto">
          <a:xfrm>
            <a:off x="3582988" y="4138613"/>
            <a:ext cx="1587" cy="703262"/>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AU"/>
          </a:p>
        </p:txBody>
      </p:sp>
      <p:sp>
        <p:nvSpPr>
          <p:cNvPr id="25616" name="Line 16">
            <a:extLst>
              <a:ext uri="{FF2B5EF4-FFF2-40B4-BE49-F238E27FC236}">
                <a16:creationId xmlns:a16="http://schemas.microsoft.com/office/drawing/2014/main" id="{9B922890-311A-44CB-822A-D1A5F986F129}"/>
              </a:ext>
            </a:extLst>
          </p:cNvPr>
          <p:cNvSpPr>
            <a:spLocks noChangeShapeType="1"/>
          </p:cNvSpPr>
          <p:nvPr/>
        </p:nvSpPr>
        <p:spPr bwMode="auto">
          <a:xfrm>
            <a:off x="1779588" y="4705350"/>
            <a:ext cx="984250" cy="322263"/>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AU"/>
          </a:p>
        </p:txBody>
      </p:sp>
      <p:sp>
        <p:nvSpPr>
          <p:cNvPr id="25617" name="Line 17">
            <a:extLst>
              <a:ext uri="{FF2B5EF4-FFF2-40B4-BE49-F238E27FC236}">
                <a16:creationId xmlns:a16="http://schemas.microsoft.com/office/drawing/2014/main" id="{C4D144CC-B8B4-402C-971A-FD4EF4E112A8}"/>
              </a:ext>
            </a:extLst>
          </p:cNvPr>
          <p:cNvSpPr>
            <a:spLocks noChangeShapeType="1"/>
          </p:cNvSpPr>
          <p:nvPr/>
        </p:nvSpPr>
        <p:spPr bwMode="auto">
          <a:xfrm flipH="1">
            <a:off x="4692650" y="4459288"/>
            <a:ext cx="1031875" cy="311150"/>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AU"/>
          </a:p>
        </p:txBody>
      </p:sp>
      <p:sp>
        <p:nvSpPr>
          <p:cNvPr id="25618" name="Line 18">
            <a:extLst>
              <a:ext uri="{FF2B5EF4-FFF2-40B4-BE49-F238E27FC236}">
                <a16:creationId xmlns:a16="http://schemas.microsoft.com/office/drawing/2014/main" id="{350A36DB-E124-4E99-858A-2ABF205B6A58}"/>
              </a:ext>
            </a:extLst>
          </p:cNvPr>
          <p:cNvSpPr>
            <a:spLocks noChangeShapeType="1"/>
          </p:cNvSpPr>
          <p:nvPr/>
        </p:nvSpPr>
        <p:spPr bwMode="auto">
          <a:xfrm>
            <a:off x="3597275" y="5183188"/>
            <a:ext cx="0" cy="276225"/>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AU"/>
          </a:p>
        </p:txBody>
      </p:sp>
      <p:sp>
        <p:nvSpPr>
          <p:cNvPr id="25619" name="Line 19">
            <a:extLst>
              <a:ext uri="{FF2B5EF4-FFF2-40B4-BE49-F238E27FC236}">
                <a16:creationId xmlns:a16="http://schemas.microsoft.com/office/drawing/2014/main" id="{0B03B202-7C4D-4C66-99AD-4D993E9B611E}"/>
              </a:ext>
            </a:extLst>
          </p:cNvPr>
          <p:cNvSpPr>
            <a:spLocks noChangeShapeType="1"/>
          </p:cNvSpPr>
          <p:nvPr/>
        </p:nvSpPr>
        <p:spPr bwMode="auto">
          <a:xfrm>
            <a:off x="3587750" y="5786438"/>
            <a:ext cx="0" cy="276225"/>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AU"/>
          </a:p>
        </p:txBody>
      </p:sp>
      <p:sp>
        <p:nvSpPr>
          <p:cNvPr id="25620" name="Freeform 20">
            <a:extLst>
              <a:ext uri="{FF2B5EF4-FFF2-40B4-BE49-F238E27FC236}">
                <a16:creationId xmlns:a16="http://schemas.microsoft.com/office/drawing/2014/main" id="{D04E545A-43E2-4866-88F8-03AB02C98C41}"/>
              </a:ext>
            </a:extLst>
          </p:cNvPr>
          <p:cNvSpPr>
            <a:spLocks/>
          </p:cNvSpPr>
          <p:nvPr/>
        </p:nvSpPr>
        <p:spPr bwMode="auto">
          <a:xfrm>
            <a:off x="4483100" y="4371975"/>
            <a:ext cx="2855913" cy="590550"/>
          </a:xfrm>
          <a:custGeom>
            <a:avLst/>
            <a:gdLst>
              <a:gd name="T0" fmla="*/ 2147483647 w 2024"/>
              <a:gd name="T1" fmla="*/ 0 h 372"/>
              <a:gd name="T2" fmla="*/ 2147483647 w 2024"/>
              <a:gd name="T3" fmla="*/ 2147483647 h 372"/>
              <a:gd name="T4" fmla="*/ 0 w 2024"/>
              <a:gd name="T5" fmla="*/ 2147483647 h 372"/>
              <a:gd name="T6" fmla="*/ 0 60000 65536"/>
              <a:gd name="T7" fmla="*/ 0 60000 65536"/>
              <a:gd name="T8" fmla="*/ 0 60000 65536"/>
              <a:gd name="T9" fmla="*/ 0 w 2024"/>
              <a:gd name="T10" fmla="*/ 0 h 372"/>
              <a:gd name="T11" fmla="*/ 2024 w 2024"/>
              <a:gd name="T12" fmla="*/ 372 h 372"/>
            </a:gdLst>
            <a:ahLst/>
            <a:cxnLst>
              <a:cxn ang="T6">
                <a:pos x="T0" y="T1"/>
              </a:cxn>
              <a:cxn ang="T7">
                <a:pos x="T2" y="T3"/>
              </a:cxn>
              <a:cxn ang="T8">
                <a:pos x="T4" y="T5"/>
              </a:cxn>
            </a:cxnLst>
            <a:rect l="T9" t="T10" r="T11" b="T12"/>
            <a:pathLst>
              <a:path w="2024" h="372">
                <a:moveTo>
                  <a:pt x="2023" y="0"/>
                </a:moveTo>
                <a:lnTo>
                  <a:pt x="1667" y="371"/>
                </a:lnTo>
                <a:lnTo>
                  <a:pt x="0" y="369"/>
                </a:lnTo>
              </a:path>
            </a:pathLst>
          </a:custGeom>
          <a:noFill/>
          <a:ln w="25400" cap="rnd">
            <a:solidFill>
              <a:srgbClr val="FFFF66"/>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21" name="Freeform 21">
            <a:extLst>
              <a:ext uri="{FF2B5EF4-FFF2-40B4-BE49-F238E27FC236}">
                <a16:creationId xmlns:a16="http://schemas.microsoft.com/office/drawing/2014/main" id="{855358A0-AE5E-4B4B-8FD8-6F301CF21176}"/>
              </a:ext>
            </a:extLst>
          </p:cNvPr>
          <p:cNvSpPr>
            <a:spLocks/>
          </p:cNvSpPr>
          <p:nvPr/>
        </p:nvSpPr>
        <p:spPr bwMode="auto">
          <a:xfrm>
            <a:off x="5297488" y="2665413"/>
            <a:ext cx="1185862" cy="193675"/>
          </a:xfrm>
          <a:custGeom>
            <a:avLst/>
            <a:gdLst>
              <a:gd name="T0" fmla="*/ 0 w 841"/>
              <a:gd name="T1" fmla="*/ 2147483647 h 122"/>
              <a:gd name="T2" fmla="*/ 2147483647 w 841"/>
              <a:gd name="T3" fmla="*/ 0 h 122"/>
              <a:gd name="T4" fmla="*/ 0 60000 65536"/>
              <a:gd name="T5" fmla="*/ 0 60000 65536"/>
              <a:gd name="T6" fmla="*/ 0 w 841"/>
              <a:gd name="T7" fmla="*/ 0 h 122"/>
              <a:gd name="T8" fmla="*/ 841 w 841"/>
              <a:gd name="T9" fmla="*/ 122 h 122"/>
            </a:gdLst>
            <a:ahLst/>
            <a:cxnLst>
              <a:cxn ang="T4">
                <a:pos x="T0" y="T1"/>
              </a:cxn>
              <a:cxn ang="T5">
                <a:pos x="T2" y="T3"/>
              </a:cxn>
            </a:cxnLst>
            <a:rect l="T6" t="T7" r="T8" b="T9"/>
            <a:pathLst>
              <a:path w="841" h="122">
                <a:moveTo>
                  <a:pt x="0" y="121"/>
                </a:moveTo>
                <a:lnTo>
                  <a:pt x="840" y="0"/>
                </a:lnTo>
              </a:path>
            </a:pathLst>
          </a:custGeom>
          <a:noFill/>
          <a:ln w="25400" cap="rnd">
            <a:solidFill>
              <a:srgbClr val="FF6699"/>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22" name="Freeform 22">
            <a:extLst>
              <a:ext uri="{FF2B5EF4-FFF2-40B4-BE49-F238E27FC236}">
                <a16:creationId xmlns:a16="http://schemas.microsoft.com/office/drawing/2014/main" id="{2C0C43B8-E669-45B7-BE82-391960A38251}"/>
              </a:ext>
            </a:extLst>
          </p:cNvPr>
          <p:cNvSpPr>
            <a:spLocks/>
          </p:cNvSpPr>
          <p:nvPr/>
        </p:nvSpPr>
        <p:spPr bwMode="auto">
          <a:xfrm>
            <a:off x="3059113" y="2005013"/>
            <a:ext cx="1293812" cy="428625"/>
          </a:xfrm>
          <a:custGeom>
            <a:avLst/>
            <a:gdLst>
              <a:gd name="T0" fmla="*/ 2147483647 w 917"/>
              <a:gd name="T1" fmla="*/ 2147483647 h 270"/>
              <a:gd name="T2" fmla="*/ 2147483647 w 917"/>
              <a:gd name="T3" fmla="*/ 0 h 270"/>
              <a:gd name="T4" fmla="*/ 0 w 917"/>
              <a:gd name="T5" fmla="*/ 2147483647 h 270"/>
              <a:gd name="T6" fmla="*/ 0 60000 65536"/>
              <a:gd name="T7" fmla="*/ 0 60000 65536"/>
              <a:gd name="T8" fmla="*/ 0 60000 65536"/>
              <a:gd name="T9" fmla="*/ 0 w 917"/>
              <a:gd name="T10" fmla="*/ 0 h 270"/>
              <a:gd name="T11" fmla="*/ 917 w 917"/>
              <a:gd name="T12" fmla="*/ 270 h 270"/>
            </a:gdLst>
            <a:ahLst/>
            <a:cxnLst>
              <a:cxn ang="T6">
                <a:pos x="T0" y="T1"/>
              </a:cxn>
              <a:cxn ang="T7">
                <a:pos x="T2" y="T3"/>
              </a:cxn>
              <a:cxn ang="T8">
                <a:pos x="T4" y="T5"/>
              </a:cxn>
            </a:cxnLst>
            <a:rect l="T9" t="T10" r="T11" b="T12"/>
            <a:pathLst>
              <a:path w="917" h="270">
                <a:moveTo>
                  <a:pt x="916" y="196"/>
                </a:moveTo>
                <a:lnTo>
                  <a:pt x="516" y="0"/>
                </a:lnTo>
                <a:lnTo>
                  <a:pt x="0" y="269"/>
                </a:lnTo>
              </a:path>
            </a:pathLst>
          </a:custGeom>
          <a:noFill/>
          <a:ln w="25400" cap="rnd">
            <a:solidFill>
              <a:srgbClr val="66FF33"/>
            </a:solidFill>
            <a:round/>
            <a:headEnd type="stealth" w="med" len="lg"/>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23" name="Freeform 23">
            <a:extLst>
              <a:ext uri="{FF2B5EF4-FFF2-40B4-BE49-F238E27FC236}">
                <a16:creationId xmlns:a16="http://schemas.microsoft.com/office/drawing/2014/main" id="{8E7F83F0-076A-49FD-837A-F5917661F17B}"/>
              </a:ext>
            </a:extLst>
          </p:cNvPr>
          <p:cNvSpPr>
            <a:spLocks/>
          </p:cNvSpPr>
          <p:nvPr/>
        </p:nvSpPr>
        <p:spPr bwMode="auto">
          <a:xfrm>
            <a:off x="2306638" y="2951163"/>
            <a:ext cx="860425" cy="452437"/>
          </a:xfrm>
          <a:custGeom>
            <a:avLst/>
            <a:gdLst>
              <a:gd name="T0" fmla="*/ 2147483647 w 609"/>
              <a:gd name="T1" fmla="*/ 2147483647 h 285"/>
              <a:gd name="T2" fmla="*/ 2147483647 w 609"/>
              <a:gd name="T3" fmla="*/ 0 h 285"/>
              <a:gd name="T4" fmla="*/ 0 w 609"/>
              <a:gd name="T5" fmla="*/ 2147483647 h 285"/>
              <a:gd name="T6" fmla="*/ 0 60000 65536"/>
              <a:gd name="T7" fmla="*/ 0 60000 65536"/>
              <a:gd name="T8" fmla="*/ 0 60000 65536"/>
              <a:gd name="T9" fmla="*/ 0 w 609"/>
              <a:gd name="T10" fmla="*/ 0 h 285"/>
              <a:gd name="T11" fmla="*/ 609 w 609"/>
              <a:gd name="T12" fmla="*/ 285 h 285"/>
            </a:gdLst>
            <a:ahLst/>
            <a:cxnLst>
              <a:cxn ang="T6">
                <a:pos x="T0" y="T1"/>
              </a:cxn>
              <a:cxn ang="T7">
                <a:pos x="T2" y="T3"/>
              </a:cxn>
              <a:cxn ang="T8">
                <a:pos x="T4" y="T5"/>
              </a:cxn>
            </a:cxnLst>
            <a:rect l="T9" t="T10" r="T11" b="T12"/>
            <a:pathLst>
              <a:path w="609" h="285">
                <a:moveTo>
                  <a:pt x="608" y="284"/>
                </a:moveTo>
                <a:lnTo>
                  <a:pt x="303" y="0"/>
                </a:lnTo>
                <a:lnTo>
                  <a:pt x="0" y="205"/>
                </a:lnTo>
              </a:path>
            </a:pathLst>
          </a:custGeom>
          <a:noFill/>
          <a:ln w="25400" cap="rnd">
            <a:solidFill>
              <a:srgbClr val="FF0066"/>
            </a:solidFill>
            <a:round/>
            <a:headEnd type="stealth" w="med" len="lg"/>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178200" name="Freeform 24">
            <a:extLst>
              <a:ext uri="{FF2B5EF4-FFF2-40B4-BE49-F238E27FC236}">
                <a16:creationId xmlns:a16="http://schemas.microsoft.com/office/drawing/2014/main" id="{3978D115-D6FE-4200-8492-7FAB13C0CB41}"/>
              </a:ext>
            </a:extLst>
          </p:cNvPr>
          <p:cNvSpPr>
            <a:spLocks/>
          </p:cNvSpPr>
          <p:nvPr/>
        </p:nvSpPr>
        <p:spPr bwMode="auto">
          <a:xfrm>
            <a:off x="4241800" y="2120900"/>
            <a:ext cx="1039813" cy="1138238"/>
          </a:xfrm>
          <a:custGeom>
            <a:avLst/>
            <a:gdLst>
              <a:gd name="T0" fmla="*/ 730 w 737"/>
              <a:gd name="T1" fmla="*/ 309 h 717"/>
              <a:gd name="T2" fmla="*/ 700 w 737"/>
              <a:gd name="T3" fmla="*/ 224 h 717"/>
              <a:gd name="T4" fmla="*/ 640 w 737"/>
              <a:gd name="T5" fmla="*/ 247 h 717"/>
              <a:gd name="T6" fmla="*/ 598 w 737"/>
              <a:gd name="T7" fmla="*/ 273 h 717"/>
              <a:gd name="T8" fmla="*/ 574 w 737"/>
              <a:gd name="T9" fmla="*/ 243 h 717"/>
              <a:gd name="T10" fmla="*/ 610 w 737"/>
              <a:gd name="T11" fmla="*/ 191 h 717"/>
              <a:gd name="T12" fmla="*/ 610 w 737"/>
              <a:gd name="T13" fmla="*/ 122 h 717"/>
              <a:gd name="T14" fmla="*/ 598 w 737"/>
              <a:gd name="T15" fmla="*/ 115 h 717"/>
              <a:gd name="T16" fmla="*/ 550 w 737"/>
              <a:gd name="T17" fmla="*/ 174 h 717"/>
              <a:gd name="T18" fmla="*/ 520 w 737"/>
              <a:gd name="T19" fmla="*/ 191 h 717"/>
              <a:gd name="T20" fmla="*/ 532 w 737"/>
              <a:gd name="T21" fmla="*/ 115 h 717"/>
              <a:gd name="T22" fmla="*/ 520 w 737"/>
              <a:gd name="T23" fmla="*/ 59 h 717"/>
              <a:gd name="T24" fmla="*/ 491 w 737"/>
              <a:gd name="T25" fmla="*/ 46 h 717"/>
              <a:gd name="T26" fmla="*/ 473 w 737"/>
              <a:gd name="T27" fmla="*/ 95 h 717"/>
              <a:gd name="T28" fmla="*/ 455 w 737"/>
              <a:gd name="T29" fmla="*/ 79 h 717"/>
              <a:gd name="T30" fmla="*/ 437 w 737"/>
              <a:gd name="T31" fmla="*/ 66 h 717"/>
              <a:gd name="T32" fmla="*/ 401 w 737"/>
              <a:gd name="T33" fmla="*/ 118 h 717"/>
              <a:gd name="T34" fmla="*/ 371 w 737"/>
              <a:gd name="T35" fmla="*/ 155 h 717"/>
              <a:gd name="T36" fmla="*/ 377 w 737"/>
              <a:gd name="T37" fmla="*/ 102 h 717"/>
              <a:gd name="T38" fmla="*/ 365 w 737"/>
              <a:gd name="T39" fmla="*/ 20 h 717"/>
              <a:gd name="T40" fmla="*/ 311 w 737"/>
              <a:gd name="T41" fmla="*/ 23 h 717"/>
              <a:gd name="T42" fmla="*/ 311 w 737"/>
              <a:gd name="T43" fmla="*/ 56 h 717"/>
              <a:gd name="T44" fmla="*/ 281 w 737"/>
              <a:gd name="T45" fmla="*/ 13 h 717"/>
              <a:gd name="T46" fmla="*/ 275 w 737"/>
              <a:gd name="T47" fmla="*/ 10 h 717"/>
              <a:gd name="T48" fmla="*/ 245 w 737"/>
              <a:gd name="T49" fmla="*/ 63 h 717"/>
              <a:gd name="T50" fmla="*/ 173 w 737"/>
              <a:gd name="T51" fmla="*/ 50 h 717"/>
              <a:gd name="T52" fmla="*/ 107 w 737"/>
              <a:gd name="T53" fmla="*/ 53 h 717"/>
              <a:gd name="T54" fmla="*/ 119 w 737"/>
              <a:gd name="T55" fmla="*/ 79 h 717"/>
              <a:gd name="T56" fmla="*/ 155 w 737"/>
              <a:gd name="T57" fmla="*/ 122 h 717"/>
              <a:gd name="T58" fmla="*/ 155 w 737"/>
              <a:gd name="T59" fmla="*/ 184 h 717"/>
              <a:gd name="T60" fmla="*/ 89 w 737"/>
              <a:gd name="T61" fmla="*/ 178 h 717"/>
              <a:gd name="T62" fmla="*/ 41 w 737"/>
              <a:gd name="T63" fmla="*/ 178 h 717"/>
              <a:gd name="T64" fmla="*/ 30 w 737"/>
              <a:gd name="T65" fmla="*/ 210 h 717"/>
              <a:gd name="T66" fmla="*/ 77 w 737"/>
              <a:gd name="T67" fmla="*/ 220 h 717"/>
              <a:gd name="T68" fmla="*/ 179 w 737"/>
              <a:gd name="T69" fmla="*/ 273 h 717"/>
              <a:gd name="T70" fmla="*/ 149 w 737"/>
              <a:gd name="T71" fmla="*/ 332 h 717"/>
              <a:gd name="T72" fmla="*/ 71 w 737"/>
              <a:gd name="T73" fmla="*/ 292 h 717"/>
              <a:gd name="T74" fmla="*/ 41 w 737"/>
              <a:gd name="T75" fmla="*/ 247 h 717"/>
              <a:gd name="T76" fmla="*/ 30 w 737"/>
              <a:gd name="T77" fmla="*/ 273 h 717"/>
              <a:gd name="T78" fmla="*/ 35 w 737"/>
              <a:gd name="T79" fmla="*/ 312 h 717"/>
              <a:gd name="T80" fmla="*/ 0 w 737"/>
              <a:gd name="T81" fmla="*/ 371 h 717"/>
              <a:gd name="T82" fmla="*/ 41 w 737"/>
              <a:gd name="T83" fmla="*/ 378 h 717"/>
              <a:gd name="T84" fmla="*/ 65 w 737"/>
              <a:gd name="T85" fmla="*/ 355 h 717"/>
              <a:gd name="T86" fmla="*/ 119 w 737"/>
              <a:gd name="T87" fmla="*/ 375 h 717"/>
              <a:gd name="T88" fmla="*/ 119 w 737"/>
              <a:gd name="T89" fmla="*/ 421 h 717"/>
              <a:gd name="T90" fmla="*/ 131 w 737"/>
              <a:gd name="T91" fmla="*/ 463 h 717"/>
              <a:gd name="T92" fmla="*/ 179 w 737"/>
              <a:gd name="T93" fmla="*/ 443 h 717"/>
              <a:gd name="T94" fmla="*/ 215 w 737"/>
              <a:gd name="T95" fmla="*/ 450 h 717"/>
              <a:gd name="T96" fmla="*/ 197 w 737"/>
              <a:gd name="T97" fmla="*/ 512 h 717"/>
              <a:gd name="T98" fmla="*/ 227 w 737"/>
              <a:gd name="T99" fmla="*/ 535 h 717"/>
              <a:gd name="T100" fmla="*/ 281 w 737"/>
              <a:gd name="T101" fmla="*/ 480 h 717"/>
              <a:gd name="T102" fmla="*/ 323 w 737"/>
              <a:gd name="T103" fmla="*/ 480 h 717"/>
              <a:gd name="T104" fmla="*/ 323 w 737"/>
              <a:gd name="T105" fmla="*/ 535 h 717"/>
              <a:gd name="T106" fmla="*/ 323 w 737"/>
              <a:gd name="T107" fmla="*/ 627 h 717"/>
              <a:gd name="T108" fmla="*/ 419 w 737"/>
              <a:gd name="T109" fmla="*/ 703 h 717"/>
              <a:gd name="T110" fmla="*/ 473 w 737"/>
              <a:gd name="T111" fmla="*/ 716 h 717"/>
              <a:gd name="T112" fmla="*/ 592 w 737"/>
              <a:gd name="T113" fmla="*/ 686 h 717"/>
              <a:gd name="T114" fmla="*/ 682 w 737"/>
              <a:gd name="T115" fmla="*/ 591 h 717"/>
              <a:gd name="T116" fmla="*/ 724 w 737"/>
              <a:gd name="T117" fmla="*/ 470 h 71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7" h="717">
                <a:moveTo>
                  <a:pt x="724" y="434"/>
                </a:moveTo>
                <a:lnTo>
                  <a:pt x="730" y="391"/>
                </a:lnTo>
                <a:lnTo>
                  <a:pt x="736" y="348"/>
                </a:lnTo>
                <a:lnTo>
                  <a:pt x="730" y="309"/>
                </a:lnTo>
                <a:lnTo>
                  <a:pt x="718" y="276"/>
                </a:lnTo>
                <a:lnTo>
                  <a:pt x="712" y="247"/>
                </a:lnTo>
                <a:lnTo>
                  <a:pt x="706" y="233"/>
                </a:lnTo>
                <a:lnTo>
                  <a:pt x="700" y="224"/>
                </a:lnTo>
                <a:lnTo>
                  <a:pt x="688" y="224"/>
                </a:lnTo>
                <a:lnTo>
                  <a:pt x="670" y="230"/>
                </a:lnTo>
                <a:lnTo>
                  <a:pt x="652" y="240"/>
                </a:lnTo>
                <a:lnTo>
                  <a:pt x="640" y="247"/>
                </a:lnTo>
                <a:lnTo>
                  <a:pt x="622" y="263"/>
                </a:lnTo>
                <a:lnTo>
                  <a:pt x="610" y="269"/>
                </a:lnTo>
                <a:lnTo>
                  <a:pt x="604" y="273"/>
                </a:lnTo>
                <a:lnTo>
                  <a:pt x="598" y="273"/>
                </a:lnTo>
                <a:lnTo>
                  <a:pt x="592" y="273"/>
                </a:lnTo>
                <a:lnTo>
                  <a:pt x="574" y="260"/>
                </a:lnTo>
                <a:lnTo>
                  <a:pt x="574" y="253"/>
                </a:lnTo>
                <a:lnTo>
                  <a:pt x="574" y="243"/>
                </a:lnTo>
                <a:lnTo>
                  <a:pt x="580" y="224"/>
                </a:lnTo>
                <a:lnTo>
                  <a:pt x="586" y="210"/>
                </a:lnTo>
                <a:lnTo>
                  <a:pt x="598" y="201"/>
                </a:lnTo>
                <a:lnTo>
                  <a:pt x="610" y="191"/>
                </a:lnTo>
                <a:lnTo>
                  <a:pt x="616" y="178"/>
                </a:lnTo>
                <a:lnTo>
                  <a:pt x="616" y="161"/>
                </a:lnTo>
                <a:lnTo>
                  <a:pt x="616" y="138"/>
                </a:lnTo>
                <a:lnTo>
                  <a:pt x="610" y="122"/>
                </a:lnTo>
                <a:lnTo>
                  <a:pt x="610" y="115"/>
                </a:lnTo>
                <a:lnTo>
                  <a:pt x="604" y="112"/>
                </a:lnTo>
                <a:lnTo>
                  <a:pt x="598" y="115"/>
                </a:lnTo>
                <a:lnTo>
                  <a:pt x="586" y="132"/>
                </a:lnTo>
                <a:lnTo>
                  <a:pt x="574" y="148"/>
                </a:lnTo>
                <a:lnTo>
                  <a:pt x="562" y="161"/>
                </a:lnTo>
                <a:lnTo>
                  <a:pt x="550" y="174"/>
                </a:lnTo>
                <a:lnTo>
                  <a:pt x="532" y="184"/>
                </a:lnTo>
                <a:lnTo>
                  <a:pt x="526" y="191"/>
                </a:lnTo>
                <a:lnTo>
                  <a:pt x="520" y="194"/>
                </a:lnTo>
                <a:lnTo>
                  <a:pt x="520" y="191"/>
                </a:lnTo>
                <a:lnTo>
                  <a:pt x="520" y="184"/>
                </a:lnTo>
                <a:lnTo>
                  <a:pt x="520" y="174"/>
                </a:lnTo>
                <a:lnTo>
                  <a:pt x="526" y="145"/>
                </a:lnTo>
                <a:lnTo>
                  <a:pt x="532" y="115"/>
                </a:lnTo>
                <a:lnTo>
                  <a:pt x="532" y="102"/>
                </a:lnTo>
                <a:lnTo>
                  <a:pt x="532" y="92"/>
                </a:lnTo>
                <a:lnTo>
                  <a:pt x="532" y="76"/>
                </a:lnTo>
                <a:lnTo>
                  <a:pt x="520" y="59"/>
                </a:lnTo>
                <a:lnTo>
                  <a:pt x="514" y="50"/>
                </a:lnTo>
                <a:lnTo>
                  <a:pt x="502" y="43"/>
                </a:lnTo>
                <a:lnTo>
                  <a:pt x="497" y="43"/>
                </a:lnTo>
                <a:lnTo>
                  <a:pt x="491" y="46"/>
                </a:lnTo>
                <a:lnTo>
                  <a:pt x="479" y="63"/>
                </a:lnTo>
                <a:lnTo>
                  <a:pt x="473" y="72"/>
                </a:lnTo>
                <a:lnTo>
                  <a:pt x="473" y="86"/>
                </a:lnTo>
                <a:lnTo>
                  <a:pt x="473" y="95"/>
                </a:lnTo>
                <a:lnTo>
                  <a:pt x="467" y="99"/>
                </a:lnTo>
                <a:lnTo>
                  <a:pt x="461" y="92"/>
                </a:lnTo>
                <a:lnTo>
                  <a:pt x="455" y="79"/>
                </a:lnTo>
                <a:lnTo>
                  <a:pt x="449" y="66"/>
                </a:lnTo>
                <a:lnTo>
                  <a:pt x="443" y="63"/>
                </a:lnTo>
                <a:lnTo>
                  <a:pt x="437" y="63"/>
                </a:lnTo>
                <a:lnTo>
                  <a:pt x="437" y="66"/>
                </a:lnTo>
                <a:lnTo>
                  <a:pt x="431" y="72"/>
                </a:lnTo>
                <a:lnTo>
                  <a:pt x="419" y="86"/>
                </a:lnTo>
                <a:lnTo>
                  <a:pt x="413" y="105"/>
                </a:lnTo>
                <a:lnTo>
                  <a:pt x="401" y="118"/>
                </a:lnTo>
                <a:lnTo>
                  <a:pt x="389" y="132"/>
                </a:lnTo>
                <a:lnTo>
                  <a:pt x="383" y="145"/>
                </a:lnTo>
                <a:lnTo>
                  <a:pt x="377" y="155"/>
                </a:lnTo>
                <a:lnTo>
                  <a:pt x="371" y="155"/>
                </a:lnTo>
                <a:lnTo>
                  <a:pt x="371" y="151"/>
                </a:lnTo>
                <a:lnTo>
                  <a:pt x="371" y="145"/>
                </a:lnTo>
                <a:lnTo>
                  <a:pt x="371" y="125"/>
                </a:lnTo>
                <a:lnTo>
                  <a:pt x="377" y="102"/>
                </a:lnTo>
                <a:lnTo>
                  <a:pt x="377" y="82"/>
                </a:lnTo>
                <a:lnTo>
                  <a:pt x="371" y="46"/>
                </a:lnTo>
                <a:lnTo>
                  <a:pt x="371" y="33"/>
                </a:lnTo>
                <a:lnTo>
                  <a:pt x="365" y="20"/>
                </a:lnTo>
                <a:lnTo>
                  <a:pt x="347" y="7"/>
                </a:lnTo>
                <a:lnTo>
                  <a:pt x="329" y="0"/>
                </a:lnTo>
                <a:lnTo>
                  <a:pt x="317" y="10"/>
                </a:lnTo>
                <a:lnTo>
                  <a:pt x="311" y="23"/>
                </a:lnTo>
                <a:lnTo>
                  <a:pt x="311" y="33"/>
                </a:lnTo>
                <a:lnTo>
                  <a:pt x="311" y="46"/>
                </a:lnTo>
                <a:lnTo>
                  <a:pt x="311" y="53"/>
                </a:lnTo>
                <a:lnTo>
                  <a:pt x="311" y="56"/>
                </a:lnTo>
                <a:lnTo>
                  <a:pt x="311" y="53"/>
                </a:lnTo>
                <a:lnTo>
                  <a:pt x="305" y="46"/>
                </a:lnTo>
                <a:lnTo>
                  <a:pt x="293" y="30"/>
                </a:lnTo>
                <a:lnTo>
                  <a:pt x="281" y="13"/>
                </a:lnTo>
                <a:lnTo>
                  <a:pt x="281" y="7"/>
                </a:lnTo>
                <a:lnTo>
                  <a:pt x="275" y="4"/>
                </a:lnTo>
                <a:lnTo>
                  <a:pt x="275" y="10"/>
                </a:lnTo>
                <a:lnTo>
                  <a:pt x="275" y="27"/>
                </a:lnTo>
                <a:lnTo>
                  <a:pt x="269" y="43"/>
                </a:lnTo>
                <a:lnTo>
                  <a:pt x="257" y="56"/>
                </a:lnTo>
                <a:lnTo>
                  <a:pt x="245" y="63"/>
                </a:lnTo>
                <a:lnTo>
                  <a:pt x="227" y="63"/>
                </a:lnTo>
                <a:lnTo>
                  <a:pt x="209" y="59"/>
                </a:lnTo>
                <a:lnTo>
                  <a:pt x="191" y="56"/>
                </a:lnTo>
                <a:lnTo>
                  <a:pt x="173" y="50"/>
                </a:lnTo>
                <a:lnTo>
                  <a:pt x="155" y="46"/>
                </a:lnTo>
                <a:lnTo>
                  <a:pt x="131" y="46"/>
                </a:lnTo>
                <a:lnTo>
                  <a:pt x="113" y="50"/>
                </a:lnTo>
                <a:lnTo>
                  <a:pt x="107" y="53"/>
                </a:lnTo>
                <a:lnTo>
                  <a:pt x="107" y="59"/>
                </a:lnTo>
                <a:lnTo>
                  <a:pt x="107" y="72"/>
                </a:lnTo>
                <a:lnTo>
                  <a:pt x="113" y="76"/>
                </a:lnTo>
                <a:lnTo>
                  <a:pt x="119" y="79"/>
                </a:lnTo>
                <a:lnTo>
                  <a:pt x="125" y="82"/>
                </a:lnTo>
                <a:lnTo>
                  <a:pt x="131" y="89"/>
                </a:lnTo>
                <a:lnTo>
                  <a:pt x="143" y="102"/>
                </a:lnTo>
                <a:lnTo>
                  <a:pt x="155" y="122"/>
                </a:lnTo>
                <a:lnTo>
                  <a:pt x="161" y="148"/>
                </a:lnTo>
                <a:lnTo>
                  <a:pt x="161" y="161"/>
                </a:lnTo>
                <a:lnTo>
                  <a:pt x="161" y="171"/>
                </a:lnTo>
                <a:lnTo>
                  <a:pt x="155" y="184"/>
                </a:lnTo>
                <a:lnTo>
                  <a:pt x="149" y="191"/>
                </a:lnTo>
                <a:lnTo>
                  <a:pt x="131" y="187"/>
                </a:lnTo>
                <a:lnTo>
                  <a:pt x="113" y="184"/>
                </a:lnTo>
                <a:lnTo>
                  <a:pt x="89" y="178"/>
                </a:lnTo>
                <a:lnTo>
                  <a:pt x="77" y="174"/>
                </a:lnTo>
                <a:lnTo>
                  <a:pt x="65" y="171"/>
                </a:lnTo>
                <a:lnTo>
                  <a:pt x="53" y="174"/>
                </a:lnTo>
                <a:lnTo>
                  <a:pt x="41" y="178"/>
                </a:lnTo>
                <a:lnTo>
                  <a:pt x="30" y="187"/>
                </a:lnTo>
                <a:lnTo>
                  <a:pt x="24" y="201"/>
                </a:lnTo>
                <a:lnTo>
                  <a:pt x="24" y="207"/>
                </a:lnTo>
                <a:lnTo>
                  <a:pt x="30" y="210"/>
                </a:lnTo>
                <a:lnTo>
                  <a:pt x="35" y="214"/>
                </a:lnTo>
                <a:lnTo>
                  <a:pt x="47" y="217"/>
                </a:lnTo>
                <a:lnTo>
                  <a:pt x="65" y="217"/>
                </a:lnTo>
                <a:lnTo>
                  <a:pt x="77" y="220"/>
                </a:lnTo>
                <a:lnTo>
                  <a:pt x="113" y="227"/>
                </a:lnTo>
                <a:lnTo>
                  <a:pt x="143" y="233"/>
                </a:lnTo>
                <a:lnTo>
                  <a:pt x="167" y="253"/>
                </a:lnTo>
                <a:lnTo>
                  <a:pt x="179" y="273"/>
                </a:lnTo>
                <a:lnTo>
                  <a:pt x="179" y="292"/>
                </a:lnTo>
                <a:lnTo>
                  <a:pt x="173" y="312"/>
                </a:lnTo>
                <a:lnTo>
                  <a:pt x="155" y="325"/>
                </a:lnTo>
                <a:lnTo>
                  <a:pt x="149" y="332"/>
                </a:lnTo>
                <a:lnTo>
                  <a:pt x="137" y="332"/>
                </a:lnTo>
                <a:lnTo>
                  <a:pt x="113" y="322"/>
                </a:lnTo>
                <a:lnTo>
                  <a:pt x="89" y="309"/>
                </a:lnTo>
                <a:lnTo>
                  <a:pt x="71" y="292"/>
                </a:lnTo>
                <a:lnTo>
                  <a:pt x="59" y="273"/>
                </a:lnTo>
                <a:lnTo>
                  <a:pt x="53" y="256"/>
                </a:lnTo>
                <a:lnTo>
                  <a:pt x="47" y="250"/>
                </a:lnTo>
                <a:lnTo>
                  <a:pt x="41" y="247"/>
                </a:lnTo>
                <a:lnTo>
                  <a:pt x="30" y="250"/>
                </a:lnTo>
                <a:lnTo>
                  <a:pt x="24" y="256"/>
                </a:lnTo>
                <a:lnTo>
                  <a:pt x="24" y="263"/>
                </a:lnTo>
                <a:lnTo>
                  <a:pt x="30" y="273"/>
                </a:lnTo>
                <a:lnTo>
                  <a:pt x="30" y="289"/>
                </a:lnTo>
                <a:lnTo>
                  <a:pt x="35" y="302"/>
                </a:lnTo>
                <a:lnTo>
                  <a:pt x="35" y="306"/>
                </a:lnTo>
                <a:lnTo>
                  <a:pt x="35" y="312"/>
                </a:lnTo>
                <a:lnTo>
                  <a:pt x="24" y="329"/>
                </a:lnTo>
                <a:lnTo>
                  <a:pt x="6" y="348"/>
                </a:lnTo>
                <a:lnTo>
                  <a:pt x="0" y="365"/>
                </a:lnTo>
                <a:lnTo>
                  <a:pt x="0" y="371"/>
                </a:lnTo>
                <a:lnTo>
                  <a:pt x="6" y="375"/>
                </a:lnTo>
                <a:lnTo>
                  <a:pt x="24" y="381"/>
                </a:lnTo>
                <a:lnTo>
                  <a:pt x="35" y="381"/>
                </a:lnTo>
                <a:lnTo>
                  <a:pt x="41" y="378"/>
                </a:lnTo>
                <a:lnTo>
                  <a:pt x="47" y="371"/>
                </a:lnTo>
                <a:lnTo>
                  <a:pt x="47" y="365"/>
                </a:lnTo>
                <a:lnTo>
                  <a:pt x="53" y="361"/>
                </a:lnTo>
                <a:lnTo>
                  <a:pt x="65" y="355"/>
                </a:lnTo>
                <a:lnTo>
                  <a:pt x="77" y="355"/>
                </a:lnTo>
                <a:lnTo>
                  <a:pt x="89" y="361"/>
                </a:lnTo>
                <a:lnTo>
                  <a:pt x="101" y="368"/>
                </a:lnTo>
                <a:lnTo>
                  <a:pt x="119" y="375"/>
                </a:lnTo>
                <a:lnTo>
                  <a:pt x="125" y="381"/>
                </a:lnTo>
                <a:lnTo>
                  <a:pt x="125" y="394"/>
                </a:lnTo>
                <a:lnTo>
                  <a:pt x="125" y="407"/>
                </a:lnTo>
                <a:lnTo>
                  <a:pt x="119" y="421"/>
                </a:lnTo>
                <a:lnTo>
                  <a:pt x="113" y="430"/>
                </a:lnTo>
                <a:lnTo>
                  <a:pt x="113" y="447"/>
                </a:lnTo>
                <a:lnTo>
                  <a:pt x="113" y="460"/>
                </a:lnTo>
                <a:lnTo>
                  <a:pt x="131" y="463"/>
                </a:lnTo>
                <a:lnTo>
                  <a:pt x="149" y="463"/>
                </a:lnTo>
                <a:lnTo>
                  <a:pt x="161" y="460"/>
                </a:lnTo>
                <a:lnTo>
                  <a:pt x="167" y="453"/>
                </a:lnTo>
                <a:lnTo>
                  <a:pt x="179" y="443"/>
                </a:lnTo>
                <a:lnTo>
                  <a:pt x="185" y="440"/>
                </a:lnTo>
                <a:lnTo>
                  <a:pt x="203" y="440"/>
                </a:lnTo>
                <a:lnTo>
                  <a:pt x="209" y="443"/>
                </a:lnTo>
                <a:lnTo>
                  <a:pt x="215" y="450"/>
                </a:lnTo>
                <a:lnTo>
                  <a:pt x="215" y="463"/>
                </a:lnTo>
                <a:lnTo>
                  <a:pt x="209" y="480"/>
                </a:lnTo>
                <a:lnTo>
                  <a:pt x="203" y="499"/>
                </a:lnTo>
                <a:lnTo>
                  <a:pt x="197" y="512"/>
                </a:lnTo>
                <a:lnTo>
                  <a:pt x="203" y="532"/>
                </a:lnTo>
                <a:lnTo>
                  <a:pt x="209" y="535"/>
                </a:lnTo>
                <a:lnTo>
                  <a:pt x="215" y="539"/>
                </a:lnTo>
                <a:lnTo>
                  <a:pt x="227" y="535"/>
                </a:lnTo>
                <a:lnTo>
                  <a:pt x="239" y="529"/>
                </a:lnTo>
                <a:lnTo>
                  <a:pt x="257" y="506"/>
                </a:lnTo>
                <a:lnTo>
                  <a:pt x="275" y="489"/>
                </a:lnTo>
                <a:lnTo>
                  <a:pt x="281" y="480"/>
                </a:lnTo>
                <a:lnTo>
                  <a:pt x="287" y="476"/>
                </a:lnTo>
                <a:lnTo>
                  <a:pt x="299" y="473"/>
                </a:lnTo>
                <a:lnTo>
                  <a:pt x="305" y="473"/>
                </a:lnTo>
                <a:lnTo>
                  <a:pt x="323" y="480"/>
                </a:lnTo>
                <a:lnTo>
                  <a:pt x="329" y="489"/>
                </a:lnTo>
                <a:lnTo>
                  <a:pt x="329" y="506"/>
                </a:lnTo>
                <a:lnTo>
                  <a:pt x="329" y="519"/>
                </a:lnTo>
                <a:lnTo>
                  <a:pt x="323" y="535"/>
                </a:lnTo>
                <a:lnTo>
                  <a:pt x="317" y="552"/>
                </a:lnTo>
                <a:lnTo>
                  <a:pt x="311" y="568"/>
                </a:lnTo>
                <a:lnTo>
                  <a:pt x="317" y="598"/>
                </a:lnTo>
                <a:lnTo>
                  <a:pt x="323" y="627"/>
                </a:lnTo>
                <a:lnTo>
                  <a:pt x="335" y="650"/>
                </a:lnTo>
                <a:lnTo>
                  <a:pt x="353" y="670"/>
                </a:lnTo>
                <a:lnTo>
                  <a:pt x="389" y="686"/>
                </a:lnTo>
                <a:lnTo>
                  <a:pt x="419" y="703"/>
                </a:lnTo>
                <a:lnTo>
                  <a:pt x="437" y="709"/>
                </a:lnTo>
                <a:lnTo>
                  <a:pt x="449" y="713"/>
                </a:lnTo>
                <a:lnTo>
                  <a:pt x="461" y="716"/>
                </a:lnTo>
                <a:lnTo>
                  <a:pt x="473" y="716"/>
                </a:lnTo>
                <a:lnTo>
                  <a:pt x="491" y="716"/>
                </a:lnTo>
                <a:lnTo>
                  <a:pt x="508" y="713"/>
                </a:lnTo>
                <a:lnTo>
                  <a:pt x="556" y="703"/>
                </a:lnTo>
                <a:lnTo>
                  <a:pt x="592" y="686"/>
                </a:lnTo>
                <a:lnTo>
                  <a:pt x="610" y="677"/>
                </a:lnTo>
                <a:lnTo>
                  <a:pt x="628" y="663"/>
                </a:lnTo>
                <a:lnTo>
                  <a:pt x="658" y="631"/>
                </a:lnTo>
                <a:lnTo>
                  <a:pt x="682" y="591"/>
                </a:lnTo>
                <a:lnTo>
                  <a:pt x="706" y="549"/>
                </a:lnTo>
                <a:lnTo>
                  <a:pt x="718" y="506"/>
                </a:lnTo>
                <a:lnTo>
                  <a:pt x="724" y="486"/>
                </a:lnTo>
                <a:lnTo>
                  <a:pt x="724" y="470"/>
                </a:lnTo>
                <a:lnTo>
                  <a:pt x="724" y="434"/>
                </a:lnTo>
              </a:path>
            </a:pathLst>
          </a:custGeom>
          <a:solidFill>
            <a:srgbClr val="99CCFF"/>
          </a:solidFill>
          <a:ln>
            <a:noFill/>
          </a:ln>
          <a:effectLst>
            <a:outerShdw blurRad="63500" dist="35921" dir="2700000" algn="ctr" rotWithShape="0">
              <a:schemeClr val="tx1"/>
            </a:outerShdw>
          </a:effectLst>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25" name="Freeform 25">
            <a:extLst>
              <a:ext uri="{FF2B5EF4-FFF2-40B4-BE49-F238E27FC236}">
                <a16:creationId xmlns:a16="http://schemas.microsoft.com/office/drawing/2014/main" id="{D49B5B0B-8BA2-4212-A31B-8925B8EF1036}"/>
              </a:ext>
            </a:extLst>
          </p:cNvPr>
          <p:cNvSpPr>
            <a:spLocks/>
          </p:cNvSpPr>
          <p:nvPr/>
        </p:nvSpPr>
        <p:spPr bwMode="auto">
          <a:xfrm>
            <a:off x="4546600" y="2289175"/>
            <a:ext cx="106363" cy="222250"/>
          </a:xfrm>
          <a:custGeom>
            <a:avLst/>
            <a:gdLst>
              <a:gd name="T0" fmla="*/ 2147483647 w 75"/>
              <a:gd name="T1" fmla="*/ 2147483647 h 140"/>
              <a:gd name="T2" fmla="*/ 2147483647 w 75"/>
              <a:gd name="T3" fmla="*/ 2147483647 h 140"/>
              <a:gd name="T4" fmla="*/ 2147483647 w 75"/>
              <a:gd name="T5" fmla="*/ 2147483647 h 140"/>
              <a:gd name="T6" fmla="*/ 2147483647 w 75"/>
              <a:gd name="T7" fmla="*/ 2147483647 h 140"/>
              <a:gd name="T8" fmla="*/ 2147483647 w 75"/>
              <a:gd name="T9" fmla="*/ 2147483647 h 140"/>
              <a:gd name="T10" fmla="*/ 2147483647 w 75"/>
              <a:gd name="T11" fmla="*/ 2147483647 h 140"/>
              <a:gd name="T12" fmla="*/ 2147483647 w 75"/>
              <a:gd name="T13" fmla="*/ 0 h 140"/>
              <a:gd name="T14" fmla="*/ 2147483647 w 75"/>
              <a:gd name="T15" fmla="*/ 2147483647 h 140"/>
              <a:gd name="T16" fmla="*/ 2147483647 w 75"/>
              <a:gd name="T17" fmla="*/ 2147483647 h 140"/>
              <a:gd name="T18" fmla="*/ 0 w 75"/>
              <a:gd name="T19" fmla="*/ 2147483647 h 140"/>
              <a:gd name="T20" fmla="*/ 0 w 75"/>
              <a:gd name="T21" fmla="*/ 2147483647 h 140"/>
              <a:gd name="T22" fmla="*/ 0 w 75"/>
              <a:gd name="T23" fmla="*/ 2147483647 h 140"/>
              <a:gd name="T24" fmla="*/ 0 w 75"/>
              <a:gd name="T25" fmla="*/ 2147483647 h 140"/>
              <a:gd name="T26" fmla="*/ 2147483647 w 75"/>
              <a:gd name="T27" fmla="*/ 2147483647 h 140"/>
              <a:gd name="T28" fmla="*/ 2147483647 w 75"/>
              <a:gd name="T29" fmla="*/ 2147483647 h 140"/>
              <a:gd name="T30" fmla="*/ 2147483647 w 75"/>
              <a:gd name="T31" fmla="*/ 2147483647 h 140"/>
              <a:gd name="T32" fmla="*/ 2147483647 w 75"/>
              <a:gd name="T33" fmla="*/ 2147483647 h 140"/>
              <a:gd name="T34" fmla="*/ 2147483647 w 75"/>
              <a:gd name="T35" fmla="*/ 2147483647 h 140"/>
              <a:gd name="T36" fmla="*/ 2147483647 w 75"/>
              <a:gd name="T37" fmla="*/ 2147483647 h 140"/>
              <a:gd name="T38" fmla="*/ 2147483647 w 75"/>
              <a:gd name="T39" fmla="*/ 2147483647 h 140"/>
              <a:gd name="T40" fmla="*/ 2147483647 w 75"/>
              <a:gd name="T41" fmla="*/ 2147483647 h 140"/>
              <a:gd name="T42" fmla="*/ 2147483647 w 75"/>
              <a:gd name="T43" fmla="*/ 2147483647 h 140"/>
              <a:gd name="T44" fmla="*/ 2147483647 w 75"/>
              <a:gd name="T45" fmla="*/ 2147483647 h 140"/>
              <a:gd name="T46" fmla="*/ 2147483647 w 75"/>
              <a:gd name="T47" fmla="*/ 2147483647 h 1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5"/>
              <a:gd name="T73" fmla="*/ 0 h 140"/>
              <a:gd name="T74" fmla="*/ 75 w 75"/>
              <a:gd name="T75" fmla="*/ 140 h 14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5" h="140">
                <a:moveTo>
                  <a:pt x="74" y="79"/>
                </a:moveTo>
                <a:lnTo>
                  <a:pt x="74" y="51"/>
                </a:lnTo>
                <a:lnTo>
                  <a:pt x="74" y="36"/>
                </a:lnTo>
                <a:lnTo>
                  <a:pt x="68" y="25"/>
                </a:lnTo>
                <a:lnTo>
                  <a:pt x="58" y="10"/>
                </a:lnTo>
                <a:lnTo>
                  <a:pt x="53" y="3"/>
                </a:lnTo>
                <a:lnTo>
                  <a:pt x="47" y="0"/>
                </a:lnTo>
                <a:lnTo>
                  <a:pt x="26" y="3"/>
                </a:lnTo>
                <a:lnTo>
                  <a:pt x="5" y="13"/>
                </a:lnTo>
                <a:lnTo>
                  <a:pt x="0" y="33"/>
                </a:lnTo>
                <a:lnTo>
                  <a:pt x="0" y="58"/>
                </a:lnTo>
                <a:lnTo>
                  <a:pt x="0" y="76"/>
                </a:lnTo>
                <a:lnTo>
                  <a:pt x="0" y="96"/>
                </a:lnTo>
                <a:lnTo>
                  <a:pt x="5" y="117"/>
                </a:lnTo>
                <a:lnTo>
                  <a:pt x="5" y="124"/>
                </a:lnTo>
                <a:lnTo>
                  <a:pt x="10" y="129"/>
                </a:lnTo>
                <a:lnTo>
                  <a:pt x="21" y="137"/>
                </a:lnTo>
                <a:lnTo>
                  <a:pt x="37" y="139"/>
                </a:lnTo>
                <a:lnTo>
                  <a:pt x="47" y="137"/>
                </a:lnTo>
                <a:lnTo>
                  <a:pt x="58" y="132"/>
                </a:lnTo>
                <a:lnTo>
                  <a:pt x="63" y="122"/>
                </a:lnTo>
                <a:lnTo>
                  <a:pt x="68" y="109"/>
                </a:lnTo>
                <a:lnTo>
                  <a:pt x="74" y="94"/>
                </a:lnTo>
                <a:lnTo>
                  <a:pt x="74" y="79"/>
                </a:lnTo>
              </a:path>
            </a:pathLst>
          </a:custGeom>
          <a:solidFill>
            <a:srgbClr val="FF0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26" name="Freeform 26">
            <a:extLst>
              <a:ext uri="{FF2B5EF4-FFF2-40B4-BE49-F238E27FC236}">
                <a16:creationId xmlns:a16="http://schemas.microsoft.com/office/drawing/2014/main" id="{A99861FB-DB38-416A-97C8-F46F1A7E900D}"/>
              </a:ext>
            </a:extLst>
          </p:cNvPr>
          <p:cNvSpPr>
            <a:spLocks/>
          </p:cNvSpPr>
          <p:nvPr/>
        </p:nvSpPr>
        <p:spPr bwMode="auto">
          <a:xfrm>
            <a:off x="4806950" y="2395538"/>
            <a:ext cx="168275" cy="204787"/>
          </a:xfrm>
          <a:custGeom>
            <a:avLst/>
            <a:gdLst>
              <a:gd name="T0" fmla="*/ 2147483647 w 119"/>
              <a:gd name="T1" fmla="*/ 2147483647 h 129"/>
              <a:gd name="T2" fmla="*/ 2147483647 w 119"/>
              <a:gd name="T3" fmla="*/ 2147483647 h 129"/>
              <a:gd name="T4" fmla="*/ 2147483647 w 119"/>
              <a:gd name="T5" fmla="*/ 2147483647 h 129"/>
              <a:gd name="T6" fmla="*/ 2147483647 w 119"/>
              <a:gd name="T7" fmla="*/ 2147483647 h 129"/>
              <a:gd name="T8" fmla="*/ 2147483647 w 119"/>
              <a:gd name="T9" fmla="*/ 0 h 129"/>
              <a:gd name="T10" fmla="*/ 2147483647 w 119"/>
              <a:gd name="T11" fmla="*/ 2147483647 h 129"/>
              <a:gd name="T12" fmla="*/ 2147483647 w 119"/>
              <a:gd name="T13" fmla="*/ 2147483647 h 129"/>
              <a:gd name="T14" fmla="*/ 2147483647 w 119"/>
              <a:gd name="T15" fmla="*/ 2147483647 h 129"/>
              <a:gd name="T16" fmla="*/ 2147483647 w 119"/>
              <a:gd name="T17" fmla="*/ 2147483647 h 129"/>
              <a:gd name="T18" fmla="*/ 2147483647 w 119"/>
              <a:gd name="T19" fmla="*/ 2147483647 h 129"/>
              <a:gd name="T20" fmla="*/ 2147483647 w 119"/>
              <a:gd name="T21" fmla="*/ 2147483647 h 129"/>
              <a:gd name="T22" fmla="*/ 2147483647 w 119"/>
              <a:gd name="T23" fmla="*/ 2147483647 h 129"/>
              <a:gd name="T24" fmla="*/ 2147483647 w 119"/>
              <a:gd name="T25" fmla="*/ 2147483647 h 129"/>
              <a:gd name="T26" fmla="*/ 2147483647 w 119"/>
              <a:gd name="T27" fmla="*/ 2147483647 h 129"/>
              <a:gd name="T28" fmla="*/ 2147483647 w 119"/>
              <a:gd name="T29" fmla="*/ 2147483647 h 129"/>
              <a:gd name="T30" fmla="*/ 2147483647 w 119"/>
              <a:gd name="T31" fmla="*/ 2147483647 h 129"/>
              <a:gd name="T32" fmla="*/ 2147483647 w 119"/>
              <a:gd name="T33" fmla="*/ 2147483647 h 129"/>
              <a:gd name="T34" fmla="*/ 2147483647 w 119"/>
              <a:gd name="T35" fmla="*/ 2147483647 h 129"/>
              <a:gd name="T36" fmla="*/ 2147483647 w 119"/>
              <a:gd name="T37" fmla="*/ 2147483647 h 129"/>
              <a:gd name="T38" fmla="*/ 0 w 119"/>
              <a:gd name="T39" fmla="*/ 2147483647 h 129"/>
              <a:gd name="T40" fmla="*/ 0 w 119"/>
              <a:gd name="T41" fmla="*/ 2147483647 h 129"/>
              <a:gd name="T42" fmla="*/ 0 w 119"/>
              <a:gd name="T43" fmla="*/ 2147483647 h 129"/>
              <a:gd name="T44" fmla="*/ 0 w 119"/>
              <a:gd name="T45" fmla="*/ 2147483647 h 129"/>
              <a:gd name="T46" fmla="*/ 0 w 119"/>
              <a:gd name="T47" fmla="*/ 2147483647 h 129"/>
              <a:gd name="T48" fmla="*/ 2147483647 w 119"/>
              <a:gd name="T49" fmla="*/ 2147483647 h 129"/>
              <a:gd name="T50" fmla="*/ 2147483647 w 119"/>
              <a:gd name="T51" fmla="*/ 2147483647 h 1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9"/>
              <a:gd name="T79" fmla="*/ 0 h 129"/>
              <a:gd name="T80" fmla="*/ 119 w 119"/>
              <a:gd name="T81" fmla="*/ 129 h 1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9" h="129">
                <a:moveTo>
                  <a:pt x="28" y="26"/>
                </a:moveTo>
                <a:lnTo>
                  <a:pt x="39" y="13"/>
                </a:lnTo>
                <a:lnTo>
                  <a:pt x="45" y="8"/>
                </a:lnTo>
                <a:lnTo>
                  <a:pt x="51" y="5"/>
                </a:lnTo>
                <a:lnTo>
                  <a:pt x="68" y="0"/>
                </a:lnTo>
                <a:lnTo>
                  <a:pt x="84" y="2"/>
                </a:lnTo>
                <a:lnTo>
                  <a:pt x="96" y="10"/>
                </a:lnTo>
                <a:lnTo>
                  <a:pt x="113" y="26"/>
                </a:lnTo>
                <a:lnTo>
                  <a:pt x="118" y="37"/>
                </a:lnTo>
                <a:lnTo>
                  <a:pt x="118" y="47"/>
                </a:lnTo>
                <a:lnTo>
                  <a:pt x="118" y="71"/>
                </a:lnTo>
                <a:lnTo>
                  <a:pt x="101" y="94"/>
                </a:lnTo>
                <a:lnTo>
                  <a:pt x="96" y="107"/>
                </a:lnTo>
                <a:lnTo>
                  <a:pt x="84" y="115"/>
                </a:lnTo>
                <a:lnTo>
                  <a:pt x="62" y="126"/>
                </a:lnTo>
                <a:lnTo>
                  <a:pt x="45" y="128"/>
                </a:lnTo>
                <a:lnTo>
                  <a:pt x="34" y="128"/>
                </a:lnTo>
                <a:lnTo>
                  <a:pt x="17" y="123"/>
                </a:lnTo>
                <a:lnTo>
                  <a:pt x="5" y="118"/>
                </a:lnTo>
                <a:lnTo>
                  <a:pt x="0" y="110"/>
                </a:lnTo>
                <a:lnTo>
                  <a:pt x="0" y="97"/>
                </a:lnTo>
                <a:lnTo>
                  <a:pt x="0" y="84"/>
                </a:lnTo>
                <a:lnTo>
                  <a:pt x="0" y="68"/>
                </a:lnTo>
                <a:lnTo>
                  <a:pt x="0" y="55"/>
                </a:lnTo>
                <a:lnTo>
                  <a:pt x="11" y="39"/>
                </a:lnTo>
                <a:lnTo>
                  <a:pt x="28" y="26"/>
                </a:lnTo>
              </a:path>
            </a:pathLst>
          </a:custGeom>
          <a:solidFill>
            <a:srgbClr val="FF0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27" name="Freeform 27">
            <a:extLst>
              <a:ext uri="{FF2B5EF4-FFF2-40B4-BE49-F238E27FC236}">
                <a16:creationId xmlns:a16="http://schemas.microsoft.com/office/drawing/2014/main" id="{2D474606-E875-45E2-A794-D8B6662142F0}"/>
              </a:ext>
            </a:extLst>
          </p:cNvPr>
          <p:cNvSpPr>
            <a:spLocks/>
          </p:cNvSpPr>
          <p:nvPr/>
        </p:nvSpPr>
        <p:spPr bwMode="auto">
          <a:xfrm>
            <a:off x="4554538" y="2603500"/>
            <a:ext cx="144462" cy="223838"/>
          </a:xfrm>
          <a:custGeom>
            <a:avLst/>
            <a:gdLst>
              <a:gd name="T0" fmla="*/ 2147483647 w 102"/>
              <a:gd name="T1" fmla="*/ 2147483647 h 141"/>
              <a:gd name="T2" fmla="*/ 2147483647 w 102"/>
              <a:gd name="T3" fmla="*/ 2147483647 h 141"/>
              <a:gd name="T4" fmla="*/ 2147483647 w 102"/>
              <a:gd name="T5" fmla="*/ 2147483647 h 141"/>
              <a:gd name="T6" fmla="*/ 2147483647 w 102"/>
              <a:gd name="T7" fmla="*/ 2147483647 h 141"/>
              <a:gd name="T8" fmla="*/ 2147483647 w 102"/>
              <a:gd name="T9" fmla="*/ 0 h 141"/>
              <a:gd name="T10" fmla="*/ 2147483647 w 102"/>
              <a:gd name="T11" fmla="*/ 2147483647 h 141"/>
              <a:gd name="T12" fmla="*/ 2147483647 w 102"/>
              <a:gd name="T13" fmla="*/ 2147483647 h 141"/>
              <a:gd name="T14" fmla="*/ 2147483647 w 102"/>
              <a:gd name="T15" fmla="*/ 2147483647 h 141"/>
              <a:gd name="T16" fmla="*/ 2147483647 w 102"/>
              <a:gd name="T17" fmla="*/ 2147483647 h 141"/>
              <a:gd name="T18" fmla="*/ 2147483647 w 102"/>
              <a:gd name="T19" fmla="*/ 2147483647 h 141"/>
              <a:gd name="T20" fmla="*/ 0 w 102"/>
              <a:gd name="T21" fmla="*/ 2147483647 h 141"/>
              <a:gd name="T22" fmla="*/ 0 w 102"/>
              <a:gd name="T23" fmla="*/ 2147483647 h 141"/>
              <a:gd name="T24" fmla="*/ 2147483647 w 102"/>
              <a:gd name="T25" fmla="*/ 2147483647 h 141"/>
              <a:gd name="T26" fmla="*/ 2147483647 w 102"/>
              <a:gd name="T27" fmla="*/ 2147483647 h 141"/>
              <a:gd name="T28" fmla="*/ 2147483647 w 102"/>
              <a:gd name="T29" fmla="*/ 2147483647 h 141"/>
              <a:gd name="T30" fmla="*/ 2147483647 w 102"/>
              <a:gd name="T31" fmla="*/ 2147483647 h 141"/>
              <a:gd name="T32" fmla="*/ 2147483647 w 102"/>
              <a:gd name="T33" fmla="*/ 2147483647 h 141"/>
              <a:gd name="T34" fmla="*/ 2147483647 w 102"/>
              <a:gd name="T35" fmla="*/ 2147483647 h 141"/>
              <a:gd name="T36" fmla="*/ 2147483647 w 102"/>
              <a:gd name="T37" fmla="*/ 2147483647 h 141"/>
              <a:gd name="T38" fmla="*/ 2147483647 w 102"/>
              <a:gd name="T39" fmla="*/ 2147483647 h 141"/>
              <a:gd name="T40" fmla="*/ 2147483647 w 102"/>
              <a:gd name="T41" fmla="*/ 2147483647 h 141"/>
              <a:gd name="T42" fmla="*/ 2147483647 w 102"/>
              <a:gd name="T43" fmla="*/ 2147483647 h 141"/>
              <a:gd name="T44" fmla="*/ 2147483647 w 102"/>
              <a:gd name="T45" fmla="*/ 2147483647 h 141"/>
              <a:gd name="T46" fmla="*/ 2147483647 w 102"/>
              <a:gd name="T47" fmla="*/ 2147483647 h 141"/>
              <a:gd name="T48" fmla="*/ 2147483647 w 102"/>
              <a:gd name="T49" fmla="*/ 2147483647 h 141"/>
              <a:gd name="T50" fmla="*/ 2147483647 w 102"/>
              <a:gd name="T51" fmla="*/ 2147483647 h 1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2"/>
              <a:gd name="T79" fmla="*/ 0 h 141"/>
              <a:gd name="T80" fmla="*/ 102 w 102"/>
              <a:gd name="T81" fmla="*/ 141 h 14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2" h="141">
                <a:moveTo>
                  <a:pt x="101" y="43"/>
                </a:moveTo>
                <a:lnTo>
                  <a:pt x="96" y="32"/>
                </a:lnTo>
                <a:lnTo>
                  <a:pt x="90" y="20"/>
                </a:lnTo>
                <a:lnTo>
                  <a:pt x="85" y="9"/>
                </a:lnTo>
                <a:lnTo>
                  <a:pt x="69" y="0"/>
                </a:lnTo>
                <a:lnTo>
                  <a:pt x="53" y="3"/>
                </a:lnTo>
                <a:lnTo>
                  <a:pt x="32" y="12"/>
                </a:lnTo>
                <a:lnTo>
                  <a:pt x="26" y="20"/>
                </a:lnTo>
                <a:lnTo>
                  <a:pt x="16" y="32"/>
                </a:lnTo>
                <a:lnTo>
                  <a:pt x="5" y="55"/>
                </a:lnTo>
                <a:lnTo>
                  <a:pt x="0" y="77"/>
                </a:lnTo>
                <a:lnTo>
                  <a:pt x="0" y="100"/>
                </a:lnTo>
                <a:lnTo>
                  <a:pt x="10" y="120"/>
                </a:lnTo>
                <a:lnTo>
                  <a:pt x="16" y="129"/>
                </a:lnTo>
                <a:lnTo>
                  <a:pt x="21" y="137"/>
                </a:lnTo>
                <a:lnTo>
                  <a:pt x="32" y="140"/>
                </a:lnTo>
                <a:lnTo>
                  <a:pt x="42" y="140"/>
                </a:lnTo>
                <a:lnTo>
                  <a:pt x="48" y="134"/>
                </a:lnTo>
                <a:lnTo>
                  <a:pt x="58" y="126"/>
                </a:lnTo>
                <a:lnTo>
                  <a:pt x="64" y="112"/>
                </a:lnTo>
                <a:lnTo>
                  <a:pt x="74" y="100"/>
                </a:lnTo>
                <a:lnTo>
                  <a:pt x="80" y="89"/>
                </a:lnTo>
                <a:lnTo>
                  <a:pt x="85" y="72"/>
                </a:lnTo>
                <a:lnTo>
                  <a:pt x="85" y="60"/>
                </a:lnTo>
                <a:lnTo>
                  <a:pt x="96" y="52"/>
                </a:lnTo>
                <a:lnTo>
                  <a:pt x="101" y="43"/>
                </a:lnTo>
              </a:path>
            </a:pathLst>
          </a:custGeom>
          <a:solidFill>
            <a:srgbClr val="FF0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28" name="Freeform 28">
            <a:extLst>
              <a:ext uri="{FF2B5EF4-FFF2-40B4-BE49-F238E27FC236}">
                <a16:creationId xmlns:a16="http://schemas.microsoft.com/office/drawing/2014/main" id="{F8C24260-5A8D-408D-B0B7-A7ED02ABB34D}"/>
              </a:ext>
            </a:extLst>
          </p:cNvPr>
          <p:cNvSpPr>
            <a:spLocks/>
          </p:cNvSpPr>
          <p:nvPr/>
        </p:nvSpPr>
        <p:spPr bwMode="auto">
          <a:xfrm>
            <a:off x="4697413" y="2735263"/>
            <a:ext cx="95250" cy="188912"/>
          </a:xfrm>
          <a:custGeom>
            <a:avLst/>
            <a:gdLst>
              <a:gd name="T0" fmla="*/ 2147483647 w 67"/>
              <a:gd name="T1" fmla="*/ 2147483647 h 119"/>
              <a:gd name="T2" fmla="*/ 2147483647 w 67"/>
              <a:gd name="T3" fmla="*/ 2147483647 h 119"/>
              <a:gd name="T4" fmla="*/ 2147483647 w 67"/>
              <a:gd name="T5" fmla="*/ 2147483647 h 119"/>
              <a:gd name="T6" fmla="*/ 2147483647 w 67"/>
              <a:gd name="T7" fmla="*/ 0 h 119"/>
              <a:gd name="T8" fmla="*/ 2147483647 w 67"/>
              <a:gd name="T9" fmla="*/ 2147483647 h 119"/>
              <a:gd name="T10" fmla="*/ 2147483647 w 67"/>
              <a:gd name="T11" fmla="*/ 2147483647 h 119"/>
              <a:gd name="T12" fmla="*/ 0 w 67"/>
              <a:gd name="T13" fmla="*/ 2147483647 h 119"/>
              <a:gd name="T14" fmla="*/ 0 w 67"/>
              <a:gd name="T15" fmla="*/ 2147483647 h 119"/>
              <a:gd name="T16" fmla="*/ 0 w 67"/>
              <a:gd name="T17" fmla="*/ 2147483647 h 119"/>
              <a:gd name="T18" fmla="*/ 0 w 67"/>
              <a:gd name="T19" fmla="*/ 2147483647 h 119"/>
              <a:gd name="T20" fmla="*/ 2147483647 w 67"/>
              <a:gd name="T21" fmla="*/ 2147483647 h 119"/>
              <a:gd name="T22" fmla="*/ 2147483647 w 67"/>
              <a:gd name="T23" fmla="*/ 2147483647 h 119"/>
              <a:gd name="T24" fmla="*/ 2147483647 w 67"/>
              <a:gd name="T25" fmla="*/ 2147483647 h 119"/>
              <a:gd name="T26" fmla="*/ 2147483647 w 67"/>
              <a:gd name="T27" fmla="*/ 2147483647 h 119"/>
              <a:gd name="T28" fmla="*/ 2147483647 w 67"/>
              <a:gd name="T29" fmla="*/ 2147483647 h 119"/>
              <a:gd name="T30" fmla="*/ 2147483647 w 67"/>
              <a:gd name="T31" fmla="*/ 2147483647 h 119"/>
              <a:gd name="T32" fmla="*/ 2147483647 w 67"/>
              <a:gd name="T33" fmla="*/ 2147483647 h 119"/>
              <a:gd name="T34" fmla="*/ 2147483647 w 67"/>
              <a:gd name="T35" fmla="*/ 2147483647 h 119"/>
              <a:gd name="T36" fmla="*/ 2147483647 w 67"/>
              <a:gd name="T37" fmla="*/ 2147483647 h 119"/>
              <a:gd name="T38" fmla="*/ 2147483647 w 67"/>
              <a:gd name="T39" fmla="*/ 2147483647 h 119"/>
              <a:gd name="T40" fmla="*/ 2147483647 w 67"/>
              <a:gd name="T41" fmla="*/ 2147483647 h 119"/>
              <a:gd name="T42" fmla="*/ 2147483647 w 67"/>
              <a:gd name="T43" fmla="*/ 2147483647 h 119"/>
              <a:gd name="T44" fmla="*/ 2147483647 w 67"/>
              <a:gd name="T45" fmla="*/ 2147483647 h 119"/>
              <a:gd name="T46" fmla="*/ 2147483647 w 67"/>
              <a:gd name="T47" fmla="*/ 2147483647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
              <a:gd name="T73" fmla="*/ 0 h 119"/>
              <a:gd name="T74" fmla="*/ 67 w 67"/>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 h="119">
                <a:moveTo>
                  <a:pt x="49" y="21"/>
                </a:moveTo>
                <a:lnTo>
                  <a:pt x="38" y="9"/>
                </a:lnTo>
                <a:lnTo>
                  <a:pt x="33" y="3"/>
                </a:lnTo>
                <a:lnTo>
                  <a:pt x="27" y="0"/>
                </a:lnTo>
                <a:lnTo>
                  <a:pt x="17" y="6"/>
                </a:lnTo>
                <a:lnTo>
                  <a:pt x="6" y="18"/>
                </a:lnTo>
                <a:lnTo>
                  <a:pt x="0" y="27"/>
                </a:lnTo>
                <a:lnTo>
                  <a:pt x="0" y="41"/>
                </a:lnTo>
                <a:lnTo>
                  <a:pt x="0" y="56"/>
                </a:lnTo>
                <a:lnTo>
                  <a:pt x="0" y="68"/>
                </a:lnTo>
                <a:lnTo>
                  <a:pt x="11" y="89"/>
                </a:lnTo>
                <a:lnTo>
                  <a:pt x="27" y="106"/>
                </a:lnTo>
                <a:lnTo>
                  <a:pt x="44" y="115"/>
                </a:lnTo>
                <a:lnTo>
                  <a:pt x="55" y="118"/>
                </a:lnTo>
                <a:lnTo>
                  <a:pt x="60" y="115"/>
                </a:lnTo>
                <a:lnTo>
                  <a:pt x="66" y="103"/>
                </a:lnTo>
                <a:lnTo>
                  <a:pt x="66" y="97"/>
                </a:lnTo>
                <a:lnTo>
                  <a:pt x="66" y="89"/>
                </a:lnTo>
                <a:lnTo>
                  <a:pt x="66" y="74"/>
                </a:lnTo>
                <a:lnTo>
                  <a:pt x="60" y="56"/>
                </a:lnTo>
                <a:lnTo>
                  <a:pt x="60" y="47"/>
                </a:lnTo>
                <a:lnTo>
                  <a:pt x="55" y="41"/>
                </a:lnTo>
                <a:lnTo>
                  <a:pt x="55" y="30"/>
                </a:lnTo>
                <a:lnTo>
                  <a:pt x="49" y="21"/>
                </a:lnTo>
              </a:path>
            </a:pathLst>
          </a:custGeom>
          <a:solidFill>
            <a:srgbClr val="FF0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29" name="Freeform 29">
            <a:extLst>
              <a:ext uri="{FF2B5EF4-FFF2-40B4-BE49-F238E27FC236}">
                <a16:creationId xmlns:a16="http://schemas.microsoft.com/office/drawing/2014/main" id="{9ED716EC-B42A-4612-8438-3320E6979C72}"/>
              </a:ext>
            </a:extLst>
          </p:cNvPr>
          <p:cNvSpPr>
            <a:spLocks/>
          </p:cNvSpPr>
          <p:nvPr/>
        </p:nvSpPr>
        <p:spPr bwMode="auto">
          <a:xfrm>
            <a:off x="4887913" y="2420938"/>
            <a:ext cx="41275" cy="38100"/>
          </a:xfrm>
          <a:custGeom>
            <a:avLst/>
            <a:gdLst>
              <a:gd name="T0" fmla="*/ 2147483647 w 29"/>
              <a:gd name="T1" fmla="*/ 2147483647 h 24"/>
              <a:gd name="T2" fmla="*/ 2147483647 w 29"/>
              <a:gd name="T3" fmla="*/ 0 h 24"/>
              <a:gd name="T4" fmla="*/ 2147483647 w 29"/>
              <a:gd name="T5" fmla="*/ 0 h 24"/>
              <a:gd name="T6" fmla="*/ 2147483647 w 29"/>
              <a:gd name="T7" fmla="*/ 0 h 24"/>
              <a:gd name="T8" fmla="*/ 2147483647 w 29"/>
              <a:gd name="T9" fmla="*/ 2147483647 h 24"/>
              <a:gd name="T10" fmla="*/ 2147483647 w 29"/>
              <a:gd name="T11" fmla="*/ 2147483647 h 24"/>
              <a:gd name="T12" fmla="*/ 0 w 29"/>
              <a:gd name="T13" fmla="*/ 2147483647 h 24"/>
              <a:gd name="T14" fmla="*/ 2147483647 w 29"/>
              <a:gd name="T15" fmla="*/ 2147483647 h 24"/>
              <a:gd name="T16" fmla="*/ 2147483647 w 29"/>
              <a:gd name="T17" fmla="*/ 2147483647 h 24"/>
              <a:gd name="T18" fmla="*/ 2147483647 w 29"/>
              <a:gd name="T19" fmla="*/ 2147483647 h 24"/>
              <a:gd name="T20" fmla="*/ 2147483647 w 29"/>
              <a:gd name="T21" fmla="*/ 2147483647 h 24"/>
              <a:gd name="T22" fmla="*/ 2147483647 w 29"/>
              <a:gd name="T23" fmla="*/ 2147483647 h 24"/>
              <a:gd name="T24" fmla="*/ 2147483647 w 29"/>
              <a:gd name="T25" fmla="*/ 2147483647 h 24"/>
              <a:gd name="T26" fmla="*/ 2147483647 w 29"/>
              <a:gd name="T27" fmla="*/ 2147483647 h 24"/>
              <a:gd name="T28" fmla="*/ 2147483647 w 29"/>
              <a:gd name="T29" fmla="*/ 2147483647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
              <a:gd name="T46" fmla="*/ 0 h 24"/>
              <a:gd name="T47" fmla="*/ 29 w 29"/>
              <a:gd name="T48" fmla="*/ 24 h 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 h="24">
                <a:moveTo>
                  <a:pt x="28" y="5"/>
                </a:moveTo>
                <a:lnTo>
                  <a:pt x="17" y="0"/>
                </a:lnTo>
                <a:lnTo>
                  <a:pt x="12" y="0"/>
                </a:lnTo>
                <a:lnTo>
                  <a:pt x="6" y="3"/>
                </a:lnTo>
                <a:lnTo>
                  <a:pt x="6" y="5"/>
                </a:lnTo>
                <a:lnTo>
                  <a:pt x="0" y="10"/>
                </a:lnTo>
                <a:lnTo>
                  <a:pt x="6" y="18"/>
                </a:lnTo>
                <a:lnTo>
                  <a:pt x="12" y="23"/>
                </a:lnTo>
                <a:lnTo>
                  <a:pt x="17" y="23"/>
                </a:lnTo>
                <a:lnTo>
                  <a:pt x="23" y="23"/>
                </a:lnTo>
                <a:lnTo>
                  <a:pt x="28" y="18"/>
                </a:lnTo>
                <a:lnTo>
                  <a:pt x="28" y="13"/>
                </a:lnTo>
                <a:lnTo>
                  <a:pt x="28" y="5"/>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0" name="Freeform 30">
            <a:extLst>
              <a:ext uri="{FF2B5EF4-FFF2-40B4-BE49-F238E27FC236}">
                <a16:creationId xmlns:a16="http://schemas.microsoft.com/office/drawing/2014/main" id="{F449373D-B92B-476E-BEAB-20D28B1B3614}"/>
              </a:ext>
            </a:extLst>
          </p:cNvPr>
          <p:cNvSpPr>
            <a:spLocks/>
          </p:cNvSpPr>
          <p:nvPr/>
        </p:nvSpPr>
        <p:spPr bwMode="auto">
          <a:xfrm>
            <a:off x="4908550" y="2474913"/>
            <a:ext cx="50800" cy="49212"/>
          </a:xfrm>
          <a:custGeom>
            <a:avLst/>
            <a:gdLst>
              <a:gd name="T0" fmla="*/ 2147483647 w 35"/>
              <a:gd name="T1" fmla="*/ 0 h 31"/>
              <a:gd name="T2" fmla="*/ 2147483647 w 35"/>
              <a:gd name="T3" fmla="*/ 0 h 31"/>
              <a:gd name="T4" fmla="*/ 2147483647 w 35"/>
              <a:gd name="T5" fmla="*/ 0 h 31"/>
              <a:gd name="T6" fmla="*/ 2147483647 w 35"/>
              <a:gd name="T7" fmla="*/ 2147483647 h 31"/>
              <a:gd name="T8" fmla="*/ 2147483647 w 35"/>
              <a:gd name="T9" fmla="*/ 2147483647 h 31"/>
              <a:gd name="T10" fmla="*/ 0 w 35"/>
              <a:gd name="T11" fmla="*/ 2147483647 h 31"/>
              <a:gd name="T12" fmla="*/ 2147483647 w 35"/>
              <a:gd name="T13" fmla="*/ 2147483647 h 31"/>
              <a:gd name="T14" fmla="*/ 2147483647 w 35"/>
              <a:gd name="T15" fmla="*/ 2147483647 h 31"/>
              <a:gd name="T16" fmla="*/ 2147483647 w 35"/>
              <a:gd name="T17" fmla="*/ 2147483647 h 31"/>
              <a:gd name="T18" fmla="*/ 2147483647 w 35"/>
              <a:gd name="T19" fmla="*/ 2147483647 h 31"/>
              <a:gd name="T20" fmla="*/ 2147483647 w 35"/>
              <a:gd name="T21" fmla="*/ 2147483647 h 31"/>
              <a:gd name="T22" fmla="*/ 2147483647 w 35"/>
              <a:gd name="T23" fmla="*/ 2147483647 h 31"/>
              <a:gd name="T24" fmla="*/ 2147483647 w 35"/>
              <a:gd name="T25" fmla="*/ 2147483647 h 31"/>
              <a:gd name="T26" fmla="*/ 2147483647 w 35"/>
              <a:gd name="T27" fmla="*/ 2147483647 h 31"/>
              <a:gd name="T28" fmla="*/ 2147483647 w 35"/>
              <a:gd name="T29" fmla="*/ 2147483647 h 31"/>
              <a:gd name="T30" fmla="*/ 2147483647 w 35"/>
              <a:gd name="T31" fmla="*/ 0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
              <a:gd name="T49" fmla="*/ 0 h 31"/>
              <a:gd name="T50" fmla="*/ 35 w 35"/>
              <a:gd name="T51" fmla="*/ 31 h 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 h="31">
                <a:moveTo>
                  <a:pt x="28" y="0"/>
                </a:moveTo>
                <a:lnTo>
                  <a:pt x="17" y="0"/>
                </a:lnTo>
                <a:lnTo>
                  <a:pt x="12" y="0"/>
                </a:lnTo>
                <a:lnTo>
                  <a:pt x="6" y="2"/>
                </a:lnTo>
                <a:lnTo>
                  <a:pt x="6" y="5"/>
                </a:lnTo>
                <a:lnTo>
                  <a:pt x="0" y="13"/>
                </a:lnTo>
                <a:lnTo>
                  <a:pt x="6" y="20"/>
                </a:lnTo>
                <a:lnTo>
                  <a:pt x="12" y="25"/>
                </a:lnTo>
                <a:lnTo>
                  <a:pt x="17" y="30"/>
                </a:lnTo>
                <a:lnTo>
                  <a:pt x="23" y="30"/>
                </a:lnTo>
                <a:lnTo>
                  <a:pt x="28" y="30"/>
                </a:lnTo>
                <a:lnTo>
                  <a:pt x="28" y="28"/>
                </a:lnTo>
                <a:lnTo>
                  <a:pt x="34" y="23"/>
                </a:lnTo>
                <a:lnTo>
                  <a:pt x="34" y="13"/>
                </a:lnTo>
                <a:lnTo>
                  <a:pt x="34" y="5"/>
                </a:lnTo>
                <a:lnTo>
                  <a:pt x="28"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1" name="Freeform 31">
            <a:extLst>
              <a:ext uri="{FF2B5EF4-FFF2-40B4-BE49-F238E27FC236}">
                <a16:creationId xmlns:a16="http://schemas.microsoft.com/office/drawing/2014/main" id="{1B762301-1821-4730-8853-348014F595DB}"/>
              </a:ext>
            </a:extLst>
          </p:cNvPr>
          <p:cNvSpPr>
            <a:spLocks/>
          </p:cNvSpPr>
          <p:nvPr/>
        </p:nvSpPr>
        <p:spPr bwMode="auto">
          <a:xfrm>
            <a:off x="4832350" y="2497138"/>
            <a:ext cx="31750" cy="30162"/>
          </a:xfrm>
          <a:custGeom>
            <a:avLst/>
            <a:gdLst>
              <a:gd name="T0" fmla="*/ 2147483647 w 23"/>
              <a:gd name="T1" fmla="*/ 0 h 19"/>
              <a:gd name="T2" fmla="*/ 2147483647 w 23"/>
              <a:gd name="T3" fmla="*/ 0 h 19"/>
              <a:gd name="T4" fmla="*/ 2147483647 w 23"/>
              <a:gd name="T5" fmla="*/ 0 h 19"/>
              <a:gd name="T6" fmla="*/ 2147483647 w 23"/>
              <a:gd name="T7" fmla="*/ 2147483647 h 19"/>
              <a:gd name="T8" fmla="*/ 0 w 23"/>
              <a:gd name="T9" fmla="*/ 2147483647 h 19"/>
              <a:gd name="T10" fmla="*/ 2147483647 w 23"/>
              <a:gd name="T11" fmla="*/ 2147483647 h 19"/>
              <a:gd name="T12" fmla="*/ 2147483647 w 23"/>
              <a:gd name="T13" fmla="*/ 2147483647 h 19"/>
              <a:gd name="T14" fmla="*/ 2147483647 w 23"/>
              <a:gd name="T15" fmla="*/ 2147483647 h 19"/>
              <a:gd name="T16" fmla="*/ 2147483647 w 23"/>
              <a:gd name="T17" fmla="*/ 2147483647 h 19"/>
              <a:gd name="T18" fmla="*/ 2147483647 w 23"/>
              <a:gd name="T19" fmla="*/ 2147483647 h 19"/>
              <a:gd name="T20" fmla="*/ 2147483647 w 23"/>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19"/>
              <a:gd name="T35" fmla="*/ 23 w 23"/>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19">
                <a:moveTo>
                  <a:pt x="16" y="0"/>
                </a:moveTo>
                <a:lnTo>
                  <a:pt x="11" y="0"/>
                </a:lnTo>
                <a:lnTo>
                  <a:pt x="5" y="0"/>
                </a:lnTo>
                <a:lnTo>
                  <a:pt x="5" y="5"/>
                </a:lnTo>
                <a:lnTo>
                  <a:pt x="0" y="10"/>
                </a:lnTo>
                <a:lnTo>
                  <a:pt x="5" y="15"/>
                </a:lnTo>
                <a:lnTo>
                  <a:pt x="11" y="18"/>
                </a:lnTo>
                <a:lnTo>
                  <a:pt x="16" y="15"/>
                </a:lnTo>
                <a:lnTo>
                  <a:pt x="22" y="8"/>
                </a:lnTo>
                <a:lnTo>
                  <a:pt x="22" y="3"/>
                </a:lnTo>
                <a:lnTo>
                  <a:pt x="16"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2" name="Freeform 32">
            <a:extLst>
              <a:ext uri="{FF2B5EF4-FFF2-40B4-BE49-F238E27FC236}">
                <a16:creationId xmlns:a16="http://schemas.microsoft.com/office/drawing/2014/main" id="{659207BF-9737-4C41-9E80-7F574DCD30FA}"/>
              </a:ext>
            </a:extLst>
          </p:cNvPr>
          <p:cNvSpPr>
            <a:spLocks/>
          </p:cNvSpPr>
          <p:nvPr/>
        </p:nvSpPr>
        <p:spPr bwMode="auto">
          <a:xfrm>
            <a:off x="4833938" y="2543175"/>
            <a:ext cx="41275" cy="30163"/>
          </a:xfrm>
          <a:custGeom>
            <a:avLst/>
            <a:gdLst>
              <a:gd name="T0" fmla="*/ 2147483647 w 29"/>
              <a:gd name="T1" fmla="*/ 0 h 19"/>
              <a:gd name="T2" fmla="*/ 0 w 29"/>
              <a:gd name="T3" fmla="*/ 0 h 19"/>
              <a:gd name="T4" fmla="*/ 0 w 29"/>
              <a:gd name="T5" fmla="*/ 2147483647 h 19"/>
              <a:gd name="T6" fmla="*/ 0 w 29"/>
              <a:gd name="T7" fmla="*/ 2147483647 h 19"/>
              <a:gd name="T8" fmla="*/ 2147483647 w 29"/>
              <a:gd name="T9" fmla="*/ 2147483647 h 19"/>
              <a:gd name="T10" fmla="*/ 2147483647 w 29"/>
              <a:gd name="T11" fmla="*/ 2147483647 h 19"/>
              <a:gd name="T12" fmla="*/ 2147483647 w 29"/>
              <a:gd name="T13" fmla="*/ 2147483647 h 19"/>
              <a:gd name="T14" fmla="*/ 2147483647 w 29"/>
              <a:gd name="T15" fmla="*/ 2147483647 h 19"/>
              <a:gd name="T16" fmla="*/ 2147483647 w 29"/>
              <a:gd name="T17" fmla="*/ 2147483647 h 19"/>
              <a:gd name="T18" fmla="*/ 2147483647 w 29"/>
              <a:gd name="T19" fmla="*/ 2147483647 h 19"/>
              <a:gd name="T20" fmla="*/ 2147483647 w 29"/>
              <a:gd name="T21" fmla="*/ 2147483647 h 19"/>
              <a:gd name="T22" fmla="*/ 2147483647 w 29"/>
              <a:gd name="T23" fmla="*/ 0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
              <a:gd name="T37" fmla="*/ 0 h 19"/>
              <a:gd name="T38" fmla="*/ 29 w 29"/>
              <a:gd name="T39" fmla="*/ 19 h 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 h="19">
                <a:moveTo>
                  <a:pt x="17" y="0"/>
                </a:moveTo>
                <a:lnTo>
                  <a:pt x="0" y="0"/>
                </a:lnTo>
                <a:lnTo>
                  <a:pt x="0" y="5"/>
                </a:lnTo>
                <a:lnTo>
                  <a:pt x="0" y="11"/>
                </a:lnTo>
                <a:lnTo>
                  <a:pt x="6" y="13"/>
                </a:lnTo>
                <a:lnTo>
                  <a:pt x="11" y="16"/>
                </a:lnTo>
                <a:lnTo>
                  <a:pt x="17" y="18"/>
                </a:lnTo>
                <a:lnTo>
                  <a:pt x="22" y="18"/>
                </a:lnTo>
                <a:lnTo>
                  <a:pt x="28" y="13"/>
                </a:lnTo>
                <a:lnTo>
                  <a:pt x="28" y="8"/>
                </a:lnTo>
                <a:lnTo>
                  <a:pt x="22" y="5"/>
                </a:lnTo>
                <a:lnTo>
                  <a:pt x="17"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3" name="Freeform 33">
            <a:extLst>
              <a:ext uri="{FF2B5EF4-FFF2-40B4-BE49-F238E27FC236}">
                <a16:creationId xmlns:a16="http://schemas.microsoft.com/office/drawing/2014/main" id="{DAB5D3DA-2BF7-41A8-865E-B0F768A90291}"/>
              </a:ext>
            </a:extLst>
          </p:cNvPr>
          <p:cNvSpPr>
            <a:spLocks/>
          </p:cNvSpPr>
          <p:nvPr/>
        </p:nvSpPr>
        <p:spPr bwMode="auto">
          <a:xfrm>
            <a:off x="4860925" y="2444750"/>
            <a:ext cx="57150" cy="120650"/>
          </a:xfrm>
          <a:custGeom>
            <a:avLst/>
            <a:gdLst>
              <a:gd name="T0" fmla="*/ 2147483647 w 40"/>
              <a:gd name="T1" fmla="*/ 2147483647 h 76"/>
              <a:gd name="T2" fmla="*/ 2147483647 w 40"/>
              <a:gd name="T3" fmla="*/ 2147483647 h 76"/>
              <a:gd name="T4" fmla="*/ 2147483647 w 40"/>
              <a:gd name="T5" fmla="*/ 2147483647 h 76"/>
              <a:gd name="T6" fmla="*/ 2147483647 w 40"/>
              <a:gd name="T7" fmla="*/ 2147483647 h 76"/>
              <a:gd name="T8" fmla="*/ 2147483647 w 40"/>
              <a:gd name="T9" fmla="*/ 2147483647 h 76"/>
              <a:gd name="T10" fmla="*/ 2147483647 w 40"/>
              <a:gd name="T11" fmla="*/ 0 h 76"/>
              <a:gd name="T12" fmla="*/ 2147483647 w 40"/>
              <a:gd name="T13" fmla="*/ 2147483647 h 76"/>
              <a:gd name="T14" fmla="*/ 2147483647 w 40"/>
              <a:gd name="T15" fmla="*/ 2147483647 h 76"/>
              <a:gd name="T16" fmla="*/ 0 w 40"/>
              <a:gd name="T17" fmla="*/ 2147483647 h 76"/>
              <a:gd name="T18" fmla="*/ 2147483647 w 40"/>
              <a:gd name="T19" fmla="*/ 2147483647 h 76"/>
              <a:gd name="T20" fmla="*/ 2147483647 w 40"/>
              <a:gd name="T21" fmla="*/ 2147483647 h 76"/>
              <a:gd name="T22" fmla="*/ 2147483647 w 40"/>
              <a:gd name="T23" fmla="*/ 2147483647 h 76"/>
              <a:gd name="T24" fmla="*/ 2147483647 w 40"/>
              <a:gd name="T25" fmla="*/ 2147483647 h 76"/>
              <a:gd name="T26" fmla="*/ 2147483647 w 40"/>
              <a:gd name="T27" fmla="*/ 2147483647 h 76"/>
              <a:gd name="T28" fmla="*/ 2147483647 w 40"/>
              <a:gd name="T29" fmla="*/ 2147483647 h 76"/>
              <a:gd name="T30" fmla="*/ 2147483647 w 40"/>
              <a:gd name="T31" fmla="*/ 2147483647 h 76"/>
              <a:gd name="T32" fmla="*/ 2147483647 w 40"/>
              <a:gd name="T33" fmla="*/ 2147483647 h 76"/>
              <a:gd name="T34" fmla="*/ 2147483647 w 40"/>
              <a:gd name="T35" fmla="*/ 2147483647 h 76"/>
              <a:gd name="T36" fmla="*/ 2147483647 w 40"/>
              <a:gd name="T37" fmla="*/ 2147483647 h 76"/>
              <a:gd name="T38" fmla="*/ 2147483647 w 40"/>
              <a:gd name="T39" fmla="*/ 2147483647 h 76"/>
              <a:gd name="T40" fmla="*/ 2147483647 w 40"/>
              <a:gd name="T41" fmla="*/ 2147483647 h 76"/>
              <a:gd name="T42" fmla="*/ 2147483647 w 40"/>
              <a:gd name="T43" fmla="*/ 2147483647 h 76"/>
              <a:gd name="T44" fmla="*/ 2147483647 w 40"/>
              <a:gd name="T45" fmla="*/ 2147483647 h 76"/>
              <a:gd name="T46" fmla="*/ 2147483647 w 40"/>
              <a:gd name="T47" fmla="*/ 2147483647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0"/>
              <a:gd name="T73" fmla="*/ 0 h 76"/>
              <a:gd name="T74" fmla="*/ 40 w 40"/>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0" h="76">
                <a:moveTo>
                  <a:pt x="22" y="31"/>
                </a:moveTo>
                <a:lnTo>
                  <a:pt x="22" y="23"/>
                </a:lnTo>
                <a:lnTo>
                  <a:pt x="22" y="13"/>
                </a:lnTo>
                <a:lnTo>
                  <a:pt x="17" y="5"/>
                </a:lnTo>
                <a:lnTo>
                  <a:pt x="17" y="3"/>
                </a:lnTo>
                <a:lnTo>
                  <a:pt x="11" y="0"/>
                </a:lnTo>
                <a:lnTo>
                  <a:pt x="11" y="3"/>
                </a:lnTo>
                <a:lnTo>
                  <a:pt x="6" y="5"/>
                </a:lnTo>
                <a:lnTo>
                  <a:pt x="0" y="13"/>
                </a:lnTo>
                <a:lnTo>
                  <a:pt x="6" y="23"/>
                </a:lnTo>
                <a:lnTo>
                  <a:pt x="11" y="34"/>
                </a:lnTo>
                <a:lnTo>
                  <a:pt x="17" y="41"/>
                </a:lnTo>
                <a:lnTo>
                  <a:pt x="17" y="49"/>
                </a:lnTo>
                <a:lnTo>
                  <a:pt x="17" y="65"/>
                </a:lnTo>
                <a:lnTo>
                  <a:pt x="22" y="70"/>
                </a:lnTo>
                <a:lnTo>
                  <a:pt x="22" y="75"/>
                </a:lnTo>
                <a:lnTo>
                  <a:pt x="28" y="75"/>
                </a:lnTo>
                <a:lnTo>
                  <a:pt x="33" y="72"/>
                </a:lnTo>
                <a:lnTo>
                  <a:pt x="39" y="65"/>
                </a:lnTo>
                <a:lnTo>
                  <a:pt x="33" y="54"/>
                </a:lnTo>
                <a:lnTo>
                  <a:pt x="28" y="44"/>
                </a:lnTo>
                <a:lnTo>
                  <a:pt x="22" y="39"/>
                </a:lnTo>
                <a:lnTo>
                  <a:pt x="22" y="36"/>
                </a:lnTo>
                <a:lnTo>
                  <a:pt x="22" y="31"/>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4" name="Freeform 34">
            <a:extLst>
              <a:ext uri="{FF2B5EF4-FFF2-40B4-BE49-F238E27FC236}">
                <a16:creationId xmlns:a16="http://schemas.microsoft.com/office/drawing/2014/main" id="{854DD9E3-88B5-476A-8A96-A3A39E60C9C4}"/>
              </a:ext>
            </a:extLst>
          </p:cNvPr>
          <p:cNvSpPr>
            <a:spLocks/>
          </p:cNvSpPr>
          <p:nvPr/>
        </p:nvSpPr>
        <p:spPr bwMode="auto">
          <a:xfrm>
            <a:off x="4578350" y="2322513"/>
            <a:ext cx="46038" cy="31750"/>
          </a:xfrm>
          <a:custGeom>
            <a:avLst/>
            <a:gdLst>
              <a:gd name="T0" fmla="*/ 2147483647 w 32"/>
              <a:gd name="T1" fmla="*/ 0 h 20"/>
              <a:gd name="T2" fmla="*/ 2147483647 w 32"/>
              <a:gd name="T3" fmla="*/ 0 h 20"/>
              <a:gd name="T4" fmla="*/ 2147483647 w 32"/>
              <a:gd name="T5" fmla="*/ 0 h 20"/>
              <a:gd name="T6" fmla="*/ 0 w 32"/>
              <a:gd name="T7" fmla="*/ 2147483647 h 20"/>
              <a:gd name="T8" fmla="*/ 0 w 32"/>
              <a:gd name="T9" fmla="*/ 2147483647 h 20"/>
              <a:gd name="T10" fmla="*/ 0 w 32"/>
              <a:gd name="T11" fmla="*/ 2147483647 h 20"/>
              <a:gd name="T12" fmla="*/ 2147483647 w 32"/>
              <a:gd name="T13" fmla="*/ 2147483647 h 20"/>
              <a:gd name="T14" fmla="*/ 2147483647 w 32"/>
              <a:gd name="T15" fmla="*/ 2147483647 h 20"/>
              <a:gd name="T16" fmla="*/ 2147483647 w 32"/>
              <a:gd name="T17" fmla="*/ 2147483647 h 20"/>
              <a:gd name="T18" fmla="*/ 2147483647 w 32"/>
              <a:gd name="T19" fmla="*/ 2147483647 h 20"/>
              <a:gd name="T20" fmla="*/ 2147483647 w 32"/>
              <a:gd name="T21" fmla="*/ 2147483647 h 20"/>
              <a:gd name="T22" fmla="*/ 2147483647 w 32"/>
              <a:gd name="T23" fmla="*/ 2147483647 h 20"/>
              <a:gd name="T24" fmla="*/ 2147483647 w 32"/>
              <a:gd name="T25" fmla="*/ 2147483647 h 20"/>
              <a:gd name="T26" fmla="*/ 2147483647 w 32"/>
              <a:gd name="T27" fmla="*/ 2147483647 h 20"/>
              <a:gd name="T28" fmla="*/ 2147483647 w 32"/>
              <a:gd name="T29" fmla="*/ 2147483647 h 20"/>
              <a:gd name="T30" fmla="*/ 2147483647 w 32"/>
              <a:gd name="T31" fmla="*/ 0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2"/>
              <a:gd name="T49" fmla="*/ 0 h 20"/>
              <a:gd name="T50" fmla="*/ 32 w 32"/>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2" h="20">
                <a:moveTo>
                  <a:pt x="21" y="0"/>
                </a:moveTo>
                <a:lnTo>
                  <a:pt x="15" y="0"/>
                </a:lnTo>
                <a:lnTo>
                  <a:pt x="5" y="0"/>
                </a:lnTo>
                <a:lnTo>
                  <a:pt x="0" y="4"/>
                </a:lnTo>
                <a:lnTo>
                  <a:pt x="0" y="7"/>
                </a:lnTo>
                <a:lnTo>
                  <a:pt x="0" y="9"/>
                </a:lnTo>
                <a:lnTo>
                  <a:pt x="5" y="12"/>
                </a:lnTo>
                <a:lnTo>
                  <a:pt x="15" y="16"/>
                </a:lnTo>
                <a:lnTo>
                  <a:pt x="15" y="19"/>
                </a:lnTo>
                <a:lnTo>
                  <a:pt x="21" y="19"/>
                </a:lnTo>
                <a:lnTo>
                  <a:pt x="26" y="16"/>
                </a:lnTo>
                <a:lnTo>
                  <a:pt x="26" y="14"/>
                </a:lnTo>
                <a:lnTo>
                  <a:pt x="31" y="9"/>
                </a:lnTo>
                <a:lnTo>
                  <a:pt x="31" y="7"/>
                </a:lnTo>
                <a:lnTo>
                  <a:pt x="26" y="2"/>
                </a:lnTo>
                <a:lnTo>
                  <a:pt x="21"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5" name="Freeform 35">
            <a:extLst>
              <a:ext uri="{FF2B5EF4-FFF2-40B4-BE49-F238E27FC236}">
                <a16:creationId xmlns:a16="http://schemas.microsoft.com/office/drawing/2014/main" id="{28266972-C723-4CDD-80B1-25D1C3E121B3}"/>
              </a:ext>
            </a:extLst>
          </p:cNvPr>
          <p:cNvSpPr>
            <a:spLocks/>
          </p:cNvSpPr>
          <p:nvPr/>
        </p:nvSpPr>
        <p:spPr bwMode="auto">
          <a:xfrm>
            <a:off x="4595813" y="2376488"/>
            <a:ext cx="46037" cy="47625"/>
          </a:xfrm>
          <a:custGeom>
            <a:avLst/>
            <a:gdLst>
              <a:gd name="T0" fmla="*/ 2147483647 w 33"/>
              <a:gd name="T1" fmla="*/ 2147483647 h 30"/>
              <a:gd name="T2" fmla="*/ 2147483647 w 33"/>
              <a:gd name="T3" fmla="*/ 0 h 30"/>
              <a:gd name="T4" fmla="*/ 2147483647 w 33"/>
              <a:gd name="T5" fmla="*/ 2147483647 h 30"/>
              <a:gd name="T6" fmla="*/ 0 w 33"/>
              <a:gd name="T7" fmla="*/ 2147483647 h 30"/>
              <a:gd name="T8" fmla="*/ 0 w 33"/>
              <a:gd name="T9" fmla="*/ 2147483647 h 30"/>
              <a:gd name="T10" fmla="*/ 0 w 33"/>
              <a:gd name="T11" fmla="*/ 2147483647 h 30"/>
              <a:gd name="T12" fmla="*/ 2147483647 w 33"/>
              <a:gd name="T13" fmla="*/ 2147483647 h 30"/>
              <a:gd name="T14" fmla="*/ 2147483647 w 33"/>
              <a:gd name="T15" fmla="*/ 2147483647 h 30"/>
              <a:gd name="T16" fmla="*/ 2147483647 w 33"/>
              <a:gd name="T17" fmla="*/ 2147483647 h 30"/>
              <a:gd name="T18" fmla="*/ 2147483647 w 33"/>
              <a:gd name="T19" fmla="*/ 2147483647 h 30"/>
              <a:gd name="T20" fmla="*/ 2147483647 w 33"/>
              <a:gd name="T21" fmla="*/ 2147483647 h 30"/>
              <a:gd name="T22" fmla="*/ 2147483647 w 33"/>
              <a:gd name="T23" fmla="*/ 2147483647 h 30"/>
              <a:gd name="T24" fmla="*/ 2147483647 w 33"/>
              <a:gd name="T25" fmla="*/ 2147483647 h 30"/>
              <a:gd name="T26" fmla="*/ 2147483647 w 33"/>
              <a:gd name="T27" fmla="*/ 2147483647 h 30"/>
              <a:gd name="T28" fmla="*/ 2147483647 w 33"/>
              <a:gd name="T29" fmla="*/ 2147483647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30"/>
              <a:gd name="T47" fmla="*/ 33 w 33"/>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30">
                <a:moveTo>
                  <a:pt x="21" y="2"/>
                </a:moveTo>
                <a:lnTo>
                  <a:pt x="16" y="0"/>
                </a:lnTo>
                <a:lnTo>
                  <a:pt x="6" y="2"/>
                </a:lnTo>
                <a:lnTo>
                  <a:pt x="0" y="5"/>
                </a:lnTo>
                <a:lnTo>
                  <a:pt x="0" y="12"/>
                </a:lnTo>
                <a:lnTo>
                  <a:pt x="0" y="17"/>
                </a:lnTo>
                <a:lnTo>
                  <a:pt x="6" y="22"/>
                </a:lnTo>
                <a:lnTo>
                  <a:pt x="11" y="27"/>
                </a:lnTo>
                <a:lnTo>
                  <a:pt x="16" y="29"/>
                </a:lnTo>
                <a:lnTo>
                  <a:pt x="21" y="27"/>
                </a:lnTo>
                <a:lnTo>
                  <a:pt x="27" y="22"/>
                </a:lnTo>
                <a:lnTo>
                  <a:pt x="32" y="14"/>
                </a:lnTo>
                <a:lnTo>
                  <a:pt x="32" y="7"/>
                </a:lnTo>
                <a:lnTo>
                  <a:pt x="27" y="5"/>
                </a:lnTo>
                <a:lnTo>
                  <a:pt x="21" y="2"/>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6" name="Freeform 36">
            <a:extLst>
              <a:ext uri="{FF2B5EF4-FFF2-40B4-BE49-F238E27FC236}">
                <a16:creationId xmlns:a16="http://schemas.microsoft.com/office/drawing/2014/main" id="{A61BE0F8-261E-4430-B2EE-F3AB8E3AB87A}"/>
              </a:ext>
            </a:extLst>
          </p:cNvPr>
          <p:cNvSpPr>
            <a:spLocks/>
          </p:cNvSpPr>
          <p:nvPr/>
        </p:nvSpPr>
        <p:spPr bwMode="auto">
          <a:xfrm>
            <a:off x="4576763" y="2386013"/>
            <a:ext cx="23812" cy="60325"/>
          </a:xfrm>
          <a:custGeom>
            <a:avLst/>
            <a:gdLst>
              <a:gd name="T0" fmla="*/ 2147483647 w 17"/>
              <a:gd name="T1" fmla="*/ 2147483647 h 38"/>
              <a:gd name="T2" fmla="*/ 2147483647 w 17"/>
              <a:gd name="T3" fmla="*/ 0 h 38"/>
              <a:gd name="T4" fmla="*/ 0 w 17"/>
              <a:gd name="T5" fmla="*/ 0 h 38"/>
              <a:gd name="T6" fmla="*/ 0 w 17"/>
              <a:gd name="T7" fmla="*/ 2147483647 h 38"/>
              <a:gd name="T8" fmla="*/ 0 w 17"/>
              <a:gd name="T9" fmla="*/ 2147483647 h 38"/>
              <a:gd name="T10" fmla="*/ 0 w 17"/>
              <a:gd name="T11" fmla="*/ 2147483647 h 38"/>
              <a:gd name="T12" fmla="*/ 0 w 17"/>
              <a:gd name="T13" fmla="*/ 2147483647 h 38"/>
              <a:gd name="T14" fmla="*/ 0 w 17"/>
              <a:gd name="T15" fmla="*/ 2147483647 h 38"/>
              <a:gd name="T16" fmla="*/ 2147483647 w 17"/>
              <a:gd name="T17" fmla="*/ 2147483647 h 38"/>
              <a:gd name="T18" fmla="*/ 2147483647 w 17"/>
              <a:gd name="T19" fmla="*/ 2147483647 h 38"/>
              <a:gd name="T20" fmla="*/ 2147483647 w 17"/>
              <a:gd name="T21" fmla="*/ 2147483647 h 38"/>
              <a:gd name="T22" fmla="*/ 2147483647 w 17"/>
              <a:gd name="T23" fmla="*/ 2147483647 h 38"/>
              <a:gd name="T24" fmla="*/ 2147483647 w 17"/>
              <a:gd name="T25" fmla="*/ 2147483647 h 38"/>
              <a:gd name="T26" fmla="*/ 2147483647 w 17"/>
              <a:gd name="T27" fmla="*/ 2147483647 h 38"/>
              <a:gd name="T28" fmla="*/ 2147483647 w 17"/>
              <a:gd name="T29" fmla="*/ 2147483647 h 38"/>
              <a:gd name="T30" fmla="*/ 2147483647 w 17"/>
              <a:gd name="T31" fmla="*/ 2147483647 h 38"/>
              <a:gd name="T32" fmla="*/ 2147483647 w 17"/>
              <a:gd name="T33" fmla="*/ 2147483647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38"/>
              <a:gd name="T53" fmla="*/ 17 w 17"/>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38">
                <a:moveTo>
                  <a:pt x="11" y="4"/>
                </a:moveTo>
                <a:lnTo>
                  <a:pt x="6" y="0"/>
                </a:lnTo>
                <a:lnTo>
                  <a:pt x="0" y="0"/>
                </a:lnTo>
                <a:lnTo>
                  <a:pt x="0" y="2"/>
                </a:lnTo>
                <a:lnTo>
                  <a:pt x="0" y="4"/>
                </a:lnTo>
                <a:lnTo>
                  <a:pt x="0" y="12"/>
                </a:lnTo>
                <a:lnTo>
                  <a:pt x="0" y="22"/>
                </a:lnTo>
                <a:lnTo>
                  <a:pt x="0" y="32"/>
                </a:lnTo>
                <a:lnTo>
                  <a:pt x="6" y="37"/>
                </a:lnTo>
                <a:lnTo>
                  <a:pt x="11" y="37"/>
                </a:lnTo>
                <a:lnTo>
                  <a:pt x="11" y="32"/>
                </a:lnTo>
                <a:lnTo>
                  <a:pt x="16" y="22"/>
                </a:lnTo>
                <a:lnTo>
                  <a:pt x="16" y="12"/>
                </a:lnTo>
                <a:lnTo>
                  <a:pt x="16" y="7"/>
                </a:lnTo>
                <a:lnTo>
                  <a:pt x="11" y="4"/>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7" name="Freeform 37">
            <a:extLst>
              <a:ext uri="{FF2B5EF4-FFF2-40B4-BE49-F238E27FC236}">
                <a16:creationId xmlns:a16="http://schemas.microsoft.com/office/drawing/2014/main" id="{8059FFD3-3E7B-477D-81C3-81BB8083C406}"/>
              </a:ext>
            </a:extLst>
          </p:cNvPr>
          <p:cNvSpPr>
            <a:spLocks/>
          </p:cNvSpPr>
          <p:nvPr/>
        </p:nvSpPr>
        <p:spPr bwMode="auto">
          <a:xfrm>
            <a:off x="4576763" y="2454275"/>
            <a:ext cx="44450" cy="28575"/>
          </a:xfrm>
          <a:custGeom>
            <a:avLst/>
            <a:gdLst>
              <a:gd name="T0" fmla="*/ 2147483647 w 32"/>
              <a:gd name="T1" fmla="*/ 0 h 18"/>
              <a:gd name="T2" fmla="*/ 2147483647 w 32"/>
              <a:gd name="T3" fmla="*/ 0 h 18"/>
              <a:gd name="T4" fmla="*/ 2147483647 w 32"/>
              <a:gd name="T5" fmla="*/ 0 h 18"/>
              <a:gd name="T6" fmla="*/ 2147483647 w 32"/>
              <a:gd name="T7" fmla="*/ 2147483647 h 18"/>
              <a:gd name="T8" fmla="*/ 0 w 32"/>
              <a:gd name="T9" fmla="*/ 2147483647 h 18"/>
              <a:gd name="T10" fmla="*/ 2147483647 w 32"/>
              <a:gd name="T11" fmla="*/ 2147483647 h 18"/>
              <a:gd name="T12" fmla="*/ 2147483647 w 32"/>
              <a:gd name="T13" fmla="*/ 2147483647 h 18"/>
              <a:gd name="T14" fmla="*/ 2147483647 w 32"/>
              <a:gd name="T15" fmla="*/ 2147483647 h 18"/>
              <a:gd name="T16" fmla="*/ 2147483647 w 32"/>
              <a:gd name="T17" fmla="*/ 2147483647 h 18"/>
              <a:gd name="T18" fmla="*/ 2147483647 w 32"/>
              <a:gd name="T19" fmla="*/ 2147483647 h 18"/>
              <a:gd name="T20" fmla="*/ 2147483647 w 32"/>
              <a:gd name="T21" fmla="*/ 2147483647 h 18"/>
              <a:gd name="T22" fmla="*/ 2147483647 w 32"/>
              <a:gd name="T23" fmla="*/ 2147483647 h 18"/>
              <a:gd name="T24" fmla="*/ 2147483647 w 32"/>
              <a:gd name="T25" fmla="*/ 0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8"/>
              <a:gd name="T41" fmla="*/ 32 w 32"/>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8">
                <a:moveTo>
                  <a:pt x="21" y="0"/>
                </a:moveTo>
                <a:lnTo>
                  <a:pt x="15" y="0"/>
                </a:lnTo>
                <a:lnTo>
                  <a:pt x="5" y="0"/>
                </a:lnTo>
                <a:lnTo>
                  <a:pt x="5" y="5"/>
                </a:lnTo>
                <a:lnTo>
                  <a:pt x="0" y="10"/>
                </a:lnTo>
                <a:lnTo>
                  <a:pt x="5" y="12"/>
                </a:lnTo>
                <a:lnTo>
                  <a:pt x="15" y="15"/>
                </a:lnTo>
                <a:lnTo>
                  <a:pt x="21" y="17"/>
                </a:lnTo>
                <a:lnTo>
                  <a:pt x="26" y="17"/>
                </a:lnTo>
                <a:lnTo>
                  <a:pt x="31" y="12"/>
                </a:lnTo>
                <a:lnTo>
                  <a:pt x="31" y="7"/>
                </a:lnTo>
                <a:lnTo>
                  <a:pt x="26" y="2"/>
                </a:lnTo>
                <a:lnTo>
                  <a:pt x="21"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8" name="Freeform 38">
            <a:extLst>
              <a:ext uri="{FF2B5EF4-FFF2-40B4-BE49-F238E27FC236}">
                <a16:creationId xmlns:a16="http://schemas.microsoft.com/office/drawing/2014/main" id="{B4AE42E9-AED2-4F66-BED9-50BC34C0A966}"/>
              </a:ext>
            </a:extLst>
          </p:cNvPr>
          <p:cNvSpPr>
            <a:spLocks/>
          </p:cNvSpPr>
          <p:nvPr/>
        </p:nvSpPr>
        <p:spPr bwMode="auto">
          <a:xfrm>
            <a:off x="4624388" y="2651125"/>
            <a:ext cx="46037" cy="49213"/>
          </a:xfrm>
          <a:custGeom>
            <a:avLst/>
            <a:gdLst>
              <a:gd name="T0" fmla="*/ 2147483647 w 33"/>
              <a:gd name="T1" fmla="*/ 0 h 31"/>
              <a:gd name="T2" fmla="*/ 2147483647 w 33"/>
              <a:gd name="T3" fmla="*/ 0 h 31"/>
              <a:gd name="T4" fmla="*/ 2147483647 w 33"/>
              <a:gd name="T5" fmla="*/ 0 h 31"/>
              <a:gd name="T6" fmla="*/ 2147483647 w 33"/>
              <a:gd name="T7" fmla="*/ 2147483647 h 31"/>
              <a:gd name="T8" fmla="*/ 2147483647 w 33"/>
              <a:gd name="T9" fmla="*/ 2147483647 h 31"/>
              <a:gd name="T10" fmla="*/ 0 w 33"/>
              <a:gd name="T11" fmla="*/ 2147483647 h 31"/>
              <a:gd name="T12" fmla="*/ 2147483647 w 33"/>
              <a:gd name="T13" fmla="*/ 2147483647 h 31"/>
              <a:gd name="T14" fmla="*/ 2147483647 w 33"/>
              <a:gd name="T15" fmla="*/ 2147483647 h 31"/>
              <a:gd name="T16" fmla="*/ 2147483647 w 33"/>
              <a:gd name="T17" fmla="*/ 2147483647 h 31"/>
              <a:gd name="T18" fmla="*/ 2147483647 w 33"/>
              <a:gd name="T19" fmla="*/ 2147483647 h 31"/>
              <a:gd name="T20" fmla="*/ 2147483647 w 33"/>
              <a:gd name="T21" fmla="*/ 2147483647 h 31"/>
              <a:gd name="T22" fmla="*/ 2147483647 w 33"/>
              <a:gd name="T23" fmla="*/ 2147483647 h 31"/>
              <a:gd name="T24" fmla="*/ 2147483647 w 33"/>
              <a:gd name="T25" fmla="*/ 2147483647 h 31"/>
              <a:gd name="T26" fmla="*/ 2147483647 w 33"/>
              <a:gd name="T27" fmla="*/ 2147483647 h 31"/>
              <a:gd name="T28" fmla="*/ 2147483647 w 33"/>
              <a:gd name="T29" fmla="*/ 2147483647 h 31"/>
              <a:gd name="T30" fmla="*/ 2147483647 w 33"/>
              <a:gd name="T31" fmla="*/ 0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3"/>
              <a:gd name="T49" fmla="*/ 0 h 31"/>
              <a:gd name="T50" fmla="*/ 33 w 33"/>
              <a:gd name="T51" fmla="*/ 31 h 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3" h="31">
                <a:moveTo>
                  <a:pt x="21" y="0"/>
                </a:moveTo>
                <a:lnTo>
                  <a:pt x="16" y="0"/>
                </a:lnTo>
                <a:lnTo>
                  <a:pt x="6" y="0"/>
                </a:lnTo>
                <a:lnTo>
                  <a:pt x="6" y="3"/>
                </a:lnTo>
                <a:lnTo>
                  <a:pt x="6" y="6"/>
                </a:lnTo>
                <a:lnTo>
                  <a:pt x="0" y="11"/>
                </a:lnTo>
                <a:lnTo>
                  <a:pt x="6" y="19"/>
                </a:lnTo>
                <a:lnTo>
                  <a:pt x="6" y="25"/>
                </a:lnTo>
                <a:lnTo>
                  <a:pt x="16" y="30"/>
                </a:lnTo>
                <a:lnTo>
                  <a:pt x="21" y="30"/>
                </a:lnTo>
                <a:lnTo>
                  <a:pt x="27" y="28"/>
                </a:lnTo>
                <a:lnTo>
                  <a:pt x="27" y="22"/>
                </a:lnTo>
                <a:lnTo>
                  <a:pt x="32" y="17"/>
                </a:lnTo>
                <a:lnTo>
                  <a:pt x="32" y="14"/>
                </a:lnTo>
                <a:lnTo>
                  <a:pt x="27" y="6"/>
                </a:lnTo>
                <a:lnTo>
                  <a:pt x="21"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39" name="Freeform 39">
            <a:extLst>
              <a:ext uri="{FF2B5EF4-FFF2-40B4-BE49-F238E27FC236}">
                <a16:creationId xmlns:a16="http://schemas.microsoft.com/office/drawing/2014/main" id="{4DF0DBFE-8116-466E-A2F6-200389E2F718}"/>
              </a:ext>
            </a:extLst>
          </p:cNvPr>
          <p:cNvSpPr>
            <a:spLocks/>
          </p:cNvSpPr>
          <p:nvPr/>
        </p:nvSpPr>
        <p:spPr bwMode="auto">
          <a:xfrm>
            <a:off x="4581525" y="2673350"/>
            <a:ext cx="31750" cy="31750"/>
          </a:xfrm>
          <a:custGeom>
            <a:avLst/>
            <a:gdLst>
              <a:gd name="T0" fmla="*/ 2147483647 w 22"/>
              <a:gd name="T1" fmla="*/ 0 h 20"/>
              <a:gd name="T2" fmla="*/ 2147483647 w 22"/>
              <a:gd name="T3" fmla="*/ 0 h 20"/>
              <a:gd name="T4" fmla="*/ 2147483647 w 22"/>
              <a:gd name="T5" fmla="*/ 2147483647 h 20"/>
              <a:gd name="T6" fmla="*/ 0 w 22"/>
              <a:gd name="T7" fmla="*/ 2147483647 h 20"/>
              <a:gd name="T8" fmla="*/ 0 w 22"/>
              <a:gd name="T9" fmla="*/ 2147483647 h 20"/>
              <a:gd name="T10" fmla="*/ 2147483647 w 22"/>
              <a:gd name="T11" fmla="*/ 2147483647 h 20"/>
              <a:gd name="T12" fmla="*/ 2147483647 w 22"/>
              <a:gd name="T13" fmla="*/ 2147483647 h 20"/>
              <a:gd name="T14" fmla="*/ 2147483647 w 22"/>
              <a:gd name="T15" fmla="*/ 2147483647 h 20"/>
              <a:gd name="T16" fmla="*/ 2147483647 w 22"/>
              <a:gd name="T17" fmla="*/ 2147483647 h 20"/>
              <a:gd name="T18" fmla="*/ 2147483647 w 22"/>
              <a:gd name="T19" fmla="*/ 2147483647 h 20"/>
              <a:gd name="T20" fmla="*/ 2147483647 w 22"/>
              <a:gd name="T21" fmla="*/ 2147483647 h 20"/>
              <a:gd name="T22" fmla="*/ 2147483647 w 22"/>
              <a:gd name="T23" fmla="*/ 0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20"/>
              <a:gd name="T38" fmla="*/ 22 w 22"/>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20">
                <a:moveTo>
                  <a:pt x="16" y="0"/>
                </a:moveTo>
                <a:lnTo>
                  <a:pt x="11" y="0"/>
                </a:lnTo>
                <a:lnTo>
                  <a:pt x="5" y="3"/>
                </a:lnTo>
                <a:lnTo>
                  <a:pt x="0" y="5"/>
                </a:lnTo>
                <a:lnTo>
                  <a:pt x="0" y="11"/>
                </a:lnTo>
                <a:lnTo>
                  <a:pt x="5" y="16"/>
                </a:lnTo>
                <a:lnTo>
                  <a:pt x="11" y="19"/>
                </a:lnTo>
                <a:lnTo>
                  <a:pt x="16" y="16"/>
                </a:lnTo>
                <a:lnTo>
                  <a:pt x="21" y="11"/>
                </a:lnTo>
                <a:lnTo>
                  <a:pt x="21" y="5"/>
                </a:lnTo>
                <a:lnTo>
                  <a:pt x="16" y="3"/>
                </a:lnTo>
                <a:lnTo>
                  <a:pt x="16"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40" name="Freeform 40">
            <a:extLst>
              <a:ext uri="{FF2B5EF4-FFF2-40B4-BE49-F238E27FC236}">
                <a16:creationId xmlns:a16="http://schemas.microsoft.com/office/drawing/2014/main" id="{08F6FDD6-A234-446E-ACA3-EE94A8C72BCE}"/>
              </a:ext>
            </a:extLst>
          </p:cNvPr>
          <p:cNvSpPr>
            <a:spLocks/>
          </p:cNvSpPr>
          <p:nvPr/>
        </p:nvSpPr>
        <p:spPr bwMode="auto">
          <a:xfrm>
            <a:off x="4730750" y="2857500"/>
            <a:ext cx="47625" cy="28575"/>
          </a:xfrm>
          <a:custGeom>
            <a:avLst/>
            <a:gdLst>
              <a:gd name="T0" fmla="*/ 2147483647 w 33"/>
              <a:gd name="T1" fmla="*/ 0 h 18"/>
              <a:gd name="T2" fmla="*/ 2147483647 w 33"/>
              <a:gd name="T3" fmla="*/ 0 h 18"/>
              <a:gd name="T4" fmla="*/ 2147483647 w 33"/>
              <a:gd name="T5" fmla="*/ 0 h 18"/>
              <a:gd name="T6" fmla="*/ 2147483647 w 33"/>
              <a:gd name="T7" fmla="*/ 2147483647 h 18"/>
              <a:gd name="T8" fmla="*/ 0 w 33"/>
              <a:gd name="T9" fmla="*/ 2147483647 h 18"/>
              <a:gd name="T10" fmla="*/ 2147483647 w 33"/>
              <a:gd name="T11" fmla="*/ 2147483647 h 18"/>
              <a:gd name="T12" fmla="*/ 2147483647 w 33"/>
              <a:gd name="T13" fmla="*/ 2147483647 h 18"/>
              <a:gd name="T14" fmla="*/ 2147483647 w 33"/>
              <a:gd name="T15" fmla="*/ 2147483647 h 18"/>
              <a:gd name="T16" fmla="*/ 2147483647 w 33"/>
              <a:gd name="T17" fmla="*/ 2147483647 h 18"/>
              <a:gd name="T18" fmla="*/ 2147483647 w 33"/>
              <a:gd name="T19" fmla="*/ 2147483647 h 18"/>
              <a:gd name="T20" fmla="*/ 2147483647 w 33"/>
              <a:gd name="T21" fmla="*/ 2147483647 h 18"/>
              <a:gd name="T22" fmla="*/ 2147483647 w 33"/>
              <a:gd name="T23" fmla="*/ 2147483647 h 18"/>
              <a:gd name="T24" fmla="*/ 2147483647 w 33"/>
              <a:gd name="T25" fmla="*/ 0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8"/>
              <a:gd name="T41" fmla="*/ 33 w 33"/>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8">
                <a:moveTo>
                  <a:pt x="21" y="0"/>
                </a:moveTo>
                <a:lnTo>
                  <a:pt x="16" y="0"/>
                </a:lnTo>
                <a:lnTo>
                  <a:pt x="5" y="0"/>
                </a:lnTo>
                <a:lnTo>
                  <a:pt x="5" y="5"/>
                </a:lnTo>
                <a:lnTo>
                  <a:pt x="0" y="11"/>
                </a:lnTo>
                <a:lnTo>
                  <a:pt x="10" y="14"/>
                </a:lnTo>
                <a:lnTo>
                  <a:pt x="16" y="17"/>
                </a:lnTo>
                <a:lnTo>
                  <a:pt x="21" y="17"/>
                </a:lnTo>
                <a:lnTo>
                  <a:pt x="27" y="17"/>
                </a:lnTo>
                <a:lnTo>
                  <a:pt x="32" y="14"/>
                </a:lnTo>
                <a:lnTo>
                  <a:pt x="32" y="8"/>
                </a:lnTo>
                <a:lnTo>
                  <a:pt x="27" y="3"/>
                </a:lnTo>
                <a:lnTo>
                  <a:pt x="21" y="0"/>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41" name="Freeform 41">
            <a:extLst>
              <a:ext uri="{FF2B5EF4-FFF2-40B4-BE49-F238E27FC236}">
                <a16:creationId xmlns:a16="http://schemas.microsoft.com/office/drawing/2014/main" id="{17D038CE-594C-450C-A0E4-7074C1726B8B}"/>
              </a:ext>
            </a:extLst>
          </p:cNvPr>
          <p:cNvSpPr>
            <a:spLocks/>
          </p:cNvSpPr>
          <p:nvPr/>
        </p:nvSpPr>
        <p:spPr bwMode="auto">
          <a:xfrm>
            <a:off x="4718050" y="2771775"/>
            <a:ext cx="47625" cy="50800"/>
          </a:xfrm>
          <a:custGeom>
            <a:avLst/>
            <a:gdLst>
              <a:gd name="T0" fmla="*/ 2147483647 w 33"/>
              <a:gd name="T1" fmla="*/ 2147483647 h 32"/>
              <a:gd name="T2" fmla="*/ 2147483647 w 33"/>
              <a:gd name="T3" fmla="*/ 0 h 32"/>
              <a:gd name="T4" fmla="*/ 2147483647 w 33"/>
              <a:gd name="T5" fmla="*/ 0 h 32"/>
              <a:gd name="T6" fmla="*/ 2147483647 w 33"/>
              <a:gd name="T7" fmla="*/ 2147483647 h 32"/>
              <a:gd name="T8" fmla="*/ 0 w 33"/>
              <a:gd name="T9" fmla="*/ 2147483647 h 32"/>
              <a:gd name="T10" fmla="*/ 2147483647 w 33"/>
              <a:gd name="T11" fmla="*/ 2147483647 h 32"/>
              <a:gd name="T12" fmla="*/ 2147483647 w 33"/>
              <a:gd name="T13" fmla="*/ 2147483647 h 32"/>
              <a:gd name="T14" fmla="*/ 2147483647 w 33"/>
              <a:gd name="T15" fmla="*/ 2147483647 h 32"/>
              <a:gd name="T16" fmla="*/ 2147483647 w 33"/>
              <a:gd name="T17" fmla="*/ 2147483647 h 32"/>
              <a:gd name="T18" fmla="*/ 2147483647 w 33"/>
              <a:gd name="T19" fmla="*/ 2147483647 h 32"/>
              <a:gd name="T20" fmla="*/ 2147483647 w 33"/>
              <a:gd name="T21" fmla="*/ 2147483647 h 32"/>
              <a:gd name="T22" fmla="*/ 2147483647 w 33"/>
              <a:gd name="T23" fmla="*/ 2147483647 h 32"/>
              <a:gd name="T24" fmla="*/ 2147483647 w 33"/>
              <a:gd name="T25" fmla="*/ 2147483647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32"/>
              <a:gd name="T41" fmla="*/ 33 w 33"/>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32">
                <a:moveTo>
                  <a:pt x="27" y="3"/>
                </a:moveTo>
                <a:lnTo>
                  <a:pt x="16" y="0"/>
                </a:lnTo>
                <a:lnTo>
                  <a:pt x="10" y="0"/>
                </a:lnTo>
                <a:lnTo>
                  <a:pt x="5" y="6"/>
                </a:lnTo>
                <a:lnTo>
                  <a:pt x="0" y="14"/>
                </a:lnTo>
                <a:lnTo>
                  <a:pt x="5" y="20"/>
                </a:lnTo>
                <a:lnTo>
                  <a:pt x="5" y="28"/>
                </a:lnTo>
                <a:lnTo>
                  <a:pt x="16" y="31"/>
                </a:lnTo>
                <a:lnTo>
                  <a:pt x="27" y="31"/>
                </a:lnTo>
                <a:lnTo>
                  <a:pt x="32" y="23"/>
                </a:lnTo>
                <a:lnTo>
                  <a:pt x="32" y="14"/>
                </a:lnTo>
                <a:lnTo>
                  <a:pt x="32" y="6"/>
                </a:lnTo>
                <a:lnTo>
                  <a:pt x="27" y="3"/>
                </a:lnTo>
              </a:path>
            </a:pathLst>
          </a:custGeom>
          <a:solidFill>
            <a:srgbClr val="3366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42" name="Freeform 42">
            <a:extLst>
              <a:ext uri="{FF2B5EF4-FFF2-40B4-BE49-F238E27FC236}">
                <a16:creationId xmlns:a16="http://schemas.microsoft.com/office/drawing/2014/main" id="{1E71880D-41F6-456A-8E9F-6D611A97FF50}"/>
              </a:ext>
            </a:extLst>
          </p:cNvPr>
          <p:cNvSpPr>
            <a:spLocks/>
          </p:cNvSpPr>
          <p:nvPr/>
        </p:nvSpPr>
        <p:spPr bwMode="auto">
          <a:xfrm>
            <a:off x="4806950" y="2643188"/>
            <a:ext cx="409575" cy="531812"/>
          </a:xfrm>
          <a:custGeom>
            <a:avLst/>
            <a:gdLst>
              <a:gd name="T0" fmla="*/ 2147483647 w 291"/>
              <a:gd name="T1" fmla="*/ 2147483647 h 335"/>
              <a:gd name="T2" fmla="*/ 2147483647 w 291"/>
              <a:gd name="T3" fmla="*/ 2147483647 h 335"/>
              <a:gd name="T4" fmla="*/ 2147483647 w 291"/>
              <a:gd name="T5" fmla="*/ 2147483647 h 335"/>
              <a:gd name="T6" fmla="*/ 2147483647 w 291"/>
              <a:gd name="T7" fmla="*/ 2147483647 h 335"/>
              <a:gd name="T8" fmla="*/ 2147483647 w 291"/>
              <a:gd name="T9" fmla="*/ 2147483647 h 335"/>
              <a:gd name="T10" fmla="*/ 2147483647 w 291"/>
              <a:gd name="T11" fmla="*/ 2147483647 h 335"/>
              <a:gd name="T12" fmla="*/ 2147483647 w 291"/>
              <a:gd name="T13" fmla="*/ 2147483647 h 335"/>
              <a:gd name="T14" fmla="*/ 2147483647 w 291"/>
              <a:gd name="T15" fmla="*/ 2147483647 h 335"/>
              <a:gd name="T16" fmla="*/ 2147483647 w 291"/>
              <a:gd name="T17" fmla="*/ 2147483647 h 335"/>
              <a:gd name="T18" fmla="*/ 2147483647 w 291"/>
              <a:gd name="T19" fmla="*/ 2147483647 h 335"/>
              <a:gd name="T20" fmla="*/ 2147483647 w 291"/>
              <a:gd name="T21" fmla="*/ 2147483647 h 335"/>
              <a:gd name="T22" fmla="*/ 2147483647 w 291"/>
              <a:gd name="T23" fmla="*/ 2147483647 h 335"/>
              <a:gd name="T24" fmla="*/ 2147483647 w 291"/>
              <a:gd name="T25" fmla="*/ 2147483647 h 335"/>
              <a:gd name="T26" fmla="*/ 2147483647 w 291"/>
              <a:gd name="T27" fmla="*/ 2147483647 h 335"/>
              <a:gd name="T28" fmla="*/ 2147483647 w 291"/>
              <a:gd name="T29" fmla="*/ 2147483647 h 335"/>
              <a:gd name="T30" fmla="*/ 2147483647 w 291"/>
              <a:gd name="T31" fmla="*/ 2147483647 h 335"/>
              <a:gd name="T32" fmla="*/ 2147483647 w 291"/>
              <a:gd name="T33" fmla="*/ 2147483647 h 335"/>
              <a:gd name="T34" fmla="*/ 0 w 291"/>
              <a:gd name="T35" fmla="*/ 2147483647 h 335"/>
              <a:gd name="T36" fmla="*/ 0 w 291"/>
              <a:gd name="T37" fmla="*/ 2147483647 h 335"/>
              <a:gd name="T38" fmla="*/ 0 w 291"/>
              <a:gd name="T39" fmla="*/ 2147483647 h 335"/>
              <a:gd name="T40" fmla="*/ 2147483647 w 291"/>
              <a:gd name="T41" fmla="*/ 2147483647 h 335"/>
              <a:gd name="T42" fmla="*/ 2147483647 w 291"/>
              <a:gd name="T43" fmla="*/ 2147483647 h 335"/>
              <a:gd name="T44" fmla="*/ 2147483647 w 291"/>
              <a:gd name="T45" fmla="*/ 2147483647 h 335"/>
              <a:gd name="T46" fmla="*/ 2147483647 w 291"/>
              <a:gd name="T47" fmla="*/ 2147483647 h 335"/>
              <a:gd name="T48" fmla="*/ 2147483647 w 291"/>
              <a:gd name="T49" fmla="*/ 2147483647 h 335"/>
              <a:gd name="T50" fmla="*/ 2147483647 w 291"/>
              <a:gd name="T51" fmla="*/ 2147483647 h 335"/>
              <a:gd name="T52" fmla="*/ 2147483647 w 291"/>
              <a:gd name="T53" fmla="*/ 2147483647 h 335"/>
              <a:gd name="T54" fmla="*/ 2147483647 w 291"/>
              <a:gd name="T55" fmla="*/ 2147483647 h 335"/>
              <a:gd name="T56" fmla="*/ 2147483647 w 291"/>
              <a:gd name="T57" fmla="*/ 2147483647 h 335"/>
              <a:gd name="T58" fmla="*/ 2147483647 w 291"/>
              <a:gd name="T59" fmla="*/ 2147483647 h 335"/>
              <a:gd name="T60" fmla="*/ 2147483647 w 291"/>
              <a:gd name="T61" fmla="*/ 2147483647 h 335"/>
              <a:gd name="T62" fmla="*/ 2147483647 w 291"/>
              <a:gd name="T63" fmla="*/ 2147483647 h 335"/>
              <a:gd name="T64" fmla="*/ 2147483647 w 291"/>
              <a:gd name="T65" fmla="*/ 2147483647 h 335"/>
              <a:gd name="T66" fmla="*/ 2147483647 w 291"/>
              <a:gd name="T67" fmla="*/ 2147483647 h 335"/>
              <a:gd name="T68" fmla="*/ 2147483647 w 291"/>
              <a:gd name="T69" fmla="*/ 2147483647 h 335"/>
              <a:gd name="T70" fmla="*/ 2147483647 w 291"/>
              <a:gd name="T71" fmla="*/ 2147483647 h 335"/>
              <a:gd name="T72" fmla="*/ 2147483647 w 291"/>
              <a:gd name="T73" fmla="*/ 2147483647 h 335"/>
              <a:gd name="T74" fmla="*/ 2147483647 w 291"/>
              <a:gd name="T75" fmla="*/ 2147483647 h 335"/>
              <a:gd name="T76" fmla="*/ 2147483647 w 291"/>
              <a:gd name="T77" fmla="*/ 2147483647 h 335"/>
              <a:gd name="T78" fmla="*/ 2147483647 w 291"/>
              <a:gd name="T79" fmla="*/ 2147483647 h 335"/>
              <a:gd name="T80" fmla="*/ 2147483647 w 291"/>
              <a:gd name="T81" fmla="*/ 2147483647 h 335"/>
              <a:gd name="T82" fmla="*/ 2147483647 w 291"/>
              <a:gd name="T83" fmla="*/ 2147483647 h 335"/>
              <a:gd name="T84" fmla="*/ 2147483647 w 291"/>
              <a:gd name="T85" fmla="*/ 2147483647 h 335"/>
              <a:gd name="T86" fmla="*/ 2147483647 w 291"/>
              <a:gd name="T87" fmla="*/ 2147483647 h 335"/>
              <a:gd name="T88" fmla="*/ 2147483647 w 291"/>
              <a:gd name="T89" fmla="*/ 0 h 335"/>
              <a:gd name="T90" fmla="*/ 2147483647 w 291"/>
              <a:gd name="T91" fmla="*/ 2147483647 h 335"/>
              <a:gd name="T92" fmla="*/ 2147483647 w 291"/>
              <a:gd name="T93" fmla="*/ 2147483647 h 335"/>
              <a:gd name="T94" fmla="*/ 2147483647 w 291"/>
              <a:gd name="T95" fmla="*/ 2147483647 h 3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1"/>
              <a:gd name="T145" fmla="*/ 0 h 335"/>
              <a:gd name="T146" fmla="*/ 291 w 291"/>
              <a:gd name="T147" fmla="*/ 335 h 3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1" h="335">
                <a:moveTo>
                  <a:pt x="154" y="16"/>
                </a:moveTo>
                <a:lnTo>
                  <a:pt x="136" y="26"/>
                </a:lnTo>
                <a:lnTo>
                  <a:pt x="119" y="42"/>
                </a:lnTo>
                <a:lnTo>
                  <a:pt x="101" y="58"/>
                </a:lnTo>
                <a:lnTo>
                  <a:pt x="83" y="71"/>
                </a:lnTo>
                <a:lnTo>
                  <a:pt x="71" y="80"/>
                </a:lnTo>
                <a:lnTo>
                  <a:pt x="59" y="83"/>
                </a:lnTo>
                <a:lnTo>
                  <a:pt x="48" y="87"/>
                </a:lnTo>
                <a:lnTo>
                  <a:pt x="42" y="96"/>
                </a:lnTo>
                <a:lnTo>
                  <a:pt x="36" y="109"/>
                </a:lnTo>
                <a:lnTo>
                  <a:pt x="30" y="128"/>
                </a:lnTo>
                <a:lnTo>
                  <a:pt x="24" y="148"/>
                </a:lnTo>
                <a:lnTo>
                  <a:pt x="18" y="164"/>
                </a:lnTo>
                <a:lnTo>
                  <a:pt x="12" y="173"/>
                </a:lnTo>
                <a:lnTo>
                  <a:pt x="12" y="183"/>
                </a:lnTo>
                <a:lnTo>
                  <a:pt x="6" y="189"/>
                </a:lnTo>
                <a:lnTo>
                  <a:pt x="6" y="199"/>
                </a:lnTo>
                <a:lnTo>
                  <a:pt x="0" y="218"/>
                </a:lnTo>
                <a:lnTo>
                  <a:pt x="0" y="244"/>
                </a:lnTo>
                <a:lnTo>
                  <a:pt x="0" y="266"/>
                </a:lnTo>
                <a:lnTo>
                  <a:pt x="6" y="285"/>
                </a:lnTo>
                <a:lnTo>
                  <a:pt x="18" y="302"/>
                </a:lnTo>
                <a:lnTo>
                  <a:pt x="30" y="318"/>
                </a:lnTo>
                <a:lnTo>
                  <a:pt x="48" y="327"/>
                </a:lnTo>
                <a:lnTo>
                  <a:pt x="65" y="334"/>
                </a:lnTo>
                <a:lnTo>
                  <a:pt x="89" y="334"/>
                </a:lnTo>
                <a:lnTo>
                  <a:pt x="119" y="330"/>
                </a:lnTo>
                <a:lnTo>
                  <a:pt x="142" y="324"/>
                </a:lnTo>
                <a:lnTo>
                  <a:pt x="166" y="311"/>
                </a:lnTo>
                <a:lnTo>
                  <a:pt x="189" y="298"/>
                </a:lnTo>
                <a:lnTo>
                  <a:pt x="207" y="282"/>
                </a:lnTo>
                <a:lnTo>
                  <a:pt x="237" y="247"/>
                </a:lnTo>
                <a:lnTo>
                  <a:pt x="255" y="212"/>
                </a:lnTo>
                <a:lnTo>
                  <a:pt x="260" y="192"/>
                </a:lnTo>
                <a:lnTo>
                  <a:pt x="266" y="176"/>
                </a:lnTo>
                <a:lnTo>
                  <a:pt x="278" y="148"/>
                </a:lnTo>
                <a:lnTo>
                  <a:pt x="284" y="115"/>
                </a:lnTo>
                <a:lnTo>
                  <a:pt x="290" y="99"/>
                </a:lnTo>
                <a:lnTo>
                  <a:pt x="290" y="83"/>
                </a:lnTo>
                <a:lnTo>
                  <a:pt x="284" y="64"/>
                </a:lnTo>
                <a:lnTo>
                  <a:pt x="278" y="48"/>
                </a:lnTo>
                <a:lnTo>
                  <a:pt x="255" y="19"/>
                </a:lnTo>
                <a:lnTo>
                  <a:pt x="243" y="10"/>
                </a:lnTo>
                <a:lnTo>
                  <a:pt x="231" y="3"/>
                </a:lnTo>
                <a:lnTo>
                  <a:pt x="213" y="0"/>
                </a:lnTo>
                <a:lnTo>
                  <a:pt x="195" y="3"/>
                </a:lnTo>
                <a:lnTo>
                  <a:pt x="172" y="6"/>
                </a:lnTo>
                <a:lnTo>
                  <a:pt x="154" y="16"/>
                </a:lnTo>
              </a:path>
            </a:pathLst>
          </a:custGeom>
          <a:solidFill>
            <a:srgbClr val="663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AU"/>
          </a:p>
        </p:txBody>
      </p:sp>
      <p:sp>
        <p:nvSpPr>
          <p:cNvPr id="25643" name="Freeform 43">
            <a:extLst>
              <a:ext uri="{FF2B5EF4-FFF2-40B4-BE49-F238E27FC236}">
                <a16:creationId xmlns:a16="http://schemas.microsoft.com/office/drawing/2014/main" id="{E4F3135D-0312-432D-AA40-8EC30A43D79E}"/>
              </a:ext>
            </a:extLst>
          </p:cNvPr>
          <p:cNvSpPr>
            <a:spLocks/>
          </p:cNvSpPr>
          <p:nvPr/>
        </p:nvSpPr>
        <p:spPr bwMode="auto">
          <a:xfrm>
            <a:off x="4095750" y="2720975"/>
            <a:ext cx="565150" cy="704850"/>
          </a:xfrm>
          <a:custGeom>
            <a:avLst/>
            <a:gdLst>
              <a:gd name="T0" fmla="*/ 0 w 401"/>
              <a:gd name="T1" fmla="*/ 2147483647 h 444"/>
              <a:gd name="T2" fmla="*/ 2147483647 w 401"/>
              <a:gd name="T3" fmla="*/ 0 h 444"/>
              <a:gd name="T4" fmla="*/ 2147483647 w 401"/>
              <a:gd name="T5" fmla="*/ 2147483647 h 444"/>
              <a:gd name="T6" fmla="*/ 0 60000 65536"/>
              <a:gd name="T7" fmla="*/ 0 60000 65536"/>
              <a:gd name="T8" fmla="*/ 0 60000 65536"/>
              <a:gd name="T9" fmla="*/ 0 w 401"/>
              <a:gd name="T10" fmla="*/ 0 h 444"/>
              <a:gd name="T11" fmla="*/ 401 w 401"/>
              <a:gd name="T12" fmla="*/ 444 h 444"/>
            </a:gdLst>
            <a:ahLst/>
            <a:cxnLst>
              <a:cxn ang="T6">
                <a:pos x="T0" y="T1"/>
              </a:cxn>
              <a:cxn ang="T7">
                <a:pos x="T2" y="T3"/>
              </a:cxn>
              <a:cxn ang="T8">
                <a:pos x="T4" y="T5"/>
              </a:cxn>
            </a:cxnLst>
            <a:rect l="T9" t="T10" r="T11" b="T12"/>
            <a:pathLst>
              <a:path w="401" h="444">
                <a:moveTo>
                  <a:pt x="0" y="443"/>
                </a:moveTo>
                <a:lnTo>
                  <a:pt x="364" y="0"/>
                </a:lnTo>
                <a:lnTo>
                  <a:pt x="400" y="422"/>
                </a:lnTo>
              </a:path>
            </a:pathLst>
          </a:custGeom>
          <a:noFill/>
          <a:ln w="25400" cap="rnd">
            <a:solidFill>
              <a:srgbClr val="FF6699"/>
            </a:solidFill>
            <a:round/>
            <a:headEnd type="stealth" w="med" len="lg"/>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44" name="Rectangle 44">
            <a:extLst>
              <a:ext uri="{FF2B5EF4-FFF2-40B4-BE49-F238E27FC236}">
                <a16:creationId xmlns:a16="http://schemas.microsoft.com/office/drawing/2014/main" id="{0C676587-3255-4359-87F3-85A5C426D330}"/>
              </a:ext>
            </a:extLst>
          </p:cNvPr>
          <p:cNvSpPr>
            <a:spLocks noChangeArrowheads="1"/>
          </p:cNvSpPr>
          <p:nvPr/>
        </p:nvSpPr>
        <p:spPr bwMode="auto">
          <a:xfrm>
            <a:off x="3808413" y="6472238"/>
            <a:ext cx="49799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Lucida Sans Unicode" panose="020B0602030504020204" pitchFamily="34" charset="0"/>
                <a:ea typeface="MS PGothic" panose="020B0600070205080204" pitchFamily="34" charset="-128"/>
              </a:defRPr>
            </a:lvl1pPr>
            <a:lvl2pPr marL="742950" indent="-285750">
              <a:defRPr sz="2400">
                <a:solidFill>
                  <a:schemeClr val="tx1"/>
                </a:solidFill>
                <a:latin typeface="Lucida Sans Unicode" panose="020B0602030504020204" pitchFamily="34" charset="0"/>
                <a:ea typeface="MS PGothic" panose="020B0600070205080204" pitchFamily="34" charset="-128"/>
              </a:defRPr>
            </a:lvl2pPr>
            <a:lvl3pPr marL="1143000" indent="-228600">
              <a:defRPr sz="2400">
                <a:solidFill>
                  <a:schemeClr val="tx1"/>
                </a:solidFill>
                <a:latin typeface="Lucida Sans Unicode" panose="020B0602030504020204" pitchFamily="34" charset="0"/>
                <a:ea typeface="MS PGothic" panose="020B0600070205080204" pitchFamily="34" charset="-128"/>
              </a:defRPr>
            </a:lvl3pPr>
            <a:lvl4pPr marL="1600200" indent="-228600">
              <a:defRPr sz="2400">
                <a:solidFill>
                  <a:schemeClr val="tx1"/>
                </a:solidFill>
                <a:latin typeface="Lucida Sans Unicode" panose="020B0602030504020204" pitchFamily="34" charset="0"/>
                <a:ea typeface="MS PGothic" panose="020B0600070205080204" pitchFamily="34" charset="-128"/>
              </a:defRPr>
            </a:lvl4pPr>
            <a:lvl5pPr marL="2057400" indent="-228600">
              <a:defRPr sz="2400">
                <a:solidFill>
                  <a:schemeClr val="tx1"/>
                </a:solidFill>
                <a:latin typeface="Lucida Sans Unicode" panose="020B0602030504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Lucida Sans Unicode" panose="020B0602030504020204" pitchFamily="34" charset="0"/>
                <a:ea typeface="MS PGothic" panose="020B0600070205080204" pitchFamily="34" charset="-128"/>
              </a:defRPr>
            </a:lvl9pPr>
          </a:lstStyle>
          <a:p>
            <a:pPr algn="r"/>
            <a:r>
              <a:rPr lang="en-US" altLang="en-US" sz="1200">
                <a:solidFill>
                  <a:schemeClr val="hlink"/>
                </a:solidFill>
              </a:rPr>
              <a:t>Adapted from Bone RC. </a:t>
            </a:r>
            <a:r>
              <a:rPr lang="en-US" altLang="en-US" sz="1200" i="1">
                <a:solidFill>
                  <a:schemeClr val="hlink"/>
                </a:solidFill>
              </a:rPr>
              <a:t>Ann Intern Med.</a:t>
            </a:r>
            <a:r>
              <a:rPr lang="en-US" altLang="en-US" sz="1200">
                <a:solidFill>
                  <a:schemeClr val="hlink"/>
                </a:solidFill>
              </a:rPr>
              <a:t> 1991;115:457-469</a:t>
            </a:r>
          </a:p>
        </p:txBody>
      </p:sp>
      <p:sp>
        <p:nvSpPr>
          <p:cNvPr id="25645" name="Freeform 45">
            <a:extLst>
              <a:ext uri="{FF2B5EF4-FFF2-40B4-BE49-F238E27FC236}">
                <a16:creationId xmlns:a16="http://schemas.microsoft.com/office/drawing/2014/main" id="{81A71713-B0A9-4134-ADF5-81EA29FA2D41}"/>
              </a:ext>
            </a:extLst>
          </p:cNvPr>
          <p:cNvSpPr>
            <a:spLocks/>
          </p:cNvSpPr>
          <p:nvPr/>
        </p:nvSpPr>
        <p:spPr bwMode="auto">
          <a:xfrm>
            <a:off x="5033963" y="2670175"/>
            <a:ext cx="107950" cy="114300"/>
          </a:xfrm>
          <a:custGeom>
            <a:avLst/>
            <a:gdLst>
              <a:gd name="T0" fmla="*/ 2147483647 w 77"/>
              <a:gd name="T1" fmla="*/ 2147483647 h 72"/>
              <a:gd name="T2" fmla="*/ 2147483647 w 77"/>
              <a:gd name="T3" fmla="*/ 2147483647 h 72"/>
              <a:gd name="T4" fmla="*/ 2147483647 w 77"/>
              <a:gd name="T5" fmla="*/ 2147483647 h 72"/>
              <a:gd name="T6" fmla="*/ 2147483647 w 77"/>
              <a:gd name="T7" fmla="*/ 2147483647 h 72"/>
              <a:gd name="T8" fmla="*/ 2147483647 w 77"/>
              <a:gd name="T9" fmla="*/ 2147483647 h 72"/>
              <a:gd name="T10" fmla="*/ 2147483647 w 77"/>
              <a:gd name="T11" fmla="*/ 2147483647 h 72"/>
              <a:gd name="T12" fmla="*/ 2147483647 w 77"/>
              <a:gd name="T13" fmla="*/ 2147483647 h 72"/>
              <a:gd name="T14" fmla="*/ 2147483647 w 77"/>
              <a:gd name="T15" fmla="*/ 2147483647 h 72"/>
              <a:gd name="T16" fmla="*/ 2147483647 w 77"/>
              <a:gd name="T17" fmla="*/ 2147483647 h 72"/>
              <a:gd name="T18" fmla="*/ 2147483647 w 77"/>
              <a:gd name="T19" fmla="*/ 2147483647 h 72"/>
              <a:gd name="T20" fmla="*/ 2147483647 w 77"/>
              <a:gd name="T21" fmla="*/ 2147483647 h 72"/>
              <a:gd name="T22" fmla="*/ 2147483647 w 77"/>
              <a:gd name="T23" fmla="*/ 2147483647 h 72"/>
              <a:gd name="T24" fmla="*/ 2147483647 w 77"/>
              <a:gd name="T25" fmla="*/ 2147483647 h 72"/>
              <a:gd name="T26" fmla="*/ 2147483647 w 77"/>
              <a:gd name="T27" fmla="*/ 2147483647 h 72"/>
              <a:gd name="T28" fmla="*/ 2147483647 w 77"/>
              <a:gd name="T29" fmla="*/ 2147483647 h 72"/>
              <a:gd name="T30" fmla="*/ 2147483647 w 77"/>
              <a:gd name="T31" fmla="*/ 2147483647 h 72"/>
              <a:gd name="T32" fmla="*/ 2147483647 w 77"/>
              <a:gd name="T33" fmla="*/ 2147483647 h 72"/>
              <a:gd name="T34" fmla="*/ 2147483647 w 77"/>
              <a:gd name="T35" fmla="*/ 2147483647 h 72"/>
              <a:gd name="T36" fmla="*/ 2147483647 w 77"/>
              <a:gd name="T37" fmla="*/ 2147483647 h 72"/>
              <a:gd name="T38" fmla="*/ 2147483647 w 77"/>
              <a:gd name="T39" fmla="*/ 2147483647 h 72"/>
              <a:gd name="T40" fmla="*/ 2147483647 w 77"/>
              <a:gd name="T41" fmla="*/ 2147483647 h 72"/>
              <a:gd name="T42" fmla="*/ 2147483647 w 77"/>
              <a:gd name="T43" fmla="*/ 2147483647 h 72"/>
              <a:gd name="T44" fmla="*/ 2147483647 w 77"/>
              <a:gd name="T45" fmla="*/ 2147483647 h 72"/>
              <a:gd name="T46" fmla="*/ 2147483647 w 77"/>
              <a:gd name="T47" fmla="*/ 2147483647 h 72"/>
              <a:gd name="T48" fmla="*/ 2147483647 w 77"/>
              <a:gd name="T49" fmla="*/ 2147483647 h 72"/>
              <a:gd name="T50" fmla="*/ 2147483647 w 77"/>
              <a:gd name="T51" fmla="*/ 2147483647 h 72"/>
              <a:gd name="T52" fmla="*/ 2147483647 w 77"/>
              <a:gd name="T53" fmla="*/ 2147483647 h 72"/>
              <a:gd name="T54" fmla="*/ 2147483647 w 77"/>
              <a:gd name="T55" fmla="*/ 2147483647 h 72"/>
              <a:gd name="T56" fmla="*/ 2147483647 w 77"/>
              <a:gd name="T57" fmla="*/ 2147483647 h 72"/>
              <a:gd name="T58" fmla="*/ 2147483647 w 77"/>
              <a:gd name="T59" fmla="*/ 2147483647 h 72"/>
              <a:gd name="T60" fmla="*/ 2147483647 w 77"/>
              <a:gd name="T61" fmla="*/ 2147483647 h 72"/>
              <a:gd name="T62" fmla="*/ 2147483647 w 77"/>
              <a:gd name="T63" fmla="*/ 2147483647 h 72"/>
              <a:gd name="T64" fmla="*/ 2147483647 w 77"/>
              <a:gd name="T65" fmla="*/ 2147483647 h 72"/>
              <a:gd name="T66" fmla="*/ 2147483647 w 77"/>
              <a:gd name="T67" fmla="*/ 2147483647 h 72"/>
              <a:gd name="T68" fmla="*/ 2147483647 w 77"/>
              <a:gd name="T69" fmla="*/ 2147483647 h 72"/>
              <a:gd name="T70" fmla="*/ 2147483647 w 77"/>
              <a:gd name="T71" fmla="*/ 2147483647 h 72"/>
              <a:gd name="T72" fmla="*/ 2147483647 w 77"/>
              <a:gd name="T73" fmla="*/ 2147483647 h 72"/>
              <a:gd name="T74" fmla="*/ 2147483647 w 77"/>
              <a:gd name="T75" fmla="*/ 2147483647 h 72"/>
              <a:gd name="T76" fmla="*/ 2147483647 w 77"/>
              <a:gd name="T77" fmla="*/ 2147483647 h 72"/>
              <a:gd name="T78" fmla="*/ 2147483647 w 77"/>
              <a:gd name="T79" fmla="*/ 2147483647 h 72"/>
              <a:gd name="T80" fmla="*/ 2147483647 w 77"/>
              <a:gd name="T81" fmla="*/ 2147483647 h 72"/>
              <a:gd name="T82" fmla="*/ 2147483647 w 77"/>
              <a:gd name="T83" fmla="*/ 2147483647 h 72"/>
              <a:gd name="T84" fmla="*/ 2147483647 w 77"/>
              <a:gd name="T85" fmla="*/ 2147483647 h 72"/>
              <a:gd name="T86" fmla="*/ 2147483647 w 77"/>
              <a:gd name="T87" fmla="*/ 2147483647 h 72"/>
              <a:gd name="T88" fmla="*/ 0 w 77"/>
              <a:gd name="T89" fmla="*/ 0 h 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7"/>
              <a:gd name="T136" fmla="*/ 0 h 72"/>
              <a:gd name="T137" fmla="*/ 77 w 77"/>
              <a:gd name="T138" fmla="*/ 72 h 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7" h="72">
                <a:moveTo>
                  <a:pt x="76" y="6"/>
                </a:moveTo>
                <a:lnTo>
                  <a:pt x="70" y="9"/>
                </a:lnTo>
                <a:lnTo>
                  <a:pt x="65" y="11"/>
                </a:lnTo>
                <a:lnTo>
                  <a:pt x="59" y="17"/>
                </a:lnTo>
                <a:lnTo>
                  <a:pt x="59" y="23"/>
                </a:lnTo>
                <a:lnTo>
                  <a:pt x="70" y="28"/>
                </a:lnTo>
                <a:lnTo>
                  <a:pt x="76" y="40"/>
                </a:lnTo>
                <a:lnTo>
                  <a:pt x="76" y="48"/>
                </a:lnTo>
                <a:lnTo>
                  <a:pt x="70" y="60"/>
                </a:lnTo>
                <a:lnTo>
                  <a:pt x="59" y="62"/>
                </a:lnTo>
                <a:lnTo>
                  <a:pt x="41" y="65"/>
                </a:lnTo>
                <a:lnTo>
                  <a:pt x="30" y="62"/>
                </a:lnTo>
                <a:lnTo>
                  <a:pt x="24" y="54"/>
                </a:lnTo>
                <a:lnTo>
                  <a:pt x="24" y="48"/>
                </a:lnTo>
                <a:lnTo>
                  <a:pt x="35" y="43"/>
                </a:lnTo>
                <a:lnTo>
                  <a:pt x="47" y="43"/>
                </a:lnTo>
                <a:lnTo>
                  <a:pt x="53" y="43"/>
                </a:lnTo>
                <a:lnTo>
                  <a:pt x="59" y="45"/>
                </a:lnTo>
                <a:lnTo>
                  <a:pt x="65" y="48"/>
                </a:lnTo>
                <a:lnTo>
                  <a:pt x="65" y="57"/>
                </a:lnTo>
                <a:lnTo>
                  <a:pt x="59" y="65"/>
                </a:lnTo>
                <a:lnTo>
                  <a:pt x="53" y="68"/>
                </a:lnTo>
                <a:lnTo>
                  <a:pt x="41" y="71"/>
                </a:lnTo>
                <a:lnTo>
                  <a:pt x="35" y="71"/>
                </a:lnTo>
                <a:lnTo>
                  <a:pt x="35" y="68"/>
                </a:lnTo>
                <a:lnTo>
                  <a:pt x="30" y="62"/>
                </a:lnTo>
                <a:lnTo>
                  <a:pt x="30" y="45"/>
                </a:lnTo>
                <a:lnTo>
                  <a:pt x="18" y="34"/>
                </a:lnTo>
                <a:lnTo>
                  <a:pt x="18" y="45"/>
                </a:lnTo>
                <a:lnTo>
                  <a:pt x="18" y="54"/>
                </a:lnTo>
                <a:lnTo>
                  <a:pt x="35" y="65"/>
                </a:lnTo>
                <a:lnTo>
                  <a:pt x="47" y="57"/>
                </a:lnTo>
                <a:lnTo>
                  <a:pt x="47" y="51"/>
                </a:lnTo>
                <a:lnTo>
                  <a:pt x="41" y="48"/>
                </a:lnTo>
                <a:lnTo>
                  <a:pt x="30" y="43"/>
                </a:lnTo>
                <a:lnTo>
                  <a:pt x="24" y="40"/>
                </a:lnTo>
                <a:lnTo>
                  <a:pt x="18" y="48"/>
                </a:lnTo>
                <a:lnTo>
                  <a:pt x="12" y="37"/>
                </a:lnTo>
                <a:lnTo>
                  <a:pt x="6" y="34"/>
                </a:lnTo>
                <a:lnTo>
                  <a:pt x="6" y="26"/>
                </a:lnTo>
                <a:lnTo>
                  <a:pt x="6" y="17"/>
                </a:lnTo>
                <a:lnTo>
                  <a:pt x="6" y="9"/>
                </a:lnTo>
                <a:lnTo>
                  <a:pt x="6" y="3"/>
                </a:lnTo>
                <a:lnTo>
                  <a:pt x="0" y="0"/>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46" name="Freeform 46">
            <a:extLst>
              <a:ext uri="{FF2B5EF4-FFF2-40B4-BE49-F238E27FC236}">
                <a16:creationId xmlns:a16="http://schemas.microsoft.com/office/drawing/2014/main" id="{C4673A42-D439-4CCF-B273-2B0DF707DDBF}"/>
              </a:ext>
            </a:extLst>
          </p:cNvPr>
          <p:cNvSpPr>
            <a:spLocks/>
          </p:cNvSpPr>
          <p:nvPr/>
        </p:nvSpPr>
        <p:spPr bwMode="auto">
          <a:xfrm>
            <a:off x="4922838" y="2720975"/>
            <a:ext cx="277812" cy="163513"/>
          </a:xfrm>
          <a:custGeom>
            <a:avLst/>
            <a:gdLst>
              <a:gd name="T0" fmla="*/ 2147483647 w 196"/>
              <a:gd name="T1" fmla="*/ 2147483647 h 103"/>
              <a:gd name="T2" fmla="*/ 2147483647 w 196"/>
              <a:gd name="T3" fmla="*/ 2147483647 h 103"/>
              <a:gd name="T4" fmla="*/ 2147483647 w 196"/>
              <a:gd name="T5" fmla="*/ 2147483647 h 103"/>
              <a:gd name="T6" fmla="*/ 2147483647 w 196"/>
              <a:gd name="T7" fmla="*/ 2147483647 h 103"/>
              <a:gd name="T8" fmla="*/ 2147483647 w 196"/>
              <a:gd name="T9" fmla="*/ 2147483647 h 103"/>
              <a:gd name="T10" fmla="*/ 2147483647 w 196"/>
              <a:gd name="T11" fmla="*/ 2147483647 h 103"/>
              <a:gd name="T12" fmla="*/ 2147483647 w 196"/>
              <a:gd name="T13" fmla="*/ 2147483647 h 103"/>
              <a:gd name="T14" fmla="*/ 2147483647 w 196"/>
              <a:gd name="T15" fmla="*/ 2147483647 h 103"/>
              <a:gd name="T16" fmla="*/ 2147483647 w 196"/>
              <a:gd name="T17" fmla="*/ 2147483647 h 103"/>
              <a:gd name="T18" fmla="*/ 2147483647 w 196"/>
              <a:gd name="T19" fmla="*/ 2147483647 h 103"/>
              <a:gd name="T20" fmla="*/ 2147483647 w 196"/>
              <a:gd name="T21" fmla="*/ 2147483647 h 103"/>
              <a:gd name="T22" fmla="*/ 2147483647 w 196"/>
              <a:gd name="T23" fmla="*/ 2147483647 h 103"/>
              <a:gd name="T24" fmla="*/ 2147483647 w 196"/>
              <a:gd name="T25" fmla="*/ 2147483647 h 103"/>
              <a:gd name="T26" fmla="*/ 2147483647 w 196"/>
              <a:gd name="T27" fmla="*/ 2147483647 h 103"/>
              <a:gd name="T28" fmla="*/ 2147483647 w 196"/>
              <a:gd name="T29" fmla="*/ 2147483647 h 103"/>
              <a:gd name="T30" fmla="*/ 2147483647 w 196"/>
              <a:gd name="T31" fmla="*/ 2147483647 h 103"/>
              <a:gd name="T32" fmla="*/ 2147483647 w 196"/>
              <a:gd name="T33" fmla="*/ 2147483647 h 103"/>
              <a:gd name="T34" fmla="*/ 2147483647 w 196"/>
              <a:gd name="T35" fmla="*/ 2147483647 h 103"/>
              <a:gd name="T36" fmla="*/ 2147483647 w 196"/>
              <a:gd name="T37" fmla="*/ 2147483647 h 103"/>
              <a:gd name="T38" fmla="*/ 2147483647 w 196"/>
              <a:gd name="T39" fmla="*/ 2147483647 h 103"/>
              <a:gd name="T40" fmla="*/ 2147483647 w 196"/>
              <a:gd name="T41" fmla="*/ 2147483647 h 103"/>
              <a:gd name="T42" fmla="*/ 2147483647 w 196"/>
              <a:gd name="T43" fmla="*/ 0 h 103"/>
              <a:gd name="T44" fmla="*/ 2147483647 w 196"/>
              <a:gd name="T45" fmla="*/ 0 h 103"/>
              <a:gd name="T46" fmla="*/ 2147483647 w 196"/>
              <a:gd name="T47" fmla="*/ 2147483647 h 103"/>
              <a:gd name="T48" fmla="*/ 2147483647 w 196"/>
              <a:gd name="T49" fmla="*/ 2147483647 h 103"/>
              <a:gd name="T50" fmla="*/ 2147483647 w 196"/>
              <a:gd name="T51" fmla="*/ 2147483647 h 103"/>
              <a:gd name="T52" fmla="*/ 2147483647 w 196"/>
              <a:gd name="T53" fmla="*/ 2147483647 h 103"/>
              <a:gd name="T54" fmla="*/ 2147483647 w 196"/>
              <a:gd name="T55" fmla="*/ 2147483647 h 103"/>
              <a:gd name="T56" fmla="*/ 2147483647 w 196"/>
              <a:gd name="T57" fmla="*/ 2147483647 h 103"/>
              <a:gd name="T58" fmla="*/ 2147483647 w 196"/>
              <a:gd name="T59" fmla="*/ 2147483647 h 103"/>
              <a:gd name="T60" fmla="*/ 2147483647 w 196"/>
              <a:gd name="T61" fmla="*/ 2147483647 h 103"/>
              <a:gd name="T62" fmla="*/ 2147483647 w 196"/>
              <a:gd name="T63" fmla="*/ 2147483647 h 103"/>
              <a:gd name="T64" fmla="*/ 2147483647 w 196"/>
              <a:gd name="T65" fmla="*/ 2147483647 h 103"/>
              <a:gd name="T66" fmla="*/ 2147483647 w 196"/>
              <a:gd name="T67" fmla="*/ 2147483647 h 103"/>
              <a:gd name="T68" fmla="*/ 2147483647 w 196"/>
              <a:gd name="T69" fmla="*/ 2147483647 h 103"/>
              <a:gd name="T70" fmla="*/ 2147483647 w 196"/>
              <a:gd name="T71" fmla="*/ 2147483647 h 103"/>
              <a:gd name="T72" fmla="*/ 2147483647 w 196"/>
              <a:gd name="T73" fmla="*/ 2147483647 h 103"/>
              <a:gd name="T74" fmla="*/ 2147483647 w 196"/>
              <a:gd name="T75" fmla="*/ 2147483647 h 103"/>
              <a:gd name="T76" fmla="*/ 2147483647 w 196"/>
              <a:gd name="T77" fmla="*/ 2147483647 h 103"/>
              <a:gd name="T78" fmla="*/ 2147483647 w 196"/>
              <a:gd name="T79" fmla="*/ 2147483647 h 103"/>
              <a:gd name="T80" fmla="*/ 2147483647 w 196"/>
              <a:gd name="T81" fmla="*/ 2147483647 h 103"/>
              <a:gd name="T82" fmla="*/ 2147483647 w 196"/>
              <a:gd name="T83" fmla="*/ 2147483647 h 103"/>
              <a:gd name="T84" fmla="*/ 2147483647 w 196"/>
              <a:gd name="T85" fmla="*/ 2147483647 h 103"/>
              <a:gd name="T86" fmla="*/ 2147483647 w 196"/>
              <a:gd name="T87" fmla="*/ 2147483647 h 103"/>
              <a:gd name="T88" fmla="*/ 2147483647 w 196"/>
              <a:gd name="T89" fmla="*/ 2147483647 h 103"/>
              <a:gd name="T90" fmla="*/ 2147483647 w 196"/>
              <a:gd name="T91" fmla="*/ 2147483647 h 103"/>
              <a:gd name="T92" fmla="*/ 2147483647 w 196"/>
              <a:gd name="T93" fmla="*/ 2147483647 h 103"/>
              <a:gd name="T94" fmla="*/ 2147483647 w 196"/>
              <a:gd name="T95" fmla="*/ 2147483647 h 103"/>
              <a:gd name="T96" fmla="*/ 2147483647 w 196"/>
              <a:gd name="T97" fmla="*/ 2147483647 h 103"/>
              <a:gd name="T98" fmla="*/ 2147483647 w 196"/>
              <a:gd name="T99" fmla="*/ 2147483647 h 103"/>
              <a:gd name="T100" fmla="*/ 2147483647 w 196"/>
              <a:gd name="T101" fmla="*/ 2147483647 h 103"/>
              <a:gd name="T102" fmla="*/ 2147483647 w 196"/>
              <a:gd name="T103" fmla="*/ 2147483647 h 103"/>
              <a:gd name="T104" fmla="*/ 2147483647 w 196"/>
              <a:gd name="T105" fmla="*/ 2147483647 h 103"/>
              <a:gd name="T106" fmla="*/ 2147483647 w 196"/>
              <a:gd name="T107" fmla="*/ 2147483647 h 103"/>
              <a:gd name="T108" fmla="*/ 2147483647 w 196"/>
              <a:gd name="T109" fmla="*/ 2147483647 h 103"/>
              <a:gd name="T110" fmla="*/ 2147483647 w 196"/>
              <a:gd name="T111" fmla="*/ 2147483647 h 103"/>
              <a:gd name="T112" fmla="*/ 2147483647 w 196"/>
              <a:gd name="T113" fmla="*/ 2147483647 h 103"/>
              <a:gd name="T114" fmla="*/ 2147483647 w 196"/>
              <a:gd name="T115" fmla="*/ 2147483647 h 103"/>
              <a:gd name="T116" fmla="*/ 2147483647 w 196"/>
              <a:gd name="T117" fmla="*/ 2147483647 h 103"/>
              <a:gd name="T118" fmla="*/ 0 w 196"/>
              <a:gd name="T119" fmla="*/ 2147483647 h 103"/>
              <a:gd name="T120" fmla="*/ 2147483647 w 196"/>
              <a:gd name="T121" fmla="*/ 2147483647 h 103"/>
              <a:gd name="T122" fmla="*/ 2147483647 w 196"/>
              <a:gd name="T123" fmla="*/ 2147483647 h 103"/>
              <a:gd name="T124" fmla="*/ 2147483647 w 196"/>
              <a:gd name="T125" fmla="*/ 2147483647 h 10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96"/>
              <a:gd name="T190" fmla="*/ 0 h 103"/>
              <a:gd name="T191" fmla="*/ 196 w 196"/>
              <a:gd name="T192" fmla="*/ 103 h 10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96" h="103">
                <a:moveTo>
                  <a:pt x="195" y="44"/>
                </a:moveTo>
                <a:lnTo>
                  <a:pt x="171" y="61"/>
                </a:lnTo>
                <a:lnTo>
                  <a:pt x="166" y="67"/>
                </a:lnTo>
                <a:lnTo>
                  <a:pt x="160" y="70"/>
                </a:lnTo>
                <a:lnTo>
                  <a:pt x="160" y="67"/>
                </a:lnTo>
                <a:lnTo>
                  <a:pt x="166" y="61"/>
                </a:lnTo>
                <a:lnTo>
                  <a:pt x="171" y="53"/>
                </a:lnTo>
                <a:lnTo>
                  <a:pt x="171" y="47"/>
                </a:lnTo>
                <a:lnTo>
                  <a:pt x="166" y="44"/>
                </a:lnTo>
                <a:lnTo>
                  <a:pt x="148" y="38"/>
                </a:lnTo>
                <a:lnTo>
                  <a:pt x="136" y="35"/>
                </a:lnTo>
                <a:lnTo>
                  <a:pt x="124" y="35"/>
                </a:lnTo>
                <a:lnTo>
                  <a:pt x="118" y="38"/>
                </a:lnTo>
                <a:lnTo>
                  <a:pt x="118" y="44"/>
                </a:lnTo>
                <a:lnTo>
                  <a:pt x="118" y="50"/>
                </a:lnTo>
                <a:lnTo>
                  <a:pt x="118" y="47"/>
                </a:lnTo>
                <a:lnTo>
                  <a:pt x="118" y="41"/>
                </a:lnTo>
                <a:lnTo>
                  <a:pt x="124" y="24"/>
                </a:lnTo>
                <a:lnTo>
                  <a:pt x="124" y="9"/>
                </a:lnTo>
                <a:lnTo>
                  <a:pt x="124" y="3"/>
                </a:lnTo>
                <a:lnTo>
                  <a:pt x="124" y="0"/>
                </a:lnTo>
                <a:lnTo>
                  <a:pt x="118" y="0"/>
                </a:lnTo>
                <a:lnTo>
                  <a:pt x="112" y="3"/>
                </a:lnTo>
                <a:lnTo>
                  <a:pt x="95" y="15"/>
                </a:lnTo>
                <a:lnTo>
                  <a:pt x="83" y="26"/>
                </a:lnTo>
                <a:lnTo>
                  <a:pt x="77" y="32"/>
                </a:lnTo>
                <a:lnTo>
                  <a:pt x="83" y="32"/>
                </a:lnTo>
                <a:lnTo>
                  <a:pt x="101" y="26"/>
                </a:lnTo>
                <a:lnTo>
                  <a:pt x="112" y="21"/>
                </a:lnTo>
                <a:lnTo>
                  <a:pt x="124" y="21"/>
                </a:lnTo>
                <a:lnTo>
                  <a:pt x="124" y="29"/>
                </a:lnTo>
                <a:lnTo>
                  <a:pt x="124" y="44"/>
                </a:lnTo>
                <a:lnTo>
                  <a:pt x="118" y="58"/>
                </a:lnTo>
                <a:lnTo>
                  <a:pt x="112" y="67"/>
                </a:lnTo>
                <a:lnTo>
                  <a:pt x="107" y="67"/>
                </a:lnTo>
                <a:lnTo>
                  <a:pt x="107" y="64"/>
                </a:lnTo>
                <a:lnTo>
                  <a:pt x="107" y="58"/>
                </a:lnTo>
                <a:lnTo>
                  <a:pt x="101" y="56"/>
                </a:lnTo>
                <a:lnTo>
                  <a:pt x="101" y="53"/>
                </a:lnTo>
                <a:lnTo>
                  <a:pt x="95" y="50"/>
                </a:lnTo>
                <a:lnTo>
                  <a:pt x="89" y="50"/>
                </a:lnTo>
                <a:lnTo>
                  <a:pt x="83" y="53"/>
                </a:lnTo>
                <a:lnTo>
                  <a:pt x="83" y="64"/>
                </a:lnTo>
                <a:lnTo>
                  <a:pt x="83" y="79"/>
                </a:lnTo>
                <a:lnTo>
                  <a:pt x="83" y="93"/>
                </a:lnTo>
                <a:lnTo>
                  <a:pt x="83" y="99"/>
                </a:lnTo>
                <a:lnTo>
                  <a:pt x="83" y="102"/>
                </a:lnTo>
                <a:lnTo>
                  <a:pt x="77" y="99"/>
                </a:lnTo>
                <a:lnTo>
                  <a:pt x="65" y="93"/>
                </a:lnTo>
                <a:lnTo>
                  <a:pt x="54" y="82"/>
                </a:lnTo>
                <a:lnTo>
                  <a:pt x="48" y="73"/>
                </a:lnTo>
                <a:lnTo>
                  <a:pt x="48" y="64"/>
                </a:lnTo>
                <a:lnTo>
                  <a:pt x="48" y="53"/>
                </a:lnTo>
                <a:lnTo>
                  <a:pt x="48" y="41"/>
                </a:lnTo>
                <a:lnTo>
                  <a:pt x="48" y="35"/>
                </a:lnTo>
                <a:lnTo>
                  <a:pt x="42" y="32"/>
                </a:lnTo>
                <a:lnTo>
                  <a:pt x="24" y="32"/>
                </a:lnTo>
                <a:lnTo>
                  <a:pt x="12" y="32"/>
                </a:lnTo>
                <a:lnTo>
                  <a:pt x="0" y="32"/>
                </a:lnTo>
                <a:lnTo>
                  <a:pt x="6" y="26"/>
                </a:lnTo>
                <a:lnTo>
                  <a:pt x="12" y="21"/>
                </a:lnTo>
                <a:lnTo>
                  <a:pt x="36" y="9"/>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47" name="Freeform 47">
            <a:extLst>
              <a:ext uri="{FF2B5EF4-FFF2-40B4-BE49-F238E27FC236}">
                <a16:creationId xmlns:a16="http://schemas.microsoft.com/office/drawing/2014/main" id="{632D53F2-2256-425F-9B42-DE39C0CB582D}"/>
              </a:ext>
            </a:extLst>
          </p:cNvPr>
          <p:cNvSpPr>
            <a:spLocks/>
          </p:cNvSpPr>
          <p:nvPr/>
        </p:nvSpPr>
        <p:spPr bwMode="auto">
          <a:xfrm>
            <a:off x="4914900" y="2741613"/>
            <a:ext cx="249238" cy="409575"/>
          </a:xfrm>
          <a:custGeom>
            <a:avLst/>
            <a:gdLst>
              <a:gd name="T0" fmla="*/ 2147483647 w 177"/>
              <a:gd name="T1" fmla="*/ 2147483647 h 258"/>
              <a:gd name="T2" fmla="*/ 2147483647 w 177"/>
              <a:gd name="T3" fmla="*/ 2147483647 h 258"/>
              <a:gd name="T4" fmla="*/ 2147483647 w 177"/>
              <a:gd name="T5" fmla="*/ 2147483647 h 258"/>
              <a:gd name="T6" fmla="*/ 2147483647 w 177"/>
              <a:gd name="T7" fmla="*/ 2147483647 h 258"/>
              <a:gd name="T8" fmla="*/ 2147483647 w 177"/>
              <a:gd name="T9" fmla="*/ 2147483647 h 258"/>
              <a:gd name="T10" fmla="*/ 2147483647 w 177"/>
              <a:gd name="T11" fmla="*/ 2147483647 h 258"/>
              <a:gd name="T12" fmla="*/ 2147483647 w 177"/>
              <a:gd name="T13" fmla="*/ 2147483647 h 258"/>
              <a:gd name="T14" fmla="*/ 2147483647 w 177"/>
              <a:gd name="T15" fmla="*/ 2147483647 h 258"/>
              <a:gd name="T16" fmla="*/ 2147483647 w 177"/>
              <a:gd name="T17" fmla="*/ 2147483647 h 258"/>
              <a:gd name="T18" fmla="*/ 2147483647 w 177"/>
              <a:gd name="T19" fmla="*/ 2147483647 h 258"/>
              <a:gd name="T20" fmla="*/ 2147483647 w 177"/>
              <a:gd name="T21" fmla="*/ 2147483647 h 258"/>
              <a:gd name="T22" fmla="*/ 2147483647 w 177"/>
              <a:gd name="T23" fmla="*/ 2147483647 h 258"/>
              <a:gd name="T24" fmla="*/ 2147483647 w 177"/>
              <a:gd name="T25" fmla="*/ 2147483647 h 258"/>
              <a:gd name="T26" fmla="*/ 2147483647 w 177"/>
              <a:gd name="T27" fmla="*/ 2147483647 h 258"/>
              <a:gd name="T28" fmla="*/ 2147483647 w 177"/>
              <a:gd name="T29" fmla="*/ 2147483647 h 258"/>
              <a:gd name="T30" fmla="*/ 2147483647 w 177"/>
              <a:gd name="T31" fmla="*/ 2147483647 h 258"/>
              <a:gd name="T32" fmla="*/ 2147483647 w 177"/>
              <a:gd name="T33" fmla="*/ 2147483647 h 258"/>
              <a:gd name="T34" fmla="*/ 2147483647 w 177"/>
              <a:gd name="T35" fmla="*/ 2147483647 h 258"/>
              <a:gd name="T36" fmla="*/ 2147483647 w 177"/>
              <a:gd name="T37" fmla="*/ 2147483647 h 258"/>
              <a:gd name="T38" fmla="*/ 2147483647 w 177"/>
              <a:gd name="T39" fmla="*/ 2147483647 h 258"/>
              <a:gd name="T40" fmla="*/ 2147483647 w 177"/>
              <a:gd name="T41" fmla="*/ 2147483647 h 258"/>
              <a:gd name="T42" fmla="*/ 2147483647 w 177"/>
              <a:gd name="T43" fmla="*/ 2147483647 h 258"/>
              <a:gd name="T44" fmla="*/ 2147483647 w 177"/>
              <a:gd name="T45" fmla="*/ 2147483647 h 258"/>
              <a:gd name="T46" fmla="*/ 2147483647 w 177"/>
              <a:gd name="T47" fmla="*/ 2147483647 h 258"/>
              <a:gd name="T48" fmla="*/ 2147483647 w 177"/>
              <a:gd name="T49" fmla="*/ 2147483647 h 258"/>
              <a:gd name="T50" fmla="*/ 2147483647 w 177"/>
              <a:gd name="T51" fmla="*/ 2147483647 h 258"/>
              <a:gd name="T52" fmla="*/ 2147483647 w 177"/>
              <a:gd name="T53" fmla="*/ 2147483647 h 258"/>
              <a:gd name="T54" fmla="*/ 2147483647 w 177"/>
              <a:gd name="T55" fmla="*/ 2147483647 h 258"/>
              <a:gd name="T56" fmla="*/ 2147483647 w 177"/>
              <a:gd name="T57" fmla="*/ 2147483647 h 258"/>
              <a:gd name="T58" fmla="*/ 2147483647 w 177"/>
              <a:gd name="T59" fmla="*/ 2147483647 h 258"/>
              <a:gd name="T60" fmla="*/ 2147483647 w 177"/>
              <a:gd name="T61" fmla="*/ 2147483647 h 258"/>
              <a:gd name="T62" fmla="*/ 2147483647 w 177"/>
              <a:gd name="T63" fmla="*/ 2147483647 h 258"/>
              <a:gd name="T64" fmla="*/ 2147483647 w 177"/>
              <a:gd name="T65" fmla="*/ 2147483647 h 258"/>
              <a:gd name="T66" fmla="*/ 2147483647 w 177"/>
              <a:gd name="T67" fmla="*/ 2147483647 h 258"/>
              <a:gd name="T68" fmla="*/ 2147483647 w 177"/>
              <a:gd name="T69" fmla="*/ 2147483647 h 258"/>
              <a:gd name="T70" fmla="*/ 2147483647 w 177"/>
              <a:gd name="T71" fmla="*/ 2147483647 h 258"/>
              <a:gd name="T72" fmla="*/ 2147483647 w 177"/>
              <a:gd name="T73" fmla="*/ 2147483647 h 258"/>
              <a:gd name="T74" fmla="*/ 2147483647 w 177"/>
              <a:gd name="T75" fmla="*/ 2147483647 h 258"/>
              <a:gd name="T76" fmla="*/ 2147483647 w 177"/>
              <a:gd name="T77" fmla="*/ 2147483647 h 258"/>
              <a:gd name="T78" fmla="*/ 2147483647 w 177"/>
              <a:gd name="T79" fmla="*/ 2147483647 h 258"/>
              <a:gd name="T80" fmla="*/ 2147483647 w 177"/>
              <a:gd name="T81" fmla="*/ 2147483647 h 258"/>
              <a:gd name="T82" fmla="*/ 2147483647 w 177"/>
              <a:gd name="T83" fmla="*/ 2147483647 h 258"/>
              <a:gd name="T84" fmla="*/ 2147483647 w 177"/>
              <a:gd name="T85" fmla="*/ 2147483647 h 258"/>
              <a:gd name="T86" fmla="*/ 2147483647 w 177"/>
              <a:gd name="T87" fmla="*/ 2147483647 h 258"/>
              <a:gd name="T88" fmla="*/ 2147483647 w 177"/>
              <a:gd name="T89" fmla="*/ 2147483647 h 258"/>
              <a:gd name="T90" fmla="*/ 0 w 177"/>
              <a:gd name="T91" fmla="*/ 2147483647 h 258"/>
              <a:gd name="T92" fmla="*/ 0 w 177"/>
              <a:gd name="T93" fmla="*/ 2147483647 h 2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7"/>
              <a:gd name="T142" fmla="*/ 0 h 258"/>
              <a:gd name="T143" fmla="*/ 177 w 177"/>
              <a:gd name="T144" fmla="*/ 258 h 2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7" h="258">
                <a:moveTo>
                  <a:pt x="170" y="136"/>
                </a:moveTo>
                <a:lnTo>
                  <a:pt x="176" y="114"/>
                </a:lnTo>
                <a:lnTo>
                  <a:pt x="176" y="101"/>
                </a:lnTo>
                <a:lnTo>
                  <a:pt x="170" y="101"/>
                </a:lnTo>
                <a:lnTo>
                  <a:pt x="159" y="108"/>
                </a:lnTo>
                <a:lnTo>
                  <a:pt x="147" y="111"/>
                </a:lnTo>
                <a:lnTo>
                  <a:pt x="135" y="111"/>
                </a:lnTo>
                <a:lnTo>
                  <a:pt x="129" y="105"/>
                </a:lnTo>
                <a:lnTo>
                  <a:pt x="129" y="98"/>
                </a:lnTo>
                <a:lnTo>
                  <a:pt x="129" y="89"/>
                </a:lnTo>
                <a:lnTo>
                  <a:pt x="123" y="82"/>
                </a:lnTo>
                <a:lnTo>
                  <a:pt x="117" y="82"/>
                </a:lnTo>
                <a:lnTo>
                  <a:pt x="117" y="86"/>
                </a:lnTo>
                <a:lnTo>
                  <a:pt x="112" y="89"/>
                </a:lnTo>
                <a:lnTo>
                  <a:pt x="106" y="89"/>
                </a:lnTo>
                <a:lnTo>
                  <a:pt x="94" y="86"/>
                </a:lnTo>
                <a:lnTo>
                  <a:pt x="82" y="79"/>
                </a:lnTo>
                <a:lnTo>
                  <a:pt x="76" y="73"/>
                </a:lnTo>
                <a:lnTo>
                  <a:pt x="71" y="67"/>
                </a:lnTo>
                <a:lnTo>
                  <a:pt x="76" y="63"/>
                </a:lnTo>
                <a:lnTo>
                  <a:pt x="88" y="60"/>
                </a:lnTo>
                <a:lnTo>
                  <a:pt x="100" y="57"/>
                </a:lnTo>
                <a:lnTo>
                  <a:pt x="106" y="54"/>
                </a:lnTo>
                <a:lnTo>
                  <a:pt x="106" y="57"/>
                </a:lnTo>
                <a:lnTo>
                  <a:pt x="100" y="63"/>
                </a:lnTo>
                <a:lnTo>
                  <a:pt x="94" y="70"/>
                </a:lnTo>
                <a:lnTo>
                  <a:pt x="88" y="73"/>
                </a:lnTo>
                <a:lnTo>
                  <a:pt x="88" y="67"/>
                </a:lnTo>
                <a:lnTo>
                  <a:pt x="82" y="60"/>
                </a:lnTo>
                <a:lnTo>
                  <a:pt x="82" y="51"/>
                </a:lnTo>
                <a:lnTo>
                  <a:pt x="82" y="47"/>
                </a:lnTo>
                <a:lnTo>
                  <a:pt x="88" y="47"/>
                </a:lnTo>
                <a:lnTo>
                  <a:pt x="100" y="54"/>
                </a:lnTo>
                <a:lnTo>
                  <a:pt x="106" y="57"/>
                </a:lnTo>
                <a:lnTo>
                  <a:pt x="112" y="57"/>
                </a:lnTo>
                <a:lnTo>
                  <a:pt x="112" y="54"/>
                </a:lnTo>
                <a:lnTo>
                  <a:pt x="106" y="44"/>
                </a:lnTo>
                <a:lnTo>
                  <a:pt x="100" y="35"/>
                </a:lnTo>
                <a:lnTo>
                  <a:pt x="88" y="22"/>
                </a:lnTo>
                <a:lnTo>
                  <a:pt x="71" y="13"/>
                </a:lnTo>
                <a:lnTo>
                  <a:pt x="65" y="9"/>
                </a:lnTo>
                <a:lnTo>
                  <a:pt x="65" y="16"/>
                </a:lnTo>
                <a:lnTo>
                  <a:pt x="65" y="28"/>
                </a:lnTo>
                <a:lnTo>
                  <a:pt x="65" y="41"/>
                </a:lnTo>
                <a:lnTo>
                  <a:pt x="71" y="47"/>
                </a:lnTo>
                <a:lnTo>
                  <a:pt x="76" y="47"/>
                </a:lnTo>
                <a:lnTo>
                  <a:pt x="88" y="41"/>
                </a:lnTo>
                <a:lnTo>
                  <a:pt x="100" y="35"/>
                </a:lnTo>
                <a:lnTo>
                  <a:pt x="106" y="28"/>
                </a:lnTo>
                <a:lnTo>
                  <a:pt x="100" y="19"/>
                </a:lnTo>
                <a:lnTo>
                  <a:pt x="94" y="9"/>
                </a:lnTo>
                <a:lnTo>
                  <a:pt x="82" y="3"/>
                </a:lnTo>
                <a:lnTo>
                  <a:pt x="82" y="0"/>
                </a:lnTo>
                <a:lnTo>
                  <a:pt x="88" y="3"/>
                </a:lnTo>
                <a:lnTo>
                  <a:pt x="100" y="9"/>
                </a:lnTo>
                <a:lnTo>
                  <a:pt x="117" y="19"/>
                </a:lnTo>
                <a:lnTo>
                  <a:pt x="123" y="28"/>
                </a:lnTo>
                <a:lnTo>
                  <a:pt x="123" y="35"/>
                </a:lnTo>
                <a:lnTo>
                  <a:pt x="123" y="41"/>
                </a:lnTo>
                <a:lnTo>
                  <a:pt x="117" y="47"/>
                </a:lnTo>
                <a:lnTo>
                  <a:pt x="117" y="51"/>
                </a:lnTo>
                <a:lnTo>
                  <a:pt x="135" y="51"/>
                </a:lnTo>
                <a:lnTo>
                  <a:pt x="147" y="51"/>
                </a:lnTo>
                <a:lnTo>
                  <a:pt x="141" y="47"/>
                </a:lnTo>
                <a:lnTo>
                  <a:pt x="135" y="44"/>
                </a:lnTo>
                <a:lnTo>
                  <a:pt x="123" y="47"/>
                </a:lnTo>
                <a:lnTo>
                  <a:pt x="117" y="51"/>
                </a:lnTo>
                <a:lnTo>
                  <a:pt x="112" y="54"/>
                </a:lnTo>
                <a:lnTo>
                  <a:pt x="112" y="63"/>
                </a:lnTo>
                <a:lnTo>
                  <a:pt x="112" y="73"/>
                </a:lnTo>
                <a:lnTo>
                  <a:pt x="112" y="79"/>
                </a:lnTo>
                <a:lnTo>
                  <a:pt x="112" y="86"/>
                </a:lnTo>
                <a:lnTo>
                  <a:pt x="100" y="92"/>
                </a:lnTo>
                <a:lnTo>
                  <a:pt x="88" y="95"/>
                </a:lnTo>
                <a:lnTo>
                  <a:pt x="76" y="105"/>
                </a:lnTo>
                <a:lnTo>
                  <a:pt x="59" y="111"/>
                </a:lnTo>
                <a:lnTo>
                  <a:pt x="65" y="124"/>
                </a:lnTo>
                <a:lnTo>
                  <a:pt x="65" y="127"/>
                </a:lnTo>
                <a:lnTo>
                  <a:pt x="65" y="133"/>
                </a:lnTo>
                <a:lnTo>
                  <a:pt x="59" y="143"/>
                </a:lnTo>
                <a:lnTo>
                  <a:pt x="47" y="152"/>
                </a:lnTo>
                <a:lnTo>
                  <a:pt x="30" y="159"/>
                </a:lnTo>
                <a:lnTo>
                  <a:pt x="24" y="165"/>
                </a:lnTo>
                <a:lnTo>
                  <a:pt x="18" y="171"/>
                </a:lnTo>
                <a:lnTo>
                  <a:pt x="18" y="181"/>
                </a:lnTo>
                <a:lnTo>
                  <a:pt x="24" y="194"/>
                </a:lnTo>
                <a:lnTo>
                  <a:pt x="24" y="206"/>
                </a:lnTo>
                <a:lnTo>
                  <a:pt x="24" y="216"/>
                </a:lnTo>
                <a:lnTo>
                  <a:pt x="24" y="222"/>
                </a:lnTo>
                <a:lnTo>
                  <a:pt x="12" y="222"/>
                </a:lnTo>
                <a:lnTo>
                  <a:pt x="6" y="225"/>
                </a:lnTo>
                <a:lnTo>
                  <a:pt x="0" y="228"/>
                </a:lnTo>
                <a:lnTo>
                  <a:pt x="0" y="241"/>
                </a:lnTo>
                <a:lnTo>
                  <a:pt x="0" y="257"/>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48" name="Freeform 48">
            <a:extLst>
              <a:ext uri="{FF2B5EF4-FFF2-40B4-BE49-F238E27FC236}">
                <a16:creationId xmlns:a16="http://schemas.microsoft.com/office/drawing/2014/main" id="{BC8CD588-D5F7-4F92-9B6C-E903BAA40359}"/>
              </a:ext>
            </a:extLst>
          </p:cNvPr>
          <p:cNvSpPr>
            <a:spLocks/>
          </p:cNvSpPr>
          <p:nvPr/>
        </p:nvSpPr>
        <p:spPr bwMode="auto">
          <a:xfrm>
            <a:off x="4883150" y="2828925"/>
            <a:ext cx="163513" cy="312738"/>
          </a:xfrm>
          <a:custGeom>
            <a:avLst/>
            <a:gdLst>
              <a:gd name="T0" fmla="*/ 2147483647 w 115"/>
              <a:gd name="T1" fmla="*/ 0 h 197"/>
              <a:gd name="T2" fmla="*/ 2147483647 w 115"/>
              <a:gd name="T3" fmla="*/ 2147483647 h 197"/>
              <a:gd name="T4" fmla="*/ 2147483647 w 115"/>
              <a:gd name="T5" fmla="*/ 2147483647 h 197"/>
              <a:gd name="T6" fmla="*/ 2147483647 w 115"/>
              <a:gd name="T7" fmla="*/ 2147483647 h 197"/>
              <a:gd name="T8" fmla="*/ 2147483647 w 115"/>
              <a:gd name="T9" fmla="*/ 2147483647 h 197"/>
              <a:gd name="T10" fmla="*/ 2147483647 w 115"/>
              <a:gd name="T11" fmla="*/ 2147483647 h 197"/>
              <a:gd name="T12" fmla="*/ 2147483647 w 115"/>
              <a:gd name="T13" fmla="*/ 2147483647 h 197"/>
              <a:gd name="T14" fmla="*/ 2147483647 w 115"/>
              <a:gd name="T15" fmla="*/ 2147483647 h 197"/>
              <a:gd name="T16" fmla="*/ 2147483647 w 115"/>
              <a:gd name="T17" fmla="*/ 2147483647 h 197"/>
              <a:gd name="T18" fmla="*/ 2147483647 w 115"/>
              <a:gd name="T19" fmla="*/ 2147483647 h 197"/>
              <a:gd name="T20" fmla="*/ 2147483647 w 115"/>
              <a:gd name="T21" fmla="*/ 2147483647 h 197"/>
              <a:gd name="T22" fmla="*/ 2147483647 w 115"/>
              <a:gd name="T23" fmla="*/ 2147483647 h 197"/>
              <a:gd name="T24" fmla="*/ 2147483647 w 115"/>
              <a:gd name="T25" fmla="*/ 2147483647 h 197"/>
              <a:gd name="T26" fmla="*/ 2147483647 w 115"/>
              <a:gd name="T27" fmla="*/ 2147483647 h 197"/>
              <a:gd name="T28" fmla="*/ 2147483647 w 115"/>
              <a:gd name="T29" fmla="*/ 2147483647 h 197"/>
              <a:gd name="T30" fmla="*/ 2147483647 w 115"/>
              <a:gd name="T31" fmla="*/ 2147483647 h 197"/>
              <a:gd name="T32" fmla="*/ 2147483647 w 115"/>
              <a:gd name="T33" fmla="*/ 2147483647 h 197"/>
              <a:gd name="T34" fmla="*/ 2147483647 w 115"/>
              <a:gd name="T35" fmla="*/ 2147483647 h 197"/>
              <a:gd name="T36" fmla="*/ 0 w 115"/>
              <a:gd name="T37" fmla="*/ 2147483647 h 197"/>
              <a:gd name="T38" fmla="*/ 0 w 115"/>
              <a:gd name="T39" fmla="*/ 2147483647 h 1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5"/>
              <a:gd name="T61" fmla="*/ 0 h 197"/>
              <a:gd name="T62" fmla="*/ 115 w 115"/>
              <a:gd name="T63" fmla="*/ 197 h 1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5" h="197">
                <a:moveTo>
                  <a:pt x="114" y="0"/>
                </a:moveTo>
                <a:lnTo>
                  <a:pt x="91" y="3"/>
                </a:lnTo>
                <a:lnTo>
                  <a:pt x="80" y="9"/>
                </a:lnTo>
                <a:lnTo>
                  <a:pt x="80" y="19"/>
                </a:lnTo>
                <a:lnTo>
                  <a:pt x="85" y="31"/>
                </a:lnTo>
                <a:lnTo>
                  <a:pt x="85" y="47"/>
                </a:lnTo>
                <a:lnTo>
                  <a:pt x="85" y="60"/>
                </a:lnTo>
                <a:lnTo>
                  <a:pt x="85" y="63"/>
                </a:lnTo>
                <a:lnTo>
                  <a:pt x="74" y="66"/>
                </a:lnTo>
                <a:lnTo>
                  <a:pt x="68" y="69"/>
                </a:lnTo>
                <a:lnTo>
                  <a:pt x="63" y="76"/>
                </a:lnTo>
                <a:lnTo>
                  <a:pt x="57" y="88"/>
                </a:lnTo>
                <a:lnTo>
                  <a:pt x="51" y="107"/>
                </a:lnTo>
                <a:lnTo>
                  <a:pt x="45" y="123"/>
                </a:lnTo>
                <a:lnTo>
                  <a:pt x="40" y="139"/>
                </a:lnTo>
                <a:lnTo>
                  <a:pt x="28" y="149"/>
                </a:lnTo>
                <a:lnTo>
                  <a:pt x="22" y="155"/>
                </a:lnTo>
                <a:lnTo>
                  <a:pt x="5" y="168"/>
                </a:lnTo>
                <a:lnTo>
                  <a:pt x="0" y="183"/>
                </a:lnTo>
                <a:lnTo>
                  <a:pt x="0" y="196"/>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49" name="Freeform 49">
            <a:extLst>
              <a:ext uri="{FF2B5EF4-FFF2-40B4-BE49-F238E27FC236}">
                <a16:creationId xmlns:a16="http://schemas.microsoft.com/office/drawing/2014/main" id="{4BBE5629-701D-4857-A405-BEA86FAC0E81}"/>
              </a:ext>
            </a:extLst>
          </p:cNvPr>
          <p:cNvSpPr>
            <a:spLocks/>
          </p:cNvSpPr>
          <p:nvPr/>
        </p:nvSpPr>
        <p:spPr bwMode="auto">
          <a:xfrm>
            <a:off x="4848225" y="2797175"/>
            <a:ext cx="161925" cy="177800"/>
          </a:xfrm>
          <a:custGeom>
            <a:avLst/>
            <a:gdLst>
              <a:gd name="T0" fmla="*/ 2147483647 w 115"/>
              <a:gd name="T1" fmla="*/ 2147483647 h 112"/>
              <a:gd name="T2" fmla="*/ 2147483647 w 115"/>
              <a:gd name="T3" fmla="*/ 2147483647 h 112"/>
              <a:gd name="T4" fmla="*/ 2147483647 w 115"/>
              <a:gd name="T5" fmla="*/ 2147483647 h 112"/>
              <a:gd name="T6" fmla="*/ 2147483647 w 115"/>
              <a:gd name="T7" fmla="*/ 2147483647 h 112"/>
              <a:gd name="T8" fmla="*/ 2147483647 w 115"/>
              <a:gd name="T9" fmla="*/ 2147483647 h 112"/>
              <a:gd name="T10" fmla="*/ 2147483647 w 115"/>
              <a:gd name="T11" fmla="*/ 2147483647 h 112"/>
              <a:gd name="T12" fmla="*/ 2147483647 w 115"/>
              <a:gd name="T13" fmla="*/ 2147483647 h 112"/>
              <a:gd name="T14" fmla="*/ 2147483647 w 115"/>
              <a:gd name="T15" fmla="*/ 2147483647 h 112"/>
              <a:gd name="T16" fmla="*/ 2147483647 w 115"/>
              <a:gd name="T17" fmla="*/ 2147483647 h 112"/>
              <a:gd name="T18" fmla="*/ 2147483647 w 115"/>
              <a:gd name="T19" fmla="*/ 2147483647 h 112"/>
              <a:gd name="T20" fmla="*/ 2147483647 w 115"/>
              <a:gd name="T21" fmla="*/ 2147483647 h 112"/>
              <a:gd name="T22" fmla="*/ 2147483647 w 115"/>
              <a:gd name="T23" fmla="*/ 2147483647 h 112"/>
              <a:gd name="T24" fmla="*/ 2147483647 w 115"/>
              <a:gd name="T25" fmla="*/ 2147483647 h 112"/>
              <a:gd name="T26" fmla="*/ 2147483647 w 115"/>
              <a:gd name="T27" fmla="*/ 2147483647 h 112"/>
              <a:gd name="T28" fmla="*/ 2147483647 w 115"/>
              <a:gd name="T29" fmla="*/ 2147483647 h 112"/>
              <a:gd name="T30" fmla="*/ 2147483647 w 115"/>
              <a:gd name="T31" fmla="*/ 2147483647 h 112"/>
              <a:gd name="T32" fmla="*/ 2147483647 w 115"/>
              <a:gd name="T33" fmla="*/ 2147483647 h 112"/>
              <a:gd name="T34" fmla="*/ 2147483647 w 115"/>
              <a:gd name="T35" fmla="*/ 2147483647 h 112"/>
              <a:gd name="T36" fmla="*/ 2147483647 w 115"/>
              <a:gd name="T37" fmla="*/ 2147483647 h 112"/>
              <a:gd name="T38" fmla="*/ 2147483647 w 115"/>
              <a:gd name="T39" fmla="*/ 2147483647 h 112"/>
              <a:gd name="T40" fmla="*/ 2147483647 w 115"/>
              <a:gd name="T41" fmla="*/ 2147483647 h 112"/>
              <a:gd name="T42" fmla="*/ 2147483647 w 115"/>
              <a:gd name="T43" fmla="*/ 2147483647 h 112"/>
              <a:gd name="T44" fmla="*/ 2147483647 w 115"/>
              <a:gd name="T45" fmla="*/ 2147483647 h 112"/>
              <a:gd name="T46" fmla="*/ 2147483647 w 115"/>
              <a:gd name="T47" fmla="*/ 2147483647 h 112"/>
              <a:gd name="T48" fmla="*/ 2147483647 w 115"/>
              <a:gd name="T49" fmla="*/ 2147483647 h 112"/>
              <a:gd name="T50" fmla="*/ 2147483647 w 115"/>
              <a:gd name="T51" fmla="*/ 2147483647 h 112"/>
              <a:gd name="T52" fmla="*/ 2147483647 w 115"/>
              <a:gd name="T53" fmla="*/ 2147483647 h 112"/>
              <a:gd name="T54" fmla="*/ 0 w 115"/>
              <a:gd name="T55" fmla="*/ 2147483647 h 112"/>
              <a:gd name="T56" fmla="*/ 2147483647 w 115"/>
              <a:gd name="T57" fmla="*/ 2147483647 h 112"/>
              <a:gd name="T58" fmla="*/ 2147483647 w 115"/>
              <a:gd name="T59" fmla="*/ 2147483647 h 112"/>
              <a:gd name="T60" fmla="*/ 2147483647 w 115"/>
              <a:gd name="T61" fmla="*/ 2147483647 h 112"/>
              <a:gd name="T62" fmla="*/ 2147483647 w 115"/>
              <a:gd name="T63" fmla="*/ 2147483647 h 112"/>
              <a:gd name="T64" fmla="*/ 2147483647 w 115"/>
              <a:gd name="T65" fmla="*/ 2147483647 h 112"/>
              <a:gd name="T66" fmla="*/ 2147483647 w 115"/>
              <a:gd name="T67" fmla="*/ 2147483647 h 112"/>
              <a:gd name="T68" fmla="*/ 2147483647 w 115"/>
              <a:gd name="T69" fmla="*/ 2147483647 h 112"/>
              <a:gd name="T70" fmla="*/ 2147483647 w 115"/>
              <a:gd name="T71" fmla="*/ 2147483647 h 112"/>
              <a:gd name="T72" fmla="*/ 2147483647 w 115"/>
              <a:gd name="T73" fmla="*/ 2147483647 h 112"/>
              <a:gd name="T74" fmla="*/ 2147483647 w 115"/>
              <a:gd name="T75" fmla="*/ 2147483647 h 112"/>
              <a:gd name="T76" fmla="*/ 2147483647 w 115"/>
              <a:gd name="T77" fmla="*/ 2147483647 h 112"/>
              <a:gd name="T78" fmla="*/ 2147483647 w 115"/>
              <a:gd name="T79" fmla="*/ 2147483647 h 112"/>
              <a:gd name="T80" fmla="*/ 2147483647 w 115"/>
              <a:gd name="T81" fmla="*/ 2147483647 h 112"/>
              <a:gd name="T82" fmla="*/ 2147483647 w 115"/>
              <a:gd name="T83" fmla="*/ 2147483647 h 112"/>
              <a:gd name="T84" fmla="*/ 2147483647 w 115"/>
              <a:gd name="T85" fmla="*/ 2147483647 h 112"/>
              <a:gd name="T86" fmla="*/ 2147483647 w 115"/>
              <a:gd name="T87" fmla="*/ 2147483647 h 112"/>
              <a:gd name="T88" fmla="*/ 2147483647 w 115"/>
              <a:gd name="T89" fmla="*/ 2147483647 h 112"/>
              <a:gd name="T90" fmla="*/ 2147483647 w 115"/>
              <a:gd name="T91" fmla="*/ 2147483647 h 112"/>
              <a:gd name="T92" fmla="*/ 2147483647 w 115"/>
              <a:gd name="T93" fmla="*/ 2147483647 h 112"/>
              <a:gd name="T94" fmla="*/ 2147483647 w 115"/>
              <a:gd name="T95" fmla="*/ 2147483647 h 112"/>
              <a:gd name="T96" fmla="*/ 2147483647 w 115"/>
              <a:gd name="T97" fmla="*/ 2147483647 h 112"/>
              <a:gd name="T98" fmla="*/ 2147483647 w 115"/>
              <a:gd name="T99" fmla="*/ 2147483647 h 112"/>
              <a:gd name="T100" fmla="*/ 2147483647 w 115"/>
              <a:gd name="T101" fmla="*/ 2147483647 h 112"/>
              <a:gd name="T102" fmla="*/ 2147483647 w 115"/>
              <a:gd name="T103" fmla="*/ 2147483647 h 112"/>
              <a:gd name="T104" fmla="*/ 2147483647 w 115"/>
              <a:gd name="T105" fmla="*/ 2147483647 h 112"/>
              <a:gd name="T106" fmla="*/ 2147483647 w 115"/>
              <a:gd name="T107" fmla="*/ 2147483647 h 112"/>
              <a:gd name="T108" fmla="*/ 2147483647 w 115"/>
              <a:gd name="T109" fmla="*/ 2147483647 h 112"/>
              <a:gd name="T110" fmla="*/ 2147483647 w 115"/>
              <a:gd name="T111" fmla="*/ 2147483647 h 112"/>
              <a:gd name="T112" fmla="*/ 2147483647 w 115"/>
              <a:gd name="T113" fmla="*/ 2147483647 h 112"/>
              <a:gd name="T114" fmla="*/ 2147483647 w 115"/>
              <a:gd name="T115" fmla="*/ 2147483647 h 112"/>
              <a:gd name="T116" fmla="*/ 2147483647 w 115"/>
              <a:gd name="T117" fmla="*/ 2147483647 h 112"/>
              <a:gd name="T118" fmla="*/ 2147483647 w 115"/>
              <a:gd name="T119" fmla="*/ 0 h 11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5"/>
              <a:gd name="T181" fmla="*/ 0 h 112"/>
              <a:gd name="T182" fmla="*/ 115 w 115"/>
              <a:gd name="T183" fmla="*/ 112 h 11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5" h="112">
                <a:moveTo>
                  <a:pt x="17" y="39"/>
                </a:moveTo>
                <a:lnTo>
                  <a:pt x="40" y="54"/>
                </a:lnTo>
                <a:lnTo>
                  <a:pt x="57" y="63"/>
                </a:lnTo>
                <a:lnTo>
                  <a:pt x="69" y="63"/>
                </a:lnTo>
                <a:lnTo>
                  <a:pt x="80" y="57"/>
                </a:lnTo>
                <a:lnTo>
                  <a:pt x="86" y="54"/>
                </a:lnTo>
                <a:lnTo>
                  <a:pt x="91" y="51"/>
                </a:lnTo>
                <a:lnTo>
                  <a:pt x="91" y="57"/>
                </a:lnTo>
                <a:lnTo>
                  <a:pt x="86" y="63"/>
                </a:lnTo>
                <a:lnTo>
                  <a:pt x="80" y="72"/>
                </a:lnTo>
                <a:lnTo>
                  <a:pt x="80" y="75"/>
                </a:lnTo>
                <a:lnTo>
                  <a:pt x="80" y="69"/>
                </a:lnTo>
                <a:lnTo>
                  <a:pt x="80" y="63"/>
                </a:lnTo>
                <a:lnTo>
                  <a:pt x="74" y="54"/>
                </a:lnTo>
                <a:lnTo>
                  <a:pt x="74" y="48"/>
                </a:lnTo>
                <a:lnTo>
                  <a:pt x="63" y="39"/>
                </a:lnTo>
                <a:lnTo>
                  <a:pt x="52" y="39"/>
                </a:lnTo>
                <a:lnTo>
                  <a:pt x="46" y="39"/>
                </a:lnTo>
                <a:lnTo>
                  <a:pt x="46" y="42"/>
                </a:lnTo>
                <a:lnTo>
                  <a:pt x="46" y="51"/>
                </a:lnTo>
                <a:lnTo>
                  <a:pt x="46" y="57"/>
                </a:lnTo>
                <a:lnTo>
                  <a:pt x="46" y="63"/>
                </a:lnTo>
                <a:lnTo>
                  <a:pt x="40" y="72"/>
                </a:lnTo>
                <a:lnTo>
                  <a:pt x="23" y="75"/>
                </a:lnTo>
                <a:lnTo>
                  <a:pt x="17" y="75"/>
                </a:lnTo>
                <a:lnTo>
                  <a:pt x="12" y="75"/>
                </a:lnTo>
                <a:lnTo>
                  <a:pt x="6" y="75"/>
                </a:lnTo>
                <a:lnTo>
                  <a:pt x="0" y="78"/>
                </a:lnTo>
                <a:lnTo>
                  <a:pt x="6" y="87"/>
                </a:lnTo>
                <a:lnTo>
                  <a:pt x="23" y="96"/>
                </a:lnTo>
                <a:lnTo>
                  <a:pt x="34" y="108"/>
                </a:lnTo>
                <a:lnTo>
                  <a:pt x="46" y="111"/>
                </a:lnTo>
                <a:lnTo>
                  <a:pt x="52" y="105"/>
                </a:lnTo>
                <a:lnTo>
                  <a:pt x="52" y="93"/>
                </a:lnTo>
                <a:lnTo>
                  <a:pt x="52" y="81"/>
                </a:lnTo>
                <a:lnTo>
                  <a:pt x="57" y="72"/>
                </a:lnTo>
                <a:lnTo>
                  <a:pt x="63" y="69"/>
                </a:lnTo>
                <a:lnTo>
                  <a:pt x="74" y="69"/>
                </a:lnTo>
                <a:lnTo>
                  <a:pt x="86" y="78"/>
                </a:lnTo>
                <a:lnTo>
                  <a:pt x="86" y="87"/>
                </a:lnTo>
                <a:lnTo>
                  <a:pt x="91" y="99"/>
                </a:lnTo>
                <a:lnTo>
                  <a:pt x="91" y="108"/>
                </a:lnTo>
                <a:lnTo>
                  <a:pt x="91" y="111"/>
                </a:lnTo>
                <a:lnTo>
                  <a:pt x="97" y="105"/>
                </a:lnTo>
                <a:lnTo>
                  <a:pt x="103" y="96"/>
                </a:lnTo>
                <a:lnTo>
                  <a:pt x="108" y="81"/>
                </a:lnTo>
                <a:lnTo>
                  <a:pt x="114" y="69"/>
                </a:lnTo>
                <a:lnTo>
                  <a:pt x="108" y="54"/>
                </a:lnTo>
                <a:lnTo>
                  <a:pt x="91" y="45"/>
                </a:lnTo>
                <a:lnTo>
                  <a:pt x="80" y="36"/>
                </a:lnTo>
                <a:lnTo>
                  <a:pt x="69" y="30"/>
                </a:lnTo>
                <a:lnTo>
                  <a:pt x="57" y="33"/>
                </a:lnTo>
                <a:lnTo>
                  <a:pt x="46" y="36"/>
                </a:lnTo>
                <a:lnTo>
                  <a:pt x="34" y="39"/>
                </a:lnTo>
                <a:lnTo>
                  <a:pt x="29" y="36"/>
                </a:lnTo>
                <a:lnTo>
                  <a:pt x="23" y="30"/>
                </a:lnTo>
                <a:lnTo>
                  <a:pt x="23" y="21"/>
                </a:lnTo>
                <a:lnTo>
                  <a:pt x="23" y="0"/>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50" name="Freeform 50">
            <a:extLst>
              <a:ext uri="{FF2B5EF4-FFF2-40B4-BE49-F238E27FC236}">
                <a16:creationId xmlns:a16="http://schemas.microsoft.com/office/drawing/2014/main" id="{0E550B7F-3A10-4450-A3E5-B9EFFF625A03}"/>
              </a:ext>
            </a:extLst>
          </p:cNvPr>
          <p:cNvSpPr>
            <a:spLocks/>
          </p:cNvSpPr>
          <p:nvPr/>
        </p:nvSpPr>
        <p:spPr bwMode="auto">
          <a:xfrm>
            <a:off x="5016500" y="2816225"/>
            <a:ext cx="168275" cy="236538"/>
          </a:xfrm>
          <a:custGeom>
            <a:avLst/>
            <a:gdLst>
              <a:gd name="T0" fmla="*/ 2147483647 w 119"/>
              <a:gd name="T1" fmla="*/ 2147483647 h 149"/>
              <a:gd name="T2" fmla="*/ 2147483647 w 119"/>
              <a:gd name="T3" fmla="*/ 2147483647 h 149"/>
              <a:gd name="T4" fmla="*/ 2147483647 w 119"/>
              <a:gd name="T5" fmla="*/ 2147483647 h 149"/>
              <a:gd name="T6" fmla="*/ 2147483647 w 119"/>
              <a:gd name="T7" fmla="*/ 2147483647 h 149"/>
              <a:gd name="T8" fmla="*/ 2147483647 w 119"/>
              <a:gd name="T9" fmla="*/ 2147483647 h 149"/>
              <a:gd name="T10" fmla="*/ 2147483647 w 119"/>
              <a:gd name="T11" fmla="*/ 2147483647 h 149"/>
              <a:gd name="T12" fmla="*/ 2147483647 w 119"/>
              <a:gd name="T13" fmla="*/ 2147483647 h 149"/>
              <a:gd name="T14" fmla="*/ 2147483647 w 119"/>
              <a:gd name="T15" fmla="*/ 2147483647 h 149"/>
              <a:gd name="T16" fmla="*/ 2147483647 w 119"/>
              <a:gd name="T17" fmla="*/ 2147483647 h 149"/>
              <a:gd name="T18" fmla="*/ 2147483647 w 119"/>
              <a:gd name="T19" fmla="*/ 2147483647 h 149"/>
              <a:gd name="T20" fmla="*/ 2147483647 w 119"/>
              <a:gd name="T21" fmla="*/ 2147483647 h 149"/>
              <a:gd name="T22" fmla="*/ 2147483647 w 119"/>
              <a:gd name="T23" fmla="*/ 2147483647 h 149"/>
              <a:gd name="T24" fmla="*/ 2147483647 w 119"/>
              <a:gd name="T25" fmla="*/ 2147483647 h 149"/>
              <a:gd name="T26" fmla="*/ 2147483647 w 119"/>
              <a:gd name="T27" fmla="*/ 2147483647 h 149"/>
              <a:gd name="T28" fmla="*/ 2147483647 w 119"/>
              <a:gd name="T29" fmla="*/ 2147483647 h 149"/>
              <a:gd name="T30" fmla="*/ 2147483647 w 119"/>
              <a:gd name="T31" fmla="*/ 2147483647 h 149"/>
              <a:gd name="T32" fmla="*/ 2147483647 w 119"/>
              <a:gd name="T33" fmla="*/ 2147483647 h 149"/>
              <a:gd name="T34" fmla="*/ 2147483647 w 119"/>
              <a:gd name="T35" fmla="*/ 2147483647 h 149"/>
              <a:gd name="T36" fmla="*/ 2147483647 w 119"/>
              <a:gd name="T37" fmla="*/ 0 h 149"/>
              <a:gd name="T38" fmla="*/ 2147483647 w 119"/>
              <a:gd name="T39" fmla="*/ 0 h 149"/>
              <a:gd name="T40" fmla="*/ 2147483647 w 119"/>
              <a:gd name="T41" fmla="*/ 0 h 149"/>
              <a:gd name="T42" fmla="*/ 2147483647 w 119"/>
              <a:gd name="T43" fmla="*/ 0 h 149"/>
              <a:gd name="T44" fmla="*/ 2147483647 w 119"/>
              <a:gd name="T45" fmla="*/ 2147483647 h 149"/>
              <a:gd name="T46" fmla="*/ 2147483647 w 119"/>
              <a:gd name="T47" fmla="*/ 2147483647 h 149"/>
              <a:gd name="T48" fmla="*/ 2147483647 w 119"/>
              <a:gd name="T49" fmla="*/ 2147483647 h 149"/>
              <a:gd name="T50" fmla="*/ 2147483647 w 119"/>
              <a:gd name="T51" fmla="*/ 2147483647 h 149"/>
              <a:gd name="T52" fmla="*/ 2147483647 w 119"/>
              <a:gd name="T53" fmla="*/ 2147483647 h 149"/>
              <a:gd name="T54" fmla="*/ 2147483647 w 119"/>
              <a:gd name="T55" fmla="*/ 2147483647 h 149"/>
              <a:gd name="T56" fmla="*/ 0 w 119"/>
              <a:gd name="T57" fmla="*/ 2147483647 h 149"/>
              <a:gd name="T58" fmla="*/ 2147483647 w 119"/>
              <a:gd name="T59" fmla="*/ 2147483647 h 149"/>
              <a:gd name="T60" fmla="*/ 2147483647 w 119"/>
              <a:gd name="T61" fmla="*/ 2147483647 h 149"/>
              <a:gd name="T62" fmla="*/ 2147483647 w 119"/>
              <a:gd name="T63" fmla="*/ 2147483647 h 149"/>
              <a:gd name="T64" fmla="*/ 2147483647 w 119"/>
              <a:gd name="T65" fmla="*/ 2147483647 h 149"/>
              <a:gd name="T66" fmla="*/ 2147483647 w 119"/>
              <a:gd name="T67" fmla="*/ 2147483647 h 149"/>
              <a:gd name="T68" fmla="*/ 2147483647 w 119"/>
              <a:gd name="T69" fmla="*/ 2147483647 h 149"/>
              <a:gd name="T70" fmla="*/ 2147483647 w 119"/>
              <a:gd name="T71" fmla="*/ 2147483647 h 149"/>
              <a:gd name="T72" fmla="*/ 2147483647 w 119"/>
              <a:gd name="T73" fmla="*/ 2147483647 h 149"/>
              <a:gd name="T74" fmla="*/ 2147483647 w 119"/>
              <a:gd name="T75" fmla="*/ 2147483647 h 149"/>
              <a:gd name="T76" fmla="*/ 2147483647 w 119"/>
              <a:gd name="T77" fmla="*/ 2147483647 h 149"/>
              <a:gd name="T78" fmla="*/ 2147483647 w 119"/>
              <a:gd name="T79" fmla="*/ 2147483647 h 149"/>
              <a:gd name="T80" fmla="*/ 2147483647 w 119"/>
              <a:gd name="T81" fmla="*/ 2147483647 h 149"/>
              <a:gd name="T82" fmla="*/ 2147483647 w 119"/>
              <a:gd name="T83" fmla="*/ 2147483647 h 149"/>
              <a:gd name="T84" fmla="*/ 2147483647 w 119"/>
              <a:gd name="T85" fmla="*/ 2147483647 h 149"/>
              <a:gd name="T86" fmla="*/ 2147483647 w 119"/>
              <a:gd name="T87" fmla="*/ 2147483647 h 149"/>
              <a:gd name="T88" fmla="*/ 2147483647 w 119"/>
              <a:gd name="T89" fmla="*/ 2147483647 h 149"/>
              <a:gd name="T90" fmla="*/ 2147483647 w 119"/>
              <a:gd name="T91" fmla="*/ 2147483647 h 149"/>
              <a:gd name="T92" fmla="*/ 2147483647 w 119"/>
              <a:gd name="T93" fmla="*/ 2147483647 h 149"/>
              <a:gd name="T94" fmla="*/ 2147483647 w 119"/>
              <a:gd name="T95" fmla="*/ 2147483647 h 14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9"/>
              <a:gd name="T145" fmla="*/ 0 h 149"/>
              <a:gd name="T146" fmla="*/ 119 w 119"/>
              <a:gd name="T147" fmla="*/ 149 h 14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9" h="149">
                <a:moveTo>
                  <a:pt x="118" y="28"/>
                </a:moveTo>
                <a:lnTo>
                  <a:pt x="112" y="34"/>
                </a:lnTo>
                <a:lnTo>
                  <a:pt x="100" y="40"/>
                </a:lnTo>
                <a:lnTo>
                  <a:pt x="77" y="43"/>
                </a:lnTo>
                <a:lnTo>
                  <a:pt x="65" y="43"/>
                </a:lnTo>
                <a:lnTo>
                  <a:pt x="59" y="43"/>
                </a:lnTo>
                <a:lnTo>
                  <a:pt x="59" y="37"/>
                </a:lnTo>
                <a:lnTo>
                  <a:pt x="59" y="31"/>
                </a:lnTo>
                <a:lnTo>
                  <a:pt x="59" y="22"/>
                </a:lnTo>
                <a:lnTo>
                  <a:pt x="59" y="16"/>
                </a:lnTo>
                <a:lnTo>
                  <a:pt x="47" y="19"/>
                </a:lnTo>
                <a:lnTo>
                  <a:pt x="42" y="19"/>
                </a:lnTo>
                <a:lnTo>
                  <a:pt x="30" y="19"/>
                </a:lnTo>
                <a:lnTo>
                  <a:pt x="18" y="19"/>
                </a:lnTo>
                <a:lnTo>
                  <a:pt x="12" y="16"/>
                </a:lnTo>
                <a:lnTo>
                  <a:pt x="6" y="10"/>
                </a:lnTo>
                <a:lnTo>
                  <a:pt x="12" y="0"/>
                </a:lnTo>
                <a:lnTo>
                  <a:pt x="18" y="0"/>
                </a:lnTo>
                <a:lnTo>
                  <a:pt x="36" y="0"/>
                </a:lnTo>
                <a:lnTo>
                  <a:pt x="47" y="0"/>
                </a:lnTo>
                <a:lnTo>
                  <a:pt x="53" y="3"/>
                </a:lnTo>
                <a:lnTo>
                  <a:pt x="53" y="16"/>
                </a:lnTo>
                <a:lnTo>
                  <a:pt x="47" y="31"/>
                </a:lnTo>
                <a:lnTo>
                  <a:pt x="30" y="43"/>
                </a:lnTo>
                <a:lnTo>
                  <a:pt x="12" y="53"/>
                </a:lnTo>
                <a:lnTo>
                  <a:pt x="6" y="62"/>
                </a:lnTo>
                <a:lnTo>
                  <a:pt x="0" y="68"/>
                </a:lnTo>
                <a:lnTo>
                  <a:pt x="6" y="74"/>
                </a:lnTo>
                <a:lnTo>
                  <a:pt x="6" y="80"/>
                </a:lnTo>
                <a:lnTo>
                  <a:pt x="12" y="80"/>
                </a:lnTo>
                <a:lnTo>
                  <a:pt x="18" y="77"/>
                </a:lnTo>
                <a:lnTo>
                  <a:pt x="24" y="74"/>
                </a:lnTo>
                <a:lnTo>
                  <a:pt x="30" y="71"/>
                </a:lnTo>
                <a:lnTo>
                  <a:pt x="36" y="71"/>
                </a:lnTo>
                <a:lnTo>
                  <a:pt x="36" y="80"/>
                </a:lnTo>
                <a:lnTo>
                  <a:pt x="30" y="96"/>
                </a:lnTo>
                <a:lnTo>
                  <a:pt x="24" y="108"/>
                </a:lnTo>
                <a:lnTo>
                  <a:pt x="24" y="117"/>
                </a:lnTo>
                <a:lnTo>
                  <a:pt x="30" y="120"/>
                </a:lnTo>
                <a:lnTo>
                  <a:pt x="36" y="120"/>
                </a:lnTo>
                <a:lnTo>
                  <a:pt x="42" y="120"/>
                </a:lnTo>
                <a:lnTo>
                  <a:pt x="47" y="123"/>
                </a:lnTo>
                <a:lnTo>
                  <a:pt x="53" y="126"/>
                </a:lnTo>
                <a:lnTo>
                  <a:pt x="59" y="136"/>
                </a:lnTo>
                <a:lnTo>
                  <a:pt x="59" y="142"/>
                </a:lnTo>
                <a:lnTo>
                  <a:pt x="65" y="148"/>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51" name="Freeform 51">
            <a:extLst>
              <a:ext uri="{FF2B5EF4-FFF2-40B4-BE49-F238E27FC236}">
                <a16:creationId xmlns:a16="http://schemas.microsoft.com/office/drawing/2014/main" id="{77A852B7-147B-4C2E-8B03-1E3F3C7EE7C0}"/>
              </a:ext>
            </a:extLst>
          </p:cNvPr>
          <p:cNvSpPr>
            <a:spLocks/>
          </p:cNvSpPr>
          <p:nvPr/>
        </p:nvSpPr>
        <p:spPr bwMode="auto">
          <a:xfrm>
            <a:off x="4826000" y="2840038"/>
            <a:ext cx="261938" cy="233362"/>
          </a:xfrm>
          <a:custGeom>
            <a:avLst/>
            <a:gdLst>
              <a:gd name="T0" fmla="*/ 2147483647 w 186"/>
              <a:gd name="T1" fmla="*/ 2147483647 h 147"/>
              <a:gd name="T2" fmla="*/ 2147483647 w 186"/>
              <a:gd name="T3" fmla="*/ 2147483647 h 147"/>
              <a:gd name="T4" fmla="*/ 2147483647 w 186"/>
              <a:gd name="T5" fmla="*/ 2147483647 h 147"/>
              <a:gd name="T6" fmla="*/ 2147483647 w 186"/>
              <a:gd name="T7" fmla="*/ 2147483647 h 147"/>
              <a:gd name="T8" fmla="*/ 2147483647 w 186"/>
              <a:gd name="T9" fmla="*/ 2147483647 h 147"/>
              <a:gd name="T10" fmla="*/ 2147483647 w 186"/>
              <a:gd name="T11" fmla="*/ 2147483647 h 147"/>
              <a:gd name="T12" fmla="*/ 2147483647 w 186"/>
              <a:gd name="T13" fmla="*/ 2147483647 h 147"/>
              <a:gd name="T14" fmla="*/ 2147483647 w 186"/>
              <a:gd name="T15" fmla="*/ 2147483647 h 147"/>
              <a:gd name="T16" fmla="*/ 2147483647 w 186"/>
              <a:gd name="T17" fmla="*/ 2147483647 h 147"/>
              <a:gd name="T18" fmla="*/ 2147483647 w 186"/>
              <a:gd name="T19" fmla="*/ 2147483647 h 147"/>
              <a:gd name="T20" fmla="*/ 2147483647 w 186"/>
              <a:gd name="T21" fmla="*/ 2147483647 h 147"/>
              <a:gd name="T22" fmla="*/ 2147483647 w 186"/>
              <a:gd name="T23" fmla="*/ 2147483647 h 147"/>
              <a:gd name="T24" fmla="*/ 2147483647 w 186"/>
              <a:gd name="T25" fmla="*/ 2147483647 h 147"/>
              <a:gd name="T26" fmla="*/ 2147483647 w 186"/>
              <a:gd name="T27" fmla="*/ 2147483647 h 147"/>
              <a:gd name="T28" fmla="*/ 2147483647 w 186"/>
              <a:gd name="T29" fmla="*/ 2147483647 h 147"/>
              <a:gd name="T30" fmla="*/ 2147483647 w 186"/>
              <a:gd name="T31" fmla="*/ 2147483647 h 147"/>
              <a:gd name="T32" fmla="*/ 2147483647 w 186"/>
              <a:gd name="T33" fmla="*/ 2147483647 h 147"/>
              <a:gd name="T34" fmla="*/ 2147483647 w 186"/>
              <a:gd name="T35" fmla="*/ 2147483647 h 147"/>
              <a:gd name="T36" fmla="*/ 2147483647 w 186"/>
              <a:gd name="T37" fmla="*/ 2147483647 h 147"/>
              <a:gd name="T38" fmla="*/ 2147483647 w 186"/>
              <a:gd name="T39" fmla="*/ 2147483647 h 147"/>
              <a:gd name="T40" fmla="*/ 2147483647 w 186"/>
              <a:gd name="T41" fmla="*/ 2147483647 h 147"/>
              <a:gd name="T42" fmla="*/ 2147483647 w 186"/>
              <a:gd name="T43" fmla="*/ 2147483647 h 147"/>
              <a:gd name="T44" fmla="*/ 2147483647 w 186"/>
              <a:gd name="T45" fmla="*/ 2147483647 h 147"/>
              <a:gd name="T46" fmla="*/ 2147483647 w 186"/>
              <a:gd name="T47" fmla="*/ 2147483647 h 147"/>
              <a:gd name="T48" fmla="*/ 2147483647 w 186"/>
              <a:gd name="T49" fmla="*/ 2147483647 h 147"/>
              <a:gd name="T50" fmla="*/ 2147483647 w 186"/>
              <a:gd name="T51" fmla="*/ 2147483647 h 147"/>
              <a:gd name="T52" fmla="*/ 2147483647 w 186"/>
              <a:gd name="T53" fmla="*/ 2147483647 h 147"/>
              <a:gd name="T54" fmla="*/ 2147483647 w 186"/>
              <a:gd name="T55" fmla="*/ 2147483647 h 147"/>
              <a:gd name="T56" fmla="*/ 2147483647 w 186"/>
              <a:gd name="T57" fmla="*/ 2147483647 h 147"/>
              <a:gd name="T58" fmla="*/ 2147483647 w 186"/>
              <a:gd name="T59" fmla="*/ 2147483647 h 147"/>
              <a:gd name="T60" fmla="*/ 2147483647 w 186"/>
              <a:gd name="T61" fmla="*/ 2147483647 h 147"/>
              <a:gd name="T62" fmla="*/ 2147483647 w 186"/>
              <a:gd name="T63" fmla="*/ 2147483647 h 147"/>
              <a:gd name="T64" fmla="*/ 2147483647 w 186"/>
              <a:gd name="T65" fmla="*/ 2147483647 h 147"/>
              <a:gd name="T66" fmla="*/ 2147483647 w 186"/>
              <a:gd name="T67" fmla="*/ 2147483647 h 147"/>
              <a:gd name="T68" fmla="*/ 2147483647 w 186"/>
              <a:gd name="T69" fmla="*/ 2147483647 h 147"/>
              <a:gd name="T70" fmla="*/ 2147483647 w 186"/>
              <a:gd name="T71" fmla="*/ 2147483647 h 147"/>
              <a:gd name="T72" fmla="*/ 2147483647 w 186"/>
              <a:gd name="T73" fmla="*/ 2147483647 h 147"/>
              <a:gd name="T74" fmla="*/ 2147483647 w 186"/>
              <a:gd name="T75" fmla="*/ 2147483647 h 147"/>
              <a:gd name="T76" fmla="*/ 2147483647 w 186"/>
              <a:gd name="T77" fmla="*/ 0 h 147"/>
              <a:gd name="T78" fmla="*/ 2147483647 w 186"/>
              <a:gd name="T79" fmla="*/ 2147483647 h 147"/>
              <a:gd name="T80" fmla="*/ 2147483647 w 186"/>
              <a:gd name="T81" fmla="*/ 2147483647 h 147"/>
              <a:gd name="T82" fmla="*/ 2147483647 w 186"/>
              <a:gd name="T83" fmla="*/ 2147483647 h 147"/>
              <a:gd name="T84" fmla="*/ 2147483647 w 186"/>
              <a:gd name="T85" fmla="*/ 2147483647 h 147"/>
              <a:gd name="T86" fmla="*/ 2147483647 w 186"/>
              <a:gd name="T87" fmla="*/ 2147483647 h 147"/>
              <a:gd name="T88" fmla="*/ 2147483647 w 186"/>
              <a:gd name="T89" fmla="*/ 2147483647 h 147"/>
              <a:gd name="T90" fmla="*/ 2147483647 w 186"/>
              <a:gd name="T91" fmla="*/ 2147483647 h 147"/>
              <a:gd name="T92" fmla="*/ 2147483647 w 186"/>
              <a:gd name="T93" fmla="*/ 2147483647 h 147"/>
              <a:gd name="T94" fmla="*/ 2147483647 w 186"/>
              <a:gd name="T95" fmla="*/ 2147483647 h 147"/>
              <a:gd name="T96" fmla="*/ 2147483647 w 186"/>
              <a:gd name="T97" fmla="*/ 2147483647 h 147"/>
              <a:gd name="T98" fmla="*/ 2147483647 w 186"/>
              <a:gd name="T99" fmla="*/ 2147483647 h 147"/>
              <a:gd name="T100" fmla="*/ 2147483647 w 186"/>
              <a:gd name="T101" fmla="*/ 2147483647 h 147"/>
              <a:gd name="T102" fmla="*/ 2147483647 w 186"/>
              <a:gd name="T103" fmla="*/ 2147483647 h 147"/>
              <a:gd name="T104" fmla="*/ 2147483647 w 186"/>
              <a:gd name="T105" fmla="*/ 2147483647 h 147"/>
              <a:gd name="T106" fmla="*/ 2147483647 w 186"/>
              <a:gd name="T107" fmla="*/ 2147483647 h 147"/>
              <a:gd name="T108" fmla="*/ 2147483647 w 186"/>
              <a:gd name="T109" fmla="*/ 2147483647 h 147"/>
              <a:gd name="T110" fmla="*/ 2147483647 w 186"/>
              <a:gd name="T111" fmla="*/ 2147483647 h 147"/>
              <a:gd name="T112" fmla="*/ 2147483647 w 186"/>
              <a:gd name="T113" fmla="*/ 2147483647 h 147"/>
              <a:gd name="T114" fmla="*/ 0 w 186"/>
              <a:gd name="T115" fmla="*/ 2147483647 h 147"/>
              <a:gd name="T116" fmla="*/ 2147483647 w 186"/>
              <a:gd name="T117" fmla="*/ 2147483647 h 1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86"/>
              <a:gd name="T178" fmla="*/ 0 h 147"/>
              <a:gd name="T179" fmla="*/ 186 w 186"/>
              <a:gd name="T180" fmla="*/ 147 h 1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86" h="147">
                <a:moveTo>
                  <a:pt x="179" y="143"/>
                </a:moveTo>
                <a:lnTo>
                  <a:pt x="139" y="146"/>
                </a:lnTo>
                <a:lnTo>
                  <a:pt x="127" y="146"/>
                </a:lnTo>
                <a:lnTo>
                  <a:pt x="116" y="140"/>
                </a:lnTo>
                <a:lnTo>
                  <a:pt x="116" y="130"/>
                </a:lnTo>
                <a:lnTo>
                  <a:pt x="122" y="121"/>
                </a:lnTo>
                <a:lnTo>
                  <a:pt x="127" y="109"/>
                </a:lnTo>
                <a:lnTo>
                  <a:pt x="133" y="99"/>
                </a:lnTo>
                <a:lnTo>
                  <a:pt x="139" y="99"/>
                </a:lnTo>
                <a:lnTo>
                  <a:pt x="145" y="106"/>
                </a:lnTo>
                <a:lnTo>
                  <a:pt x="156" y="112"/>
                </a:lnTo>
                <a:lnTo>
                  <a:pt x="162" y="112"/>
                </a:lnTo>
                <a:lnTo>
                  <a:pt x="168" y="106"/>
                </a:lnTo>
                <a:lnTo>
                  <a:pt x="179" y="96"/>
                </a:lnTo>
                <a:lnTo>
                  <a:pt x="185" y="84"/>
                </a:lnTo>
                <a:lnTo>
                  <a:pt x="185" y="78"/>
                </a:lnTo>
                <a:lnTo>
                  <a:pt x="179" y="75"/>
                </a:lnTo>
                <a:lnTo>
                  <a:pt x="162" y="78"/>
                </a:lnTo>
                <a:lnTo>
                  <a:pt x="151" y="78"/>
                </a:lnTo>
                <a:lnTo>
                  <a:pt x="139" y="78"/>
                </a:lnTo>
                <a:lnTo>
                  <a:pt x="133" y="71"/>
                </a:lnTo>
                <a:lnTo>
                  <a:pt x="133" y="62"/>
                </a:lnTo>
                <a:lnTo>
                  <a:pt x="139" y="53"/>
                </a:lnTo>
                <a:lnTo>
                  <a:pt x="139" y="47"/>
                </a:lnTo>
                <a:lnTo>
                  <a:pt x="145" y="40"/>
                </a:lnTo>
                <a:lnTo>
                  <a:pt x="151" y="40"/>
                </a:lnTo>
                <a:lnTo>
                  <a:pt x="162" y="40"/>
                </a:lnTo>
                <a:lnTo>
                  <a:pt x="168" y="44"/>
                </a:lnTo>
                <a:lnTo>
                  <a:pt x="174" y="50"/>
                </a:lnTo>
                <a:lnTo>
                  <a:pt x="179" y="59"/>
                </a:lnTo>
                <a:lnTo>
                  <a:pt x="185" y="65"/>
                </a:lnTo>
                <a:lnTo>
                  <a:pt x="185" y="62"/>
                </a:lnTo>
                <a:lnTo>
                  <a:pt x="185" y="53"/>
                </a:lnTo>
                <a:lnTo>
                  <a:pt x="179" y="34"/>
                </a:lnTo>
                <a:lnTo>
                  <a:pt x="174" y="16"/>
                </a:lnTo>
                <a:lnTo>
                  <a:pt x="168" y="6"/>
                </a:lnTo>
                <a:lnTo>
                  <a:pt x="168" y="3"/>
                </a:lnTo>
                <a:lnTo>
                  <a:pt x="162" y="0"/>
                </a:lnTo>
                <a:lnTo>
                  <a:pt x="151" y="6"/>
                </a:lnTo>
                <a:lnTo>
                  <a:pt x="145" y="16"/>
                </a:lnTo>
                <a:lnTo>
                  <a:pt x="139" y="25"/>
                </a:lnTo>
                <a:lnTo>
                  <a:pt x="122" y="47"/>
                </a:lnTo>
                <a:lnTo>
                  <a:pt x="116" y="56"/>
                </a:lnTo>
                <a:lnTo>
                  <a:pt x="110" y="62"/>
                </a:lnTo>
                <a:lnTo>
                  <a:pt x="104" y="68"/>
                </a:lnTo>
                <a:lnTo>
                  <a:pt x="104" y="71"/>
                </a:lnTo>
                <a:lnTo>
                  <a:pt x="93" y="75"/>
                </a:lnTo>
                <a:lnTo>
                  <a:pt x="70" y="78"/>
                </a:lnTo>
                <a:lnTo>
                  <a:pt x="58" y="78"/>
                </a:lnTo>
                <a:lnTo>
                  <a:pt x="52" y="81"/>
                </a:lnTo>
                <a:lnTo>
                  <a:pt x="47" y="87"/>
                </a:lnTo>
                <a:lnTo>
                  <a:pt x="47" y="99"/>
                </a:lnTo>
                <a:lnTo>
                  <a:pt x="41" y="112"/>
                </a:lnTo>
                <a:lnTo>
                  <a:pt x="41" y="118"/>
                </a:lnTo>
                <a:lnTo>
                  <a:pt x="23" y="127"/>
                </a:lnTo>
                <a:lnTo>
                  <a:pt x="6" y="130"/>
                </a:lnTo>
                <a:lnTo>
                  <a:pt x="0" y="121"/>
                </a:lnTo>
                <a:lnTo>
                  <a:pt x="6" y="109"/>
                </a:lnTo>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25652" name="Freeform 52">
            <a:extLst>
              <a:ext uri="{FF2B5EF4-FFF2-40B4-BE49-F238E27FC236}">
                <a16:creationId xmlns:a16="http://schemas.microsoft.com/office/drawing/2014/main" id="{ABF715B8-D999-48FF-8D04-9E42EB088A84}"/>
              </a:ext>
            </a:extLst>
          </p:cNvPr>
          <p:cNvSpPr>
            <a:spLocks/>
          </p:cNvSpPr>
          <p:nvPr/>
        </p:nvSpPr>
        <p:spPr bwMode="auto">
          <a:xfrm>
            <a:off x="2319338" y="2720975"/>
            <a:ext cx="4383087" cy="717550"/>
          </a:xfrm>
          <a:custGeom>
            <a:avLst/>
            <a:gdLst>
              <a:gd name="T0" fmla="*/ 0 w 3106"/>
              <a:gd name="T1" fmla="*/ 2147483647 h 452"/>
              <a:gd name="T2" fmla="*/ 2147483647 w 3106"/>
              <a:gd name="T3" fmla="*/ 2147483647 h 452"/>
              <a:gd name="T4" fmla="*/ 2147483647 w 3106"/>
              <a:gd name="T5" fmla="*/ 2147483647 h 452"/>
              <a:gd name="T6" fmla="*/ 2147483647 w 3106"/>
              <a:gd name="T7" fmla="*/ 0 h 452"/>
              <a:gd name="T8" fmla="*/ 2147483647 w 3106"/>
              <a:gd name="T9" fmla="*/ 2147483647 h 452"/>
              <a:gd name="T10" fmla="*/ 2147483647 w 3106"/>
              <a:gd name="T11" fmla="*/ 2147483647 h 452"/>
              <a:gd name="T12" fmla="*/ 2147483647 w 3106"/>
              <a:gd name="T13" fmla="*/ 2147483647 h 452"/>
              <a:gd name="T14" fmla="*/ 0 60000 65536"/>
              <a:gd name="T15" fmla="*/ 0 60000 65536"/>
              <a:gd name="T16" fmla="*/ 0 60000 65536"/>
              <a:gd name="T17" fmla="*/ 0 60000 65536"/>
              <a:gd name="T18" fmla="*/ 0 60000 65536"/>
              <a:gd name="T19" fmla="*/ 0 60000 65536"/>
              <a:gd name="T20" fmla="*/ 0 60000 65536"/>
              <a:gd name="T21" fmla="*/ 0 w 3106"/>
              <a:gd name="T22" fmla="*/ 0 h 452"/>
              <a:gd name="T23" fmla="*/ 3106 w 3106"/>
              <a:gd name="T24" fmla="*/ 452 h 4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06" h="452">
                <a:moveTo>
                  <a:pt x="0" y="378"/>
                </a:moveTo>
                <a:lnTo>
                  <a:pt x="255" y="378"/>
                </a:lnTo>
                <a:lnTo>
                  <a:pt x="858" y="65"/>
                </a:lnTo>
                <a:lnTo>
                  <a:pt x="1629" y="0"/>
                </a:lnTo>
                <a:lnTo>
                  <a:pt x="2080" y="349"/>
                </a:lnTo>
                <a:lnTo>
                  <a:pt x="2924" y="349"/>
                </a:lnTo>
                <a:lnTo>
                  <a:pt x="3105" y="451"/>
                </a:lnTo>
              </a:path>
            </a:pathLst>
          </a:custGeom>
          <a:noFill/>
          <a:ln w="25400" cap="rnd">
            <a:solidFill>
              <a:srgbClr val="FF6699"/>
            </a:solidFill>
            <a:round/>
            <a:headEnd type="stealth" w="med" len="lg"/>
            <a:tailEnd type="stealth" w="med" len="lg"/>
          </a:ln>
          <a:extLst>
            <a:ext uri="{909E8E84-426E-40DD-AFC4-6F175D3DCCD1}">
              <a14:hiddenFill xmlns:a14="http://schemas.microsoft.com/office/drawing/2010/main">
                <a:solidFill>
                  <a:srgbClr val="FFFFFF"/>
                </a:solidFill>
              </a14:hiddenFill>
            </a:ext>
          </a:extLst>
        </p:spPr>
        <p:txBody>
          <a:bodyPr/>
          <a:lstStyle/>
          <a:p>
            <a:endParaRPr lang="en-AU"/>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59F0778-0791-45AF-A613-11707D17B8E3}"/>
              </a:ext>
            </a:extLst>
          </p:cNvPr>
          <p:cNvSpPr>
            <a:spLocks noGrp="1"/>
          </p:cNvSpPr>
          <p:nvPr>
            <p:ph type="title"/>
          </p:nvPr>
        </p:nvSpPr>
        <p:spPr/>
        <p:txBody>
          <a:bodyPr/>
          <a:lstStyle/>
          <a:p>
            <a:pPr eaLnBrk="1" hangingPunct="1">
              <a:defRPr/>
            </a:pPr>
            <a:r>
              <a:rPr lang="en-US">
                <a:latin typeface="Lucida Sans Unicode" charset="0"/>
                <a:ea typeface="ＭＳ Ｐゴシック" charset="0"/>
                <a:cs typeface="ＭＳ Ｐゴシック" charset="0"/>
              </a:rPr>
              <a:t>Stages of Shock</a:t>
            </a:r>
          </a:p>
        </p:txBody>
      </p:sp>
      <p:sp>
        <p:nvSpPr>
          <p:cNvPr id="27650" name="Content Placeholder 2">
            <a:extLst>
              <a:ext uri="{FF2B5EF4-FFF2-40B4-BE49-F238E27FC236}">
                <a16:creationId xmlns:a16="http://schemas.microsoft.com/office/drawing/2014/main" id="{DD3EE51F-0CDF-4877-BC6C-2A4C223671BE}"/>
              </a:ext>
            </a:extLst>
          </p:cNvPr>
          <p:cNvSpPr>
            <a:spLocks noGrp="1"/>
          </p:cNvSpPr>
          <p:nvPr>
            <p:ph idx="1"/>
          </p:nvPr>
        </p:nvSpPr>
        <p:spPr/>
        <p:txBody>
          <a:bodyPr/>
          <a:lstStyle/>
          <a:p>
            <a:pPr eaLnBrk="1" hangingPunct="1">
              <a:lnSpc>
                <a:spcPct val="90000"/>
              </a:lnSpc>
            </a:pPr>
            <a:r>
              <a:rPr lang="en-US" altLang="en-US" sz="2700">
                <a:solidFill>
                  <a:srgbClr val="000000"/>
                </a:solidFill>
                <a:latin typeface="Lucida Sans Unicode" panose="020B0602030504020204" pitchFamily="34" charset="0"/>
              </a:rPr>
              <a:t>Compensated stage – in which normal circulatory compensatory mechanisms act to prevent tissue damage allowing full recovery provided the primary problem is corrected</a:t>
            </a:r>
          </a:p>
          <a:p>
            <a:pPr eaLnBrk="1" hangingPunct="1">
              <a:lnSpc>
                <a:spcPct val="90000"/>
              </a:lnSpc>
            </a:pPr>
            <a:r>
              <a:rPr lang="en-US" altLang="en-US" sz="2700">
                <a:solidFill>
                  <a:srgbClr val="000000"/>
                </a:solidFill>
                <a:latin typeface="Lucida Sans Unicode" panose="020B0602030504020204" pitchFamily="34" charset="0"/>
              </a:rPr>
              <a:t>Progressive stage - shock progresses to tissue injury and without therapy, to death</a:t>
            </a:r>
          </a:p>
          <a:p>
            <a:pPr eaLnBrk="1" hangingPunct="1">
              <a:lnSpc>
                <a:spcPct val="90000"/>
              </a:lnSpc>
            </a:pPr>
            <a:r>
              <a:rPr lang="en-US" altLang="en-US" sz="2700">
                <a:solidFill>
                  <a:srgbClr val="000000"/>
                </a:solidFill>
                <a:latin typeface="Lucida Sans Unicode" panose="020B0602030504020204" pitchFamily="34" charset="0"/>
              </a:rPr>
              <a:t>Irreversible stage – shock has progressed to an extent that death is inevitable despite all available therapy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7BB122D-76A1-4D45-90AC-13E0E9BBF22B}"/>
              </a:ext>
            </a:extLst>
          </p:cNvPr>
          <p:cNvSpPr>
            <a:spLocks noGrp="1"/>
          </p:cNvSpPr>
          <p:nvPr>
            <p:ph type="title"/>
          </p:nvPr>
        </p:nvSpPr>
        <p:spPr/>
        <p:txBody>
          <a:bodyPr/>
          <a:lstStyle/>
          <a:p>
            <a:pPr eaLnBrk="1" hangingPunct="1">
              <a:defRPr/>
            </a:pPr>
            <a:r>
              <a:rPr lang="en-AU">
                <a:latin typeface="Lucida Sans Unicode" charset="0"/>
                <a:ea typeface="ＭＳ Ｐゴシック" charset="0"/>
                <a:cs typeface="ＭＳ Ｐゴシック" charset="0"/>
              </a:rPr>
              <a:t>Clinical manifestations</a:t>
            </a:r>
          </a:p>
        </p:txBody>
      </p:sp>
      <p:sp>
        <p:nvSpPr>
          <p:cNvPr id="27651" name="Rectangle 3">
            <a:extLst>
              <a:ext uri="{FF2B5EF4-FFF2-40B4-BE49-F238E27FC236}">
                <a16:creationId xmlns:a16="http://schemas.microsoft.com/office/drawing/2014/main" id="{F6A6F062-80BC-4390-A74D-A76599876AA6}"/>
              </a:ext>
            </a:extLst>
          </p:cNvPr>
          <p:cNvSpPr>
            <a:spLocks noGrp="1"/>
          </p:cNvSpPr>
          <p:nvPr>
            <p:ph idx="1"/>
          </p:nvPr>
        </p:nvSpPr>
        <p:spPr>
          <a:xfrm>
            <a:off x="457200" y="1417638"/>
            <a:ext cx="8229600" cy="4919662"/>
          </a:xfrm>
        </p:spPr>
        <p:txBody>
          <a:bodyPr/>
          <a:lstStyle/>
          <a:p>
            <a:pPr eaLnBrk="1" hangingPunct="1"/>
            <a:r>
              <a:rPr lang="en-AU" altLang="en-US" sz="2400">
                <a:solidFill>
                  <a:srgbClr val="000000"/>
                </a:solidFill>
                <a:latin typeface="Lucida Sans Unicode" panose="020B0602030504020204" pitchFamily="34" charset="0"/>
              </a:rPr>
              <a:t>Compensated shock</a:t>
            </a:r>
          </a:p>
          <a:p>
            <a:pPr lvl="1" eaLnBrk="1" hangingPunct="1"/>
            <a:r>
              <a:rPr lang="en-AU" altLang="en-US" sz="2400">
                <a:solidFill>
                  <a:srgbClr val="000000"/>
                </a:solidFill>
                <a:latin typeface="Lucida Sans Unicode" panose="020B0602030504020204" pitchFamily="34" charset="0"/>
              </a:rPr>
              <a:t>Subtle signs only: </a:t>
            </a:r>
          </a:p>
          <a:p>
            <a:pPr lvl="1" eaLnBrk="1" hangingPunct="1">
              <a:buFont typeface="Wingdings" panose="05000000000000000000" pitchFamily="2" charset="2"/>
              <a:buNone/>
            </a:pPr>
            <a:r>
              <a:rPr lang="en-AU" altLang="en-US" sz="2400">
                <a:solidFill>
                  <a:srgbClr val="000000"/>
                </a:solidFill>
                <a:latin typeface="Lucida Sans Unicode" panose="020B0602030504020204" pitchFamily="34" charset="0"/>
              </a:rPr>
              <a:t>tachycardia, cool peripheries, oliguria, </a:t>
            </a:r>
          </a:p>
          <a:p>
            <a:pPr lvl="1" eaLnBrk="1" hangingPunct="1">
              <a:buFont typeface="Wingdings" panose="05000000000000000000" pitchFamily="2" charset="2"/>
              <a:buNone/>
            </a:pPr>
            <a:r>
              <a:rPr lang="en-AU" altLang="en-US" sz="2400">
                <a:solidFill>
                  <a:srgbClr val="C0504D"/>
                </a:solidFill>
                <a:latin typeface="Lucida Sans Unicode" panose="020B0602030504020204" pitchFamily="34" charset="0"/>
              </a:rPr>
              <a:t>Shock can be present with a normal BP</a:t>
            </a:r>
            <a:endParaRPr lang="en-AU" altLang="en-US" sz="2400">
              <a:latin typeface="Lucida Sans Unicode" panose="020B0602030504020204" pitchFamily="34" charset="0"/>
            </a:endParaRPr>
          </a:p>
          <a:p>
            <a:pPr eaLnBrk="1" hangingPunct="1"/>
            <a:r>
              <a:rPr lang="en-AU" altLang="en-US" sz="2400">
                <a:solidFill>
                  <a:srgbClr val="000000"/>
                </a:solidFill>
                <a:latin typeface="Lucida Sans Unicode" panose="020B0602030504020204" pitchFamily="34" charset="0"/>
              </a:rPr>
              <a:t>Progressive Shock</a:t>
            </a:r>
          </a:p>
          <a:p>
            <a:pPr lvl="1" eaLnBrk="1" hangingPunct="1"/>
            <a:r>
              <a:rPr lang="en-AU" altLang="en-US" sz="2400">
                <a:solidFill>
                  <a:srgbClr val="000000"/>
                </a:solidFill>
                <a:latin typeface="Lucida Sans Unicode" panose="020B0602030504020204" pitchFamily="34" charset="0"/>
              </a:rPr>
              <a:t>Tachycardia, dyspnoea, hypotension, altered mental state, diaphoretic, oliguric to anuric, cool and clammy skin, ↑lactic acidosis</a:t>
            </a:r>
          </a:p>
          <a:p>
            <a:pPr eaLnBrk="1" hangingPunct="1"/>
            <a:r>
              <a:rPr lang="en-AU" altLang="en-US" sz="2400">
                <a:solidFill>
                  <a:srgbClr val="000000"/>
                </a:solidFill>
                <a:latin typeface="Lucida Sans Unicode" panose="020B0602030504020204" pitchFamily="34" charset="0"/>
              </a:rPr>
              <a:t>Irreversible Shock</a:t>
            </a:r>
          </a:p>
          <a:p>
            <a:pPr lvl="1" eaLnBrk="1" hangingPunct="1"/>
            <a:r>
              <a:rPr lang="en-AU" altLang="en-US" sz="2400">
                <a:solidFill>
                  <a:srgbClr val="000000"/>
                </a:solidFill>
                <a:latin typeface="Lucida Sans Unicode" panose="020B0602030504020204" pitchFamily="34" charset="0"/>
              </a:rPr>
              <a:t>Frank organ dysfunction: severe hypotension (despite inotropic and vasopressor support), refractory lactic acidosis (despite maximal support), coma and death</a:t>
            </a:r>
          </a:p>
          <a:p>
            <a:pPr lvl="1" eaLnBrk="1" hangingPunct="1">
              <a:buFontTx/>
              <a:buNone/>
            </a:pPr>
            <a:endParaRPr lang="en-AU" altLang="en-US" sz="2400">
              <a:latin typeface="Lucida Sans Unicode" panose="020B0602030504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A31C4C95-E314-4BDE-A361-C6E315BC3D1E}"/>
              </a:ext>
            </a:extLst>
          </p:cNvPr>
          <p:cNvSpPr>
            <a:spLocks noGrp="1" noChangeArrowheads="1"/>
          </p:cNvSpPr>
          <p:nvPr>
            <p:ph type="title"/>
          </p:nvPr>
        </p:nvSpPr>
        <p:spPr/>
        <p:txBody>
          <a:bodyPr/>
          <a:lstStyle/>
          <a:p>
            <a:pPr eaLnBrk="1" hangingPunct="1">
              <a:defRPr/>
            </a:pPr>
            <a:r>
              <a:rPr lang="en-US">
                <a:latin typeface="Lucida Sans Unicode" charset="0"/>
                <a:ea typeface="ＭＳ Ｐゴシック" charset="0"/>
                <a:cs typeface="ＭＳ Ｐゴシック" charset="0"/>
              </a:rPr>
              <a:t>Management principles</a:t>
            </a:r>
          </a:p>
        </p:txBody>
      </p:sp>
      <p:sp>
        <p:nvSpPr>
          <p:cNvPr id="28675" name="Rectangle 1027">
            <a:extLst>
              <a:ext uri="{FF2B5EF4-FFF2-40B4-BE49-F238E27FC236}">
                <a16:creationId xmlns:a16="http://schemas.microsoft.com/office/drawing/2014/main" id="{05842DD2-FD58-4380-A567-529CF1B45422}"/>
              </a:ext>
            </a:extLst>
          </p:cNvPr>
          <p:cNvSpPr>
            <a:spLocks noGrp="1" noChangeArrowheads="1"/>
          </p:cNvSpPr>
          <p:nvPr>
            <p:ph idx="1"/>
          </p:nvPr>
        </p:nvSpPr>
        <p:spPr>
          <a:xfrm>
            <a:off x="685800" y="2057400"/>
            <a:ext cx="7772400" cy="4114800"/>
          </a:xfrm>
        </p:spPr>
        <p:txBody>
          <a:bodyPr/>
          <a:lstStyle/>
          <a:p>
            <a:pPr marL="119062" indent="0" eaLnBrk="1" hangingPunct="1">
              <a:buFont typeface="Wingdings 2" charset="0"/>
              <a:buNone/>
              <a:defRPr/>
            </a:pPr>
            <a:endParaRPr lang="en-US" dirty="0">
              <a:latin typeface="Lucida Sans Unicode" charset="0"/>
              <a:ea typeface="ＭＳ Ｐゴシック" charset="0"/>
              <a:cs typeface="ＭＳ Ｐゴシック" charset="0"/>
            </a:endParaRPr>
          </a:p>
          <a:p>
            <a:pPr eaLnBrk="1" hangingPunct="1">
              <a:buFont typeface="Wingdings 2" charset="0"/>
              <a:buChar char=""/>
              <a:defRPr/>
            </a:pPr>
            <a:r>
              <a:rPr lang="en-US" dirty="0">
                <a:solidFill>
                  <a:srgbClr val="000000"/>
                </a:solidFill>
                <a:latin typeface="Lucida Sans Unicode" charset="0"/>
                <a:ea typeface="ＭＳ Ｐゴシック" charset="0"/>
                <a:cs typeface="ＭＳ Ｐゴシック" charset="0"/>
              </a:rPr>
              <a:t>Early treatment</a:t>
            </a:r>
          </a:p>
          <a:p>
            <a:pPr lvl="1" eaLnBrk="1" hangingPunct="1">
              <a:buFont typeface="Wingdings" charset="0"/>
              <a:buChar char=""/>
              <a:defRPr/>
            </a:pPr>
            <a:r>
              <a:rPr lang="en-US" dirty="0">
                <a:solidFill>
                  <a:srgbClr val="000000"/>
                </a:solidFill>
                <a:latin typeface="Lucida Sans Unicode" charset="0"/>
                <a:ea typeface="ＭＳ Ｐゴシック" charset="0"/>
              </a:rPr>
              <a:t>Rapid identification of source of sepsis</a:t>
            </a:r>
          </a:p>
          <a:p>
            <a:pPr lvl="1" eaLnBrk="1" hangingPunct="1">
              <a:buFont typeface="Wingdings" charset="0"/>
              <a:buChar char=""/>
              <a:defRPr/>
            </a:pPr>
            <a:r>
              <a:rPr lang="en-US" dirty="0">
                <a:solidFill>
                  <a:srgbClr val="000000"/>
                </a:solidFill>
                <a:latin typeface="Lucida Sans Unicode" charset="0"/>
                <a:ea typeface="ＭＳ Ｐゴシック" charset="0"/>
              </a:rPr>
              <a:t>Early source control</a:t>
            </a:r>
          </a:p>
          <a:p>
            <a:pPr lvl="1" eaLnBrk="1" hangingPunct="1">
              <a:buFont typeface="Wingdings" charset="0"/>
              <a:buChar char=""/>
              <a:defRPr/>
            </a:pPr>
            <a:r>
              <a:rPr lang="en-US" dirty="0">
                <a:solidFill>
                  <a:srgbClr val="000000"/>
                </a:solidFill>
                <a:latin typeface="Lucida Sans Unicode" charset="0"/>
                <a:ea typeface="ＭＳ Ｐゴシック" charset="0"/>
              </a:rPr>
              <a:t>Early, appropriate antibiotics</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4766</TotalTime>
  <Words>2029</Words>
  <Application>Microsoft Office PowerPoint</Application>
  <PresentationFormat>Letter Paper (8.5x11 in)</PresentationFormat>
  <Paragraphs>335</Paragraphs>
  <Slides>47</Slides>
  <Notes>26</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47</vt:i4>
      </vt:variant>
    </vt:vector>
  </HeadingPairs>
  <TitlesOfParts>
    <vt:vector size="61" baseType="lpstr">
      <vt:lpstr>MS PGothic</vt:lpstr>
      <vt:lpstr>MS PGothic</vt:lpstr>
      <vt:lpstr>Arial</vt:lpstr>
      <vt:lpstr>Calibri</vt:lpstr>
      <vt:lpstr>Century Gothic</vt:lpstr>
      <vt:lpstr>Corbel</vt:lpstr>
      <vt:lpstr>Lucida Sans Unicode</vt:lpstr>
      <vt:lpstr>StarSymbol</vt:lpstr>
      <vt:lpstr>Symbol</vt:lpstr>
      <vt:lpstr>Times New Roman</vt:lpstr>
      <vt:lpstr>Wingdings</vt:lpstr>
      <vt:lpstr>Wingdings 2</vt:lpstr>
      <vt:lpstr>Wingdings 3</vt:lpstr>
      <vt:lpstr>Default Theme</vt:lpstr>
      <vt:lpstr>Severe Sepsis &amp; Septic Shock</vt:lpstr>
      <vt:lpstr>Severe sepsis &amp; septic shock</vt:lpstr>
      <vt:lpstr>Sepsis</vt:lpstr>
      <vt:lpstr>Septic Shock</vt:lpstr>
      <vt:lpstr>Septic Shock</vt:lpstr>
      <vt:lpstr>Cascade of Injury</vt:lpstr>
      <vt:lpstr>Stages of Shock</vt:lpstr>
      <vt:lpstr>Clinical manifestations</vt:lpstr>
      <vt:lpstr>Management principles</vt:lpstr>
      <vt:lpstr>Management Principles</vt:lpstr>
      <vt:lpstr>Management Principles</vt:lpstr>
      <vt:lpstr>The Golden Hour</vt:lpstr>
      <vt:lpstr>Therapeutic goals in resuscitation</vt:lpstr>
      <vt:lpstr>EGDT - results</vt:lpstr>
      <vt:lpstr>PowerPoint Presentation</vt:lpstr>
      <vt:lpstr>Basic Principle in the Management of Shock</vt:lpstr>
      <vt:lpstr>Basic principles for the Management of shock</vt:lpstr>
      <vt:lpstr>Resuscitate</vt:lpstr>
      <vt:lpstr>Fluid resuscitation</vt:lpstr>
      <vt:lpstr>Fluid resuscitation</vt:lpstr>
      <vt:lpstr>Principles of fluid resuscitation</vt:lpstr>
      <vt:lpstr>Other considerations in fluid resuscitation</vt:lpstr>
      <vt:lpstr>Fluid types - Theoretical considerations </vt:lpstr>
      <vt:lpstr>SAFE (Saline Vs Albumin Fluid    Evaluation)</vt:lpstr>
      <vt:lpstr>Fluid types </vt:lpstr>
      <vt:lpstr>Fluid Type</vt:lpstr>
      <vt:lpstr>Blood transfusion in ICU</vt:lpstr>
      <vt:lpstr>Blood transfusion in shock</vt:lpstr>
      <vt:lpstr>Blood transfusion in shock</vt:lpstr>
      <vt:lpstr>Blood transfusion in shock</vt:lpstr>
      <vt:lpstr>Resuscitate</vt:lpstr>
      <vt:lpstr>Likely sources of sepsis</vt:lpstr>
      <vt:lpstr>Investigations</vt:lpstr>
      <vt:lpstr>Treatment</vt:lpstr>
      <vt:lpstr>Likely organisms</vt:lpstr>
      <vt:lpstr>Antibiotics</vt:lpstr>
      <vt:lpstr>Antibiotics</vt:lpstr>
      <vt:lpstr>Antibiotics</vt:lpstr>
      <vt:lpstr>PowerPoint Presentation</vt:lpstr>
      <vt:lpstr>Investigations</vt:lpstr>
      <vt:lpstr>PowerPoint Presentation</vt:lpstr>
      <vt:lpstr>Treatment</vt:lpstr>
      <vt:lpstr>Treatment</vt:lpstr>
      <vt:lpstr>Adjunctive Therapy</vt:lpstr>
      <vt:lpstr>Adjunctive Therapy</vt:lpstr>
      <vt:lpstr>Summary</vt:lpstr>
      <vt:lpstr>Questions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Assessment</dc:title>
  <dc:creator>Charles</dc:creator>
  <cp:lastModifiedBy>Oonagh Duff</cp:lastModifiedBy>
  <cp:revision>125</cp:revision>
  <dcterms:created xsi:type="dcterms:W3CDTF">2013-01-14T08:01:07Z</dcterms:created>
  <dcterms:modified xsi:type="dcterms:W3CDTF">2018-03-09T13:51:02Z</dcterms:modified>
</cp:coreProperties>
</file>