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72" r:id="rId6"/>
    <p:sldId id="273" r:id="rId7"/>
    <p:sldId id="288" r:id="rId8"/>
    <p:sldId id="274" r:id="rId9"/>
    <p:sldId id="290" r:id="rId10"/>
    <p:sldId id="292" r:id="rId11"/>
    <p:sldId id="281" r:id="rId12"/>
    <p:sldId id="282" r:id="rId13"/>
    <p:sldId id="294" r:id="rId14"/>
    <p:sldId id="296" r:id="rId15"/>
    <p:sldId id="283" r:id="rId16"/>
    <p:sldId id="298" r:id="rId17"/>
    <p:sldId id="300" r:id="rId18"/>
    <p:sldId id="302" r:id="rId19"/>
    <p:sldId id="304" r:id="rId20"/>
    <p:sldId id="284" r:id="rId21"/>
    <p:sldId id="285" r:id="rId22"/>
    <p:sldId id="286" r:id="rId23"/>
    <p:sldId id="30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E56"/>
    <a:srgbClr val="5A2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8" y="5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0BED2D-8607-497F-AADF-BF049E4A2E27}" type="datetimeFigureOut">
              <a:rPr lang="en-AU" smtClean="0"/>
              <a:t>25/03/2020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C4DC8B-F3C8-409A-8E72-DCCA3784F8A4}" type="slidenum">
              <a:rPr lang="en-AU" smtClean="0"/>
              <a:t>‹#›</a:t>
            </a:fld>
            <a:endParaRPr lang="en-AU"/>
          </a:p>
        </p:txBody>
      </p:sp>
    </p:spTree>
    <p:extLst>
      <p:ext uri="{BB962C8B-B14F-4D97-AF65-F5344CB8AC3E}">
        <p14:creationId xmlns:p14="http://schemas.microsoft.com/office/powerpoint/2010/main" val="108832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1A549CD-9D7C-4C07-9501-F97200DCC425}" type="slidenum">
              <a:rPr lang="en-AU" smtClean="0"/>
              <a:t>3</a:t>
            </a:fld>
            <a:endParaRPr lang="en-AU"/>
          </a:p>
        </p:txBody>
      </p:sp>
    </p:spTree>
    <p:extLst>
      <p:ext uri="{BB962C8B-B14F-4D97-AF65-F5344CB8AC3E}">
        <p14:creationId xmlns:p14="http://schemas.microsoft.com/office/powerpoint/2010/main" val="181243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a:t>There are two ways to initiate a ventilator-delivered breath: pressure triggering or flow-by triggering</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dirty="0"/>
              <a:t>2)</a:t>
            </a:r>
            <a:r>
              <a:rPr lang="en-AU" dirty="0"/>
              <a:t> RR - No evidence based optimal setting – patient based.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AU" dirty="0"/>
          </a:p>
          <a:p>
            <a:pPr>
              <a:buFont typeface="Arial" panose="020B0604020202020204" pitchFamily="34" charset="0"/>
              <a:buNone/>
            </a:pPr>
            <a:r>
              <a:rPr lang="en-US" altLang="en-US" sz="1200" dirty="0"/>
              <a:t>3)</a:t>
            </a:r>
            <a:r>
              <a:rPr lang="en-US" altLang="en-US" sz="1200" baseline="0" dirty="0"/>
              <a:t> </a:t>
            </a:r>
            <a:r>
              <a:rPr lang="en-US" altLang="en-US" dirty="0"/>
              <a:t>The tidal volume is the amount of air delivered with each breath. The appropriate initial tidal volume depends on numerous factors, most notably the disease for which the patient requires mechanical ventilation.</a:t>
            </a:r>
          </a:p>
          <a:p>
            <a:pPr>
              <a:buFont typeface="Arial" panose="020B0604020202020204" pitchFamily="34" charset="0"/>
              <a:buChar char="•"/>
            </a:pPr>
            <a:r>
              <a:rPr lang="en-AU" dirty="0"/>
              <a:t>6 – 8mL/kg IBW</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t>4) Applied PEEP is generally added to mitigate end-expiratory alveolar collapse. A typical initial applied PEEP is 5 cmH2O. However, up to 20 cmH2O may be used in patients undergoing low tidal volume ventilation for acute respiratory distress syndrome (ARDS)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t>5) </a:t>
            </a:r>
            <a:r>
              <a:rPr lang="en-US" altLang="en-US" sz="1200" dirty="0"/>
              <a:t>During spontaneous breathing, the normal I:E ratio is 1:2, indicating that for normal patients the exhalation time is about twice as long as inhalation time.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t>Depending on the disease process, such as in ARDS, the I:E ratio can be changed to improve ventilation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t>6)</a:t>
            </a:r>
            <a:r>
              <a:rPr lang="en-US" altLang="en-US" dirty="0"/>
              <a:t> The lowest possible fraction of inspired oxygen (FiO2) necessary to meet oxygenation goals should be used. This will decrease the likelihood that adverse consequences of supplemental oxygen will develop, such as absorption atelectasis, accentuation of hypercapnia, airway injury, and parenchymal injury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p>
          <a:p>
            <a:pPr>
              <a:buFont typeface="Arial" panose="020B0604020202020204" pitchFamily="34" charset="0"/>
              <a:buChar char="•"/>
            </a:pPr>
            <a:endParaRPr lang="en-AU"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dirty="0"/>
          </a:p>
          <a:p>
            <a:endParaRPr lang="en-AU" dirty="0"/>
          </a:p>
        </p:txBody>
      </p:sp>
      <p:sp>
        <p:nvSpPr>
          <p:cNvPr id="4" name="Slide Number Placeholder 3"/>
          <p:cNvSpPr>
            <a:spLocks noGrp="1"/>
          </p:cNvSpPr>
          <p:nvPr>
            <p:ph type="sldNum" sz="quarter" idx="10"/>
          </p:nvPr>
        </p:nvSpPr>
        <p:spPr/>
        <p:txBody>
          <a:bodyPr/>
          <a:lstStyle/>
          <a:p>
            <a:fld id="{91A549CD-9D7C-4C07-9501-F97200DCC425}" type="slidenum">
              <a:rPr lang="en-AU" smtClean="0"/>
              <a:t>5</a:t>
            </a:fld>
            <a:endParaRPr lang="en-AU"/>
          </a:p>
        </p:txBody>
      </p:sp>
    </p:spTree>
    <p:extLst>
      <p:ext uri="{BB962C8B-B14F-4D97-AF65-F5344CB8AC3E}">
        <p14:creationId xmlns:p14="http://schemas.microsoft.com/office/powerpoint/2010/main" val="37750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t>Depends on pathologies (if any)</a:t>
            </a:r>
          </a:p>
          <a:p>
            <a:endParaRPr lang="en-AU" dirty="0"/>
          </a:p>
        </p:txBody>
      </p:sp>
      <p:sp>
        <p:nvSpPr>
          <p:cNvPr id="4" name="Slide Number Placeholder 3"/>
          <p:cNvSpPr>
            <a:spLocks noGrp="1"/>
          </p:cNvSpPr>
          <p:nvPr>
            <p:ph type="sldNum" sz="quarter" idx="10"/>
          </p:nvPr>
        </p:nvSpPr>
        <p:spPr/>
        <p:txBody>
          <a:bodyPr/>
          <a:lstStyle/>
          <a:p>
            <a:fld id="{8EC4DC8B-F3C8-409A-8E72-DCCA3784F8A4}" type="slidenum">
              <a:rPr lang="en-AU" smtClean="0"/>
              <a:t>7</a:t>
            </a:fld>
            <a:endParaRPr lang="en-AU"/>
          </a:p>
        </p:txBody>
      </p:sp>
    </p:spTree>
    <p:extLst>
      <p:ext uri="{BB962C8B-B14F-4D97-AF65-F5344CB8AC3E}">
        <p14:creationId xmlns:p14="http://schemas.microsoft.com/office/powerpoint/2010/main" val="63148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APRV – Advanced</a:t>
            </a:r>
            <a:r>
              <a:rPr lang="en-AU" baseline="0" dirty="0"/>
              <a:t> ? Discuss this according to audience understanding</a:t>
            </a:r>
            <a:endParaRPr lang="en-AU" dirty="0"/>
          </a:p>
        </p:txBody>
      </p:sp>
      <p:sp>
        <p:nvSpPr>
          <p:cNvPr id="4" name="Slide Number Placeholder 3"/>
          <p:cNvSpPr>
            <a:spLocks noGrp="1"/>
          </p:cNvSpPr>
          <p:nvPr>
            <p:ph type="sldNum" sz="quarter" idx="10"/>
          </p:nvPr>
        </p:nvSpPr>
        <p:spPr/>
        <p:txBody>
          <a:bodyPr/>
          <a:lstStyle/>
          <a:p>
            <a:fld id="{91A549CD-9D7C-4C07-9501-F97200DCC425}" type="slidenum">
              <a:rPr lang="en-AU" smtClean="0"/>
              <a:t>8</a:t>
            </a:fld>
            <a:endParaRPr lang="en-AU"/>
          </a:p>
        </p:txBody>
      </p:sp>
    </p:spTree>
    <p:extLst>
      <p:ext uri="{BB962C8B-B14F-4D97-AF65-F5344CB8AC3E}">
        <p14:creationId xmlns:p14="http://schemas.microsoft.com/office/powerpoint/2010/main" val="290108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The model provides pressure support to overcome the increased work of breathing imposed by the disease process, the endotracheal tube, the inspiratory valves and other mechanical aspects of </a:t>
            </a:r>
            <a:r>
              <a:rPr lang="en-US" altLang="en-US" sz="1200" dirty="0" err="1"/>
              <a:t>ventilatory</a:t>
            </a:r>
            <a:r>
              <a:rPr lang="en-US" altLang="en-US" sz="1200" dirty="0"/>
              <a:t> support. </a:t>
            </a:r>
          </a:p>
          <a:p>
            <a:endParaRPr lang="en-AU" dirty="0"/>
          </a:p>
        </p:txBody>
      </p:sp>
      <p:sp>
        <p:nvSpPr>
          <p:cNvPr id="4" name="Slide Number Placeholder 3"/>
          <p:cNvSpPr>
            <a:spLocks noGrp="1"/>
          </p:cNvSpPr>
          <p:nvPr>
            <p:ph type="sldNum" sz="quarter" idx="10"/>
          </p:nvPr>
        </p:nvSpPr>
        <p:spPr/>
        <p:txBody>
          <a:bodyPr/>
          <a:lstStyle/>
          <a:p>
            <a:fld id="{91A549CD-9D7C-4C07-9501-F97200DCC425}" type="slidenum">
              <a:rPr lang="en-AU" smtClean="0"/>
              <a:t>9</a:t>
            </a:fld>
            <a:endParaRPr lang="en-AU"/>
          </a:p>
        </p:txBody>
      </p:sp>
    </p:spTree>
    <p:extLst>
      <p:ext uri="{BB962C8B-B14F-4D97-AF65-F5344CB8AC3E}">
        <p14:creationId xmlns:p14="http://schemas.microsoft.com/office/powerpoint/2010/main" val="136707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Patient effort is unrecognized during inspiration, and may result in breath termination due to a breach of the high-pressure safety limit.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A549CD-9D7C-4C07-9501-F97200DCC425}" type="slidenum">
              <a:rPr lang="en-AU" smtClean="0"/>
              <a:t>12</a:t>
            </a:fld>
            <a:endParaRPr lang="en-AU"/>
          </a:p>
        </p:txBody>
      </p:sp>
    </p:spTree>
    <p:extLst>
      <p:ext uri="{BB962C8B-B14F-4D97-AF65-F5344CB8AC3E}">
        <p14:creationId xmlns:p14="http://schemas.microsoft.com/office/powerpoint/2010/main" val="149599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Time cycled – ventilator</a:t>
            </a:r>
            <a:r>
              <a:rPr lang="en-AU" baseline="0" dirty="0"/>
              <a:t> signalled to terminate inspiration based on Respiratory rate</a:t>
            </a:r>
          </a:p>
          <a:p>
            <a:r>
              <a:rPr lang="en-AU" dirty="0"/>
              <a:t>With BIPAP, the patient can breathe throughout inspiration (with a floating valve opening to prevent excessive airway pressure). Patient efforts are allowed, and superimposed on the time-cycled inspiratory pressure. Cycling to expiration is also synchronized with patient expiration.</a:t>
            </a:r>
          </a:p>
        </p:txBody>
      </p:sp>
      <p:sp>
        <p:nvSpPr>
          <p:cNvPr id="4" name="Slide Number Placeholder 3"/>
          <p:cNvSpPr>
            <a:spLocks noGrp="1"/>
          </p:cNvSpPr>
          <p:nvPr>
            <p:ph type="sldNum" sz="quarter" idx="10"/>
          </p:nvPr>
        </p:nvSpPr>
        <p:spPr/>
        <p:txBody>
          <a:bodyPr/>
          <a:lstStyle/>
          <a:p>
            <a:fld id="{91A549CD-9D7C-4C07-9501-F97200DCC425}" type="slidenum">
              <a:rPr lang="en-AU" smtClean="0"/>
              <a:t>17</a:t>
            </a:fld>
            <a:endParaRPr lang="en-AU"/>
          </a:p>
        </p:txBody>
      </p:sp>
    </p:spTree>
    <p:extLst>
      <p:ext uri="{BB962C8B-B14F-4D97-AF65-F5344CB8AC3E}">
        <p14:creationId xmlns:p14="http://schemas.microsoft.com/office/powerpoint/2010/main" val="4031551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1A549CD-9D7C-4C07-9501-F97200DCC425}" type="slidenum">
              <a:rPr lang="en-AU" smtClean="0"/>
              <a:t>18</a:t>
            </a:fld>
            <a:endParaRPr lang="en-AU"/>
          </a:p>
        </p:txBody>
      </p:sp>
    </p:spTree>
    <p:extLst>
      <p:ext uri="{BB962C8B-B14F-4D97-AF65-F5344CB8AC3E}">
        <p14:creationId xmlns:p14="http://schemas.microsoft.com/office/powerpoint/2010/main" val="1029821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1A549CD-9D7C-4C07-9501-F97200DCC425}" type="slidenum">
              <a:rPr lang="en-AU" smtClean="0"/>
              <a:t>19</a:t>
            </a:fld>
            <a:endParaRPr lang="en-AU"/>
          </a:p>
        </p:txBody>
      </p:sp>
    </p:spTree>
    <p:extLst>
      <p:ext uri="{BB962C8B-B14F-4D97-AF65-F5344CB8AC3E}">
        <p14:creationId xmlns:p14="http://schemas.microsoft.com/office/powerpoint/2010/main" val="1250263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1470025"/>
          </a:xfrm>
        </p:spPr>
        <p:txBody>
          <a:bodyPr/>
          <a:lstStyle>
            <a:lvl1pPr>
              <a:defRPr>
                <a:solidFill>
                  <a:schemeClr val="accent3"/>
                </a:solidFill>
              </a:defRPr>
            </a:lvl1pPr>
          </a:lstStyle>
          <a:p>
            <a:r>
              <a:rPr lang="en-US"/>
              <a:t>Click to edit Master title style</a:t>
            </a:r>
            <a:endParaRPr lang="en-AU" dirty="0"/>
          </a:p>
        </p:txBody>
      </p:sp>
      <p:sp>
        <p:nvSpPr>
          <p:cNvPr id="3" name="Subtitle 2"/>
          <p:cNvSpPr>
            <a:spLocks noGrp="1"/>
          </p:cNvSpPr>
          <p:nvPr>
            <p:ph type="subTitle" idx="1"/>
          </p:nvPr>
        </p:nvSpPr>
        <p:spPr>
          <a:xfrm>
            <a:off x="683568" y="2756520"/>
            <a:ext cx="6400800" cy="1752600"/>
          </a:xfrm>
        </p:spPr>
        <p:txBody>
          <a:bodyPr/>
          <a:lstStyle>
            <a:lvl1pPr marL="0" indent="0" algn="l">
              <a:buNone/>
              <a:defRPr>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68511"/>
            <a:ext cx="9144000" cy="269536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286673"/>
            <a:ext cx="3194304" cy="530118"/>
          </a:xfrm>
          <a:prstGeom prst="rect">
            <a:avLst/>
          </a:prstGeom>
        </p:spPr>
      </p:pic>
    </p:spTree>
    <p:extLst>
      <p:ext uri="{BB962C8B-B14F-4D97-AF65-F5344CB8AC3E}">
        <p14:creationId xmlns:p14="http://schemas.microsoft.com/office/powerpoint/2010/main" val="18651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dirty="0"/>
          </a:p>
        </p:txBody>
      </p:sp>
    </p:spTree>
    <p:extLst>
      <p:ext uri="{BB962C8B-B14F-4D97-AF65-F5344CB8AC3E}">
        <p14:creationId xmlns:p14="http://schemas.microsoft.com/office/powerpoint/2010/main" val="1221632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897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3" name="Rectangle 2"/>
          <p:cNvSpPr/>
          <p:nvPr userDrawn="1"/>
        </p:nvSpPr>
        <p:spPr>
          <a:xfrm>
            <a:off x="0" y="0"/>
            <a:ext cx="39553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03836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3955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73050"/>
            <a:ext cx="3008313" cy="1162050"/>
          </a:xfrm>
        </p:spPr>
        <p:txBody>
          <a:bodyPr anchor="b"/>
          <a:lstStyle>
            <a:lvl1pPr algn="l">
              <a:defRPr sz="2000" b="1">
                <a:solidFill>
                  <a:schemeClr val="accent3"/>
                </a:solidFill>
              </a:defRPr>
            </a:lvl1pPr>
          </a:lstStyle>
          <a:p>
            <a:r>
              <a:rPr lang="en-US"/>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464E5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3054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a:t>Click to edit Master title style</a:t>
            </a:r>
            <a:endParaRPr lang="en-AU" dirty="0"/>
          </a:p>
        </p:txBody>
      </p:sp>
      <p:sp>
        <p:nvSpPr>
          <p:cNvPr id="3" name="Picture Placeholder 2"/>
          <p:cNvSpPr>
            <a:spLocks noGrp="1"/>
          </p:cNvSpPr>
          <p:nvPr>
            <p:ph type="pic" idx="1"/>
          </p:nvPr>
        </p:nvSpPr>
        <p:spPr>
          <a:xfrm>
            <a:off x="1792288" y="0"/>
            <a:ext cx="5486400" cy="4727575"/>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6176" y="4005064"/>
            <a:ext cx="4300737" cy="3480823"/>
          </a:xfrm>
          <a:prstGeom prst="rect">
            <a:avLst/>
          </a:prstGeom>
        </p:spPr>
      </p:pic>
    </p:spTree>
    <p:extLst>
      <p:ext uri="{BB962C8B-B14F-4D97-AF65-F5344CB8AC3E}">
        <p14:creationId xmlns:p14="http://schemas.microsoft.com/office/powerpoint/2010/main" val="129312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0" y="0"/>
            <a:ext cx="9144000" cy="5517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760040" y="3573016"/>
            <a:ext cx="7772400" cy="1907927"/>
          </a:xfrm>
        </p:spPr>
        <p:txBody>
          <a:bodyPr anchor="t">
            <a:normAutofit/>
          </a:bodyPr>
          <a:lstStyle>
            <a:lvl1pPr algn="l">
              <a:defRPr sz="6000" b="1" cap="none">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115619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826332" y="578119"/>
            <a:ext cx="7860468" cy="1143000"/>
          </a:xfrm>
          <a:prstGeom prst="rect">
            <a:avLst/>
          </a:prstGeom>
        </p:spPr>
        <p:txBody>
          <a:bodyPr/>
          <a:lstStyle/>
          <a:p>
            <a:r>
              <a:rPr lang="en-AU" dirty="0"/>
              <a:t>Click to edit Master title style</a:t>
            </a:r>
            <a:endParaRPr lang="en-US" dirty="0"/>
          </a:p>
        </p:txBody>
      </p:sp>
      <p:sp>
        <p:nvSpPr>
          <p:cNvPr id="4" name="Content Placeholder 2"/>
          <p:cNvSpPr>
            <a:spLocks noGrp="1"/>
          </p:cNvSpPr>
          <p:nvPr>
            <p:ph idx="1"/>
          </p:nvPr>
        </p:nvSpPr>
        <p:spPr>
          <a:xfrm>
            <a:off x="826332" y="1903681"/>
            <a:ext cx="3745668" cy="4525963"/>
          </a:xfrm>
          <a:prstGeom prst="rect">
            <a:avLst/>
          </a:prstGeom>
        </p:spPr>
        <p:txBody>
          <a:bodyPr/>
          <a:lstStyle/>
          <a:p>
            <a:pPr lvl="0"/>
            <a:r>
              <a:rPr lang="en-AU" dirty="0"/>
              <a:t>Click to edit</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Content Placeholder 2"/>
          <p:cNvSpPr>
            <a:spLocks noGrp="1"/>
          </p:cNvSpPr>
          <p:nvPr>
            <p:ph idx="10"/>
          </p:nvPr>
        </p:nvSpPr>
        <p:spPr>
          <a:xfrm>
            <a:off x="4933875" y="1903681"/>
            <a:ext cx="3745668" cy="4525963"/>
          </a:xfrm>
          <a:prstGeom prst="rect">
            <a:avLst/>
          </a:prstGeom>
        </p:spPr>
        <p:txBody>
          <a:bodyPr/>
          <a:lstStyle/>
          <a:p>
            <a:pPr lvl="0"/>
            <a:r>
              <a:rPr lang="en-AU" dirty="0"/>
              <a:t>Click to edit</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89451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buClr>
                <a:schemeClr val="accent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0608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solidFill>
                  <a:schemeClr val="accent3"/>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464E5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p:cNvSpPr/>
          <p:nvPr userDrawn="1"/>
        </p:nvSpPr>
        <p:spPr>
          <a:xfrm>
            <a:off x="0" y="0"/>
            <a:ext cx="9144000" cy="2708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292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2029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dirty="0"/>
          </a:p>
        </p:txBody>
      </p:sp>
      <p:sp>
        <p:nvSpPr>
          <p:cNvPr id="3" name="Text Placeholder 2"/>
          <p:cNvSpPr>
            <a:spLocks noGrp="1"/>
          </p:cNvSpPr>
          <p:nvPr>
            <p:ph type="body" idx="1"/>
          </p:nvPr>
        </p:nvSpPr>
        <p:spPr>
          <a:xfrm>
            <a:off x="457200" y="1535113"/>
            <a:ext cx="4040188" cy="639762"/>
          </a:xfrm>
          <a:solidFill>
            <a:schemeClr val="accent2"/>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a:solidFill>
            <a:schemeClr val="accent2"/>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3915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dirty="0"/>
          </a:p>
        </p:txBody>
      </p:sp>
    </p:spTree>
    <p:extLst>
      <p:ext uri="{BB962C8B-B14F-4D97-AF65-F5344CB8AC3E}">
        <p14:creationId xmlns:p14="http://schemas.microsoft.com/office/powerpoint/2010/main" val="114807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dirty="0"/>
          </a:p>
        </p:txBody>
      </p:sp>
    </p:spTree>
    <p:extLst>
      <p:ext uri="{BB962C8B-B14F-4D97-AF65-F5344CB8AC3E}">
        <p14:creationId xmlns:p14="http://schemas.microsoft.com/office/powerpoint/2010/main" val="374504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AU" dirty="0"/>
          </a:p>
        </p:txBody>
      </p:sp>
    </p:spTree>
    <p:extLst>
      <p:ext uri="{BB962C8B-B14F-4D97-AF65-F5344CB8AC3E}">
        <p14:creationId xmlns:p14="http://schemas.microsoft.com/office/powerpoint/2010/main" val="427543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AU" dirty="0"/>
          </a:p>
        </p:txBody>
      </p:sp>
    </p:spTree>
    <p:extLst>
      <p:ext uri="{BB962C8B-B14F-4D97-AF65-F5344CB8AC3E}">
        <p14:creationId xmlns:p14="http://schemas.microsoft.com/office/powerpoint/2010/main" val="395107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26" name="Picture 2" descr="W:\Executive\RPH\Communications\Graphic Design\SMHS new branding resources\Graphics\FSFHG - teal\multi honeycomb 3.png"/>
          <p:cNvPicPr>
            <a:picLocks noChangeAspect="1" noChangeArrowheads="1"/>
          </p:cNvPicPr>
          <p:nvPr/>
        </p:nvPicPr>
        <p:blipFill rotWithShape="1">
          <a:blip r:embed="rId18">
            <a:extLst>
              <a:ext uri="{28A0092B-C50C-407E-A947-70E740481C1C}">
                <a14:useLocalDpi xmlns:a14="http://schemas.microsoft.com/office/drawing/2010/main" val="0"/>
              </a:ext>
            </a:extLst>
          </a:blip>
          <a:srcRect b="39556"/>
          <a:stretch/>
        </p:blipFill>
        <p:spPr bwMode="auto">
          <a:xfrm>
            <a:off x="3084513" y="5793699"/>
            <a:ext cx="6059487" cy="107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85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2" r:id="rId8"/>
    <p:sldLayoutId id="2147483663" r:id="rId9"/>
    <p:sldLayoutId id="2147483665" r:id="rId10"/>
    <p:sldLayoutId id="2147483655" r:id="rId11"/>
    <p:sldLayoutId id="2147483660" r:id="rId12"/>
    <p:sldLayoutId id="2147483656" r:id="rId13"/>
    <p:sldLayoutId id="2147483657" r:id="rId14"/>
    <p:sldLayoutId id="2147483664" r:id="rId15"/>
    <p:sldLayoutId id="2147483666" r:id="rId16"/>
  </p:sldLayoutIdLst>
  <p:txStyles>
    <p:titleStyle>
      <a:lvl1pPr algn="l" defTabSz="914400" rtl="0" eaLnBrk="1" latinLnBrk="0" hangingPunct="1">
        <a:spcBef>
          <a:spcPct val="0"/>
        </a:spcBef>
        <a:buNone/>
        <a:defRPr sz="4400" kern="1200">
          <a:solidFill>
            <a:schemeClr val="accent2"/>
          </a:solidFill>
          <a:latin typeface="Arial" panose="020B0604020202020204" pitchFamily="34" charset="0"/>
          <a:ea typeface="+mj-ea"/>
          <a:cs typeface="Arial" panose="020B0604020202020204" pitchFamily="34" charset="0"/>
        </a:defRPr>
      </a:lvl1pPr>
    </p:titleStyle>
    <p:bodyStyle>
      <a:lvl1pPr marL="514350" indent="-514350" algn="l" defTabSz="914400" rtl="0" eaLnBrk="1" latinLnBrk="0" hangingPunct="1">
        <a:spcBef>
          <a:spcPct val="20000"/>
        </a:spcBef>
        <a:buClr>
          <a:schemeClr val="accent2"/>
        </a:buClr>
        <a:buFont typeface="Wingdings" panose="05000000000000000000" pitchFamily="2" charset="2"/>
        <a:buChar char="§"/>
        <a:defRPr sz="3200" kern="1200">
          <a:solidFill>
            <a:srgbClr val="464E5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464E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464E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464E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464E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Modes of ventilation</a:t>
            </a:r>
            <a:endParaRPr lang="en-AU" dirty="0"/>
          </a:p>
        </p:txBody>
      </p:sp>
    </p:spTree>
    <p:extLst>
      <p:ext uri="{BB962C8B-B14F-4D97-AF65-F5344CB8AC3E}">
        <p14:creationId xmlns:p14="http://schemas.microsoft.com/office/powerpoint/2010/main" val="13924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AU" dirty="0"/>
              <a:t>Spontaneous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556792"/>
            <a:ext cx="5488384" cy="4608512"/>
          </a:xfrm>
        </p:spPr>
      </p:pic>
      <p:cxnSp>
        <p:nvCxnSpPr>
          <p:cNvPr id="6" name="Straight Arrow Connector 5"/>
          <p:cNvCxnSpPr/>
          <p:nvPr/>
        </p:nvCxnSpPr>
        <p:spPr>
          <a:xfrm>
            <a:off x="5940152" y="2780928"/>
            <a:ext cx="1440160"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452320" y="4509120"/>
            <a:ext cx="86409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Pressure support</a:t>
            </a:r>
          </a:p>
        </p:txBody>
      </p:sp>
      <p:cxnSp>
        <p:nvCxnSpPr>
          <p:cNvPr id="9" name="Straight Arrow Connector 8"/>
          <p:cNvCxnSpPr/>
          <p:nvPr/>
        </p:nvCxnSpPr>
        <p:spPr>
          <a:xfrm>
            <a:off x="5940152" y="3933056"/>
            <a:ext cx="151216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24328" y="5589240"/>
            <a:ext cx="6480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PEEP</a:t>
            </a:r>
          </a:p>
        </p:txBody>
      </p:sp>
      <p:sp>
        <p:nvSpPr>
          <p:cNvPr id="11" name="Rectangle 10"/>
          <p:cNvSpPr/>
          <p:nvPr/>
        </p:nvSpPr>
        <p:spPr>
          <a:xfrm>
            <a:off x="6876256" y="1772816"/>
            <a:ext cx="208823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No mandatory breaths. Can have pressure supported breaths or just CPAP if PS set at 0 cmH2O</a:t>
            </a:r>
          </a:p>
        </p:txBody>
      </p:sp>
    </p:spTree>
    <p:extLst>
      <p:ext uri="{BB962C8B-B14F-4D97-AF65-F5344CB8AC3E}">
        <p14:creationId xmlns:p14="http://schemas.microsoft.com/office/powerpoint/2010/main" val="254040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Spontaneous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700808"/>
            <a:ext cx="7416824" cy="4752528"/>
          </a:xfrm>
        </p:spPr>
      </p:pic>
    </p:spTree>
    <p:extLst>
      <p:ext uri="{BB962C8B-B14F-4D97-AF65-F5344CB8AC3E}">
        <p14:creationId xmlns:p14="http://schemas.microsoft.com/office/powerpoint/2010/main" val="428799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Synchronised Intermittent Mandatory Ventilation</a:t>
            </a:r>
          </a:p>
        </p:txBody>
      </p:sp>
      <p:sp>
        <p:nvSpPr>
          <p:cNvPr id="3" name="Content Placeholder 2"/>
          <p:cNvSpPr>
            <a:spLocks noGrp="1"/>
          </p:cNvSpPr>
          <p:nvPr>
            <p:ph idx="1"/>
          </p:nvPr>
        </p:nvSpPr>
        <p:spPr>
          <a:xfrm>
            <a:off x="826332" y="1903681"/>
            <a:ext cx="7490084" cy="4525963"/>
          </a:xfrm>
        </p:spPr>
        <p:txBody>
          <a:bodyPr/>
          <a:lstStyle/>
          <a:p>
            <a:pPr marL="274320" indent="-274320" fontAlgn="auto">
              <a:spcAft>
                <a:spcPts val="0"/>
              </a:spcAft>
              <a:buClr>
                <a:schemeClr val="accent3"/>
              </a:buClr>
              <a:buFont typeface="Wingdings 2"/>
              <a:buChar char=""/>
              <a:defRPr/>
            </a:pPr>
            <a:r>
              <a:rPr lang="en-US" sz="2400" dirty="0"/>
              <a:t>Breaths are given at a set minimal rate, however if the patient chooses to breathe over the set rate, a set PS is applied. </a:t>
            </a:r>
          </a:p>
          <a:p>
            <a:pPr marL="274320" indent="-274320" fontAlgn="auto">
              <a:spcAft>
                <a:spcPts val="0"/>
              </a:spcAft>
              <a:buClr>
                <a:schemeClr val="accent3"/>
              </a:buClr>
              <a:buFont typeface="Wingdings 2"/>
              <a:buChar char=""/>
              <a:defRPr/>
            </a:pPr>
            <a:r>
              <a:rPr lang="en-US" sz="2400" dirty="0"/>
              <a:t>One advantage of SIMV is that it allows patients to assume a portion of their </a:t>
            </a:r>
            <a:r>
              <a:rPr lang="en-US" sz="2400" dirty="0" err="1"/>
              <a:t>ventilatory</a:t>
            </a:r>
            <a:r>
              <a:rPr lang="en-US" sz="2400" dirty="0"/>
              <a:t> drive.</a:t>
            </a:r>
          </a:p>
          <a:p>
            <a:pPr marL="274320" indent="-274320" fontAlgn="auto">
              <a:spcAft>
                <a:spcPts val="0"/>
              </a:spcAft>
              <a:buClr>
                <a:schemeClr val="accent3"/>
              </a:buClr>
              <a:buFont typeface="Wingdings 2"/>
              <a:buChar char=""/>
              <a:defRPr/>
            </a:pPr>
            <a:r>
              <a:rPr lang="en-US" sz="2400" dirty="0"/>
              <a:t>RR, TV, PS and PEEP must all be selected. </a:t>
            </a:r>
          </a:p>
          <a:p>
            <a:pPr marL="274320" indent="-274320" fontAlgn="auto">
              <a:spcAft>
                <a:spcPts val="0"/>
              </a:spcAft>
              <a:buClr>
                <a:schemeClr val="accent3"/>
              </a:buClr>
              <a:buFont typeface="Wingdings 2"/>
              <a:buChar char=""/>
              <a:defRPr/>
            </a:pPr>
            <a:r>
              <a:rPr lang="en-US" sz="2400" dirty="0"/>
              <a:t>Volume controlled mode of ventilation</a:t>
            </a:r>
          </a:p>
          <a:p>
            <a:pPr marL="274320" indent="-274320" fontAlgn="auto">
              <a:spcAft>
                <a:spcPts val="0"/>
              </a:spcAft>
              <a:buClr>
                <a:schemeClr val="accent3"/>
              </a:buClr>
              <a:buFont typeface="Wingdings 2"/>
              <a:buChar char=""/>
              <a:defRPr/>
            </a:pPr>
            <a:endParaRPr lang="en-US" sz="2400" dirty="0"/>
          </a:p>
          <a:p>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869160"/>
            <a:ext cx="34480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47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SIMV (VC) + PS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340768"/>
            <a:ext cx="5632400" cy="4046413"/>
          </a:xfrm>
        </p:spPr>
      </p:pic>
      <p:sp>
        <p:nvSpPr>
          <p:cNvPr id="8" name="Rectangle 7"/>
          <p:cNvSpPr/>
          <p:nvPr/>
        </p:nvSpPr>
        <p:spPr>
          <a:xfrm>
            <a:off x="7094093" y="1340768"/>
            <a:ext cx="122413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Breaths</a:t>
            </a:r>
          </a:p>
        </p:txBody>
      </p:sp>
      <p:sp>
        <p:nvSpPr>
          <p:cNvPr id="11" name="Rectangle 10"/>
          <p:cNvSpPr/>
          <p:nvPr/>
        </p:nvSpPr>
        <p:spPr>
          <a:xfrm>
            <a:off x="7092280" y="2348880"/>
            <a:ext cx="122413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Tidal volume</a:t>
            </a:r>
          </a:p>
        </p:txBody>
      </p:sp>
      <p:sp>
        <p:nvSpPr>
          <p:cNvPr id="14" name="Rectangle 13"/>
          <p:cNvSpPr/>
          <p:nvPr/>
        </p:nvSpPr>
        <p:spPr>
          <a:xfrm>
            <a:off x="7236296" y="3356992"/>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PEEP</a:t>
            </a:r>
          </a:p>
        </p:txBody>
      </p:sp>
      <p:sp>
        <p:nvSpPr>
          <p:cNvPr id="17" name="Rectangle 16"/>
          <p:cNvSpPr/>
          <p:nvPr/>
        </p:nvSpPr>
        <p:spPr>
          <a:xfrm>
            <a:off x="7380312" y="4293096"/>
            <a:ext cx="100811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FiO2</a:t>
            </a:r>
          </a:p>
        </p:txBody>
      </p:sp>
      <p:sp>
        <p:nvSpPr>
          <p:cNvPr id="20" name="Rectangle 19"/>
          <p:cNvSpPr/>
          <p:nvPr/>
        </p:nvSpPr>
        <p:spPr>
          <a:xfrm>
            <a:off x="3995936" y="5733256"/>
            <a:ext cx="12241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Pressure Support</a:t>
            </a:r>
          </a:p>
        </p:txBody>
      </p:sp>
      <p:cxnSp>
        <p:nvCxnSpPr>
          <p:cNvPr id="22" name="Straight Arrow Connector 21"/>
          <p:cNvCxnSpPr/>
          <p:nvPr/>
        </p:nvCxnSpPr>
        <p:spPr>
          <a:xfrm flipV="1">
            <a:off x="6228184" y="1628800"/>
            <a:ext cx="7920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228184" y="2636912"/>
            <a:ext cx="79208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228184" y="3573016"/>
            <a:ext cx="865909"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228184" y="4437112"/>
            <a:ext cx="100811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788024" y="4725144"/>
            <a:ext cx="21602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274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SIMV (VC) + PS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340768"/>
            <a:ext cx="7416824" cy="5040560"/>
          </a:xfrm>
        </p:spPr>
      </p:pic>
    </p:spTree>
    <p:extLst>
      <p:ext uri="{BB962C8B-B14F-4D97-AF65-F5344CB8AC3E}">
        <p14:creationId xmlns:p14="http://schemas.microsoft.com/office/powerpoint/2010/main" val="147510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DuoPAP</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556792"/>
            <a:ext cx="5920432" cy="4680520"/>
          </a:xfrm>
        </p:spPr>
      </p:pic>
      <p:sp>
        <p:nvSpPr>
          <p:cNvPr id="5" name="Rectangle 4"/>
          <p:cNvSpPr/>
          <p:nvPr/>
        </p:nvSpPr>
        <p:spPr>
          <a:xfrm>
            <a:off x="6948264" y="1628800"/>
            <a:ext cx="18722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Is a pressure mode</a:t>
            </a:r>
          </a:p>
        </p:txBody>
      </p:sp>
      <p:sp>
        <p:nvSpPr>
          <p:cNvPr id="6" name="Rectangle 5"/>
          <p:cNvSpPr/>
          <p:nvPr/>
        </p:nvSpPr>
        <p:spPr>
          <a:xfrm>
            <a:off x="6960475" y="4008864"/>
            <a:ext cx="18722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Allows patient to breathe at both pressure levels</a:t>
            </a:r>
          </a:p>
        </p:txBody>
      </p:sp>
      <p:sp>
        <p:nvSpPr>
          <p:cNvPr id="7" name="Rectangle 6"/>
          <p:cNvSpPr/>
          <p:nvPr/>
        </p:nvSpPr>
        <p:spPr>
          <a:xfrm>
            <a:off x="6948264" y="2924944"/>
            <a:ext cx="18722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Settings are the same as SIMV(PC) + PS</a:t>
            </a:r>
          </a:p>
        </p:txBody>
      </p:sp>
      <p:sp>
        <p:nvSpPr>
          <p:cNvPr id="9" name="Rectangle 8"/>
          <p:cNvSpPr/>
          <p:nvPr/>
        </p:nvSpPr>
        <p:spPr>
          <a:xfrm>
            <a:off x="6960475" y="5157192"/>
            <a:ext cx="187220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When inspiratory time is prolonged, becomes the mode of APRV for use in patients with severe hypoxia</a:t>
            </a:r>
          </a:p>
        </p:txBody>
      </p:sp>
    </p:spTree>
    <p:extLst>
      <p:ext uri="{BB962C8B-B14F-4D97-AF65-F5344CB8AC3E}">
        <p14:creationId xmlns:p14="http://schemas.microsoft.com/office/powerpoint/2010/main" val="4164879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DuoPAP</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844824"/>
            <a:ext cx="7488832" cy="4478461"/>
          </a:xfrm>
        </p:spPr>
      </p:pic>
      <p:cxnSp>
        <p:nvCxnSpPr>
          <p:cNvPr id="6" name="Straight Arrow Connector 5"/>
          <p:cNvCxnSpPr/>
          <p:nvPr/>
        </p:nvCxnSpPr>
        <p:spPr>
          <a:xfrm flipV="1">
            <a:off x="5652120" y="1556792"/>
            <a:ext cx="288032"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940152" y="980728"/>
            <a:ext cx="1008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Pressure supported breath</a:t>
            </a:r>
          </a:p>
        </p:txBody>
      </p:sp>
      <p:cxnSp>
        <p:nvCxnSpPr>
          <p:cNvPr id="9" name="Straight Arrow Connector 8"/>
          <p:cNvCxnSpPr/>
          <p:nvPr/>
        </p:nvCxnSpPr>
        <p:spPr>
          <a:xfrm flipV="1">
            <a:off x="6732240" y="1556792"/>
            <a:ext cx="86409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96336" y="980728"/>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Patient breathing during mandatory breath</a:t>
            </a:r>
          </a:p>
        </p:txBody>
      </p:sp>
    </p:spTree>
    <p:extLst>
      <p:ext uri="{BB962C8B-B14F-4D97-AF65-F5344CB8AC3E}">
        <p14:creationId xmlns:p14="http://schemas.microsoft.com/office/powerpoint/2010/main" val="2381561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DuoPap</a:t>
            </a:r>
            <a:endParaRPr lang="en-AU" dirty="0"/>
          </a:p>
        </p:txBody>
      </p:sp>
      <p:sp>
        <p:nvSpPr>
          <p:cNvPr id="3" name="Content Placeholder 2"/>
          <p:cNvSpPr>
            <a:spLocks noGrp="1"/>
          </p:cNvSpPr>
          <p:nvPr>
            <p:ph idx="1"/>
          </p:nvPr>
        </p:nvSpPr>
        <p:spPr>
          <a:xfrm>
            <a:off x="826332" y="1903681"/>
            <a:ext cx="7274060" cy="4525963"/>
          </a:xfrm>
        </p:spPr>
        <p:txBody>
          <a:bodyPr/>
          <a:lstStyle/>
          <a:p>
            <a:r>
              <a:rPr lang="en-AU" dirty="0"/>
              <a:t>A combination of time cycled and pressure controlled ventilation that allows spontaneous breathing at both pressure levels. Usually delivered with pressure support for spontaneous breaths (PSV).</a:t>
            </a:r>
          </a:p>
          <a:p>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941168"/>
            <a:ext cx="40481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98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332" y="2492896"/>
            <a:ext cx="7860468" cy="1143000"/>
          </a:xfrm>
        </p:spPr>
        <p:txBody>
          <a:bodyPr/>
          <a:lstStyle/>
          <a:p>
            <a:r>
              <a:rPr lang="en-AU" dirty="0"/>
              <a:t>So who gets what?</a:t>
            </a:r>
          </a:p>
        </p:txBody>
      </p:sp>
    </p:spTree>
    <p:extLst>
      <p:ext uri="{BB962C8B-B14F-4D97-AF65-F5344CB8AC3E}">
        <p14:creationId xmlns:p14="http://schemas.microsoft.com/office/powerpoint/2010/main" val="1519423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Questions? </a:t>
            </a:r>
          </a:p>
        </p:txBody>
      </p:sp>
      <p:pic>
        <p:nvPicPr>
          <p:cNvPr id="4098" name="Picture 2"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628800"/>
            <a:ext cx="6264696" cy="401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035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615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APRV</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628800"/>
            <a:ext cx="6768752" cy="4536504"/>
          </a:xfrm>
        </p:spPr>
      </p:pic>
    </p:spTree>
    <p:extLst>
      <p:ext uri="{BB962C8B-B14F-4D97-AF65-F5344CB8AC3E}">
        <p14:creationId xmlns:p14="http://schemas.microsoft.com/office/powerpoint/2010/main" val="38848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860468" cy="1287016"/>
          </a:xfrm>
        </p:spPr>
        <p:txBody>
          <a:bodyPr/>
          <a:lstStyle/>
          <a:p>
            <a:r>
              <a:rPr lang="en-AU" dirty="0"/>
              <a:t>Objectives</a:t>
            </a:r>
          </a:p>
        </p:txBody>
      </p:sp>
      <p:sp>
        <p:nvSpPr>
          <p:cNvPr id="3" name="Content Placeholder 2"/>
          <p:cNvSpPr>
            <a:spLocks noGrp="1"/>
          </p:cNvSpPr>
          <p:nvPr>
            <p:ph idx="1"/>
          </p:nvPr>
        </p:nvSpPr>
        <p:spPr>
          <a:xfrm>
            <a:off x="826332" y="1484784"/>
            <a:ext cx="7418076" cy="4525963"/>
          </a:xfrm>
        </p:spPr>
        <p:txBody>
          <a:bodyPr/>
          <a:lstStyle/>
          <a:p>
            <a:pPr>
              <a:buFont typeface="Arial" panose="020B0604020202020204" pitchFamily="34" charset="0"/>
              <a:buChar char="•"/>
            </a:pPr>
            <a:r>
              <a:rPr lang="en-AU" dirty="0"/>
              <a:t>Discuss Ventilator settings</a:t>
            </a:r>
          </a:p>
          <a:p>
            <a:pPr>
              <a:buFont typeface="Arial" panose="020B0604020202020204" pitchFamily="34" charset="0"/>
              <a:buChar char="•"/>
            </a:pPr>
            <a:r>
              <a:rPr lang="en-AU" dirty="0"/>
              <a:t>Identify common Ventilator modes</a:t>
            </a:r>
          </a:p>
          <a:p>
            <a:pPr>
              <a:buFont typeface="Arial" panose="020B0604020202020204" pitchFamily="34" charset="0"/>
              <a:buChar char="•"/>
            </a:pPr>
            <a:r>
              <a:rPr lang="en-AU" dirty="0"/>
              <a:t>Define patient cohort for each mode</a:t>
            </a:r>
          </a:p>
        </p:txBody>
      </p:sp>
    </p:spTree>
    <p:extLst>
      <p:ext uri="{BB962C8B-B14F-4D97-AF65-F5344CB8AC3E}">
        <p14:creationId xmlns:p14="http://schemas.microsoft.com/office/powerpoint/2010/main" val="21306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Ventilator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1268760"/>
            <a:ext cx="3888432" cy="5328592"/>
          </a:xfrm>
        </p:spPr>
      </p:pic>
    </p:spTree>
    <p:extLst>
      <p:ext uri="{BB962C8B-B14F-4D97-AF65-F5344CB8AC3E}">
        <p14:creationId xmlns:p14="http://schemas.microsoft.com/office/powerpoint/2010/main" val="421729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Settings</a:t>
            </a:r>
          </a:p>
        </p:txBody>
      </p:sp>
      <p:sp>
        <p:nvSpPr>
          <p:cNvPr id="3" name="Content Placeholder 2"/>
          <p:cNvSpPr>
            <a:spLocks noGrp="1"/>
          </p:cNvSpPr>
          <p:nvPr>
            <p:ph idx="1"/>
          </p:nvPr>
        </p:nvSpPr>
        <p:spPr>
          <a:xfrm>
            <a:off x="826332" y="1903681"/>
            <a:ext cx="7778116" cy="4525963"/>
          </a:xfrm>
        </p:spPr>
        <p:txBody>
          <a:bodyPr/>
          <a:lstStyle/>
          <a:p>
            <a:pPr fontAlgn="auto">
              <a:spcAft>
                <a:spcPts val="0"/>
              </a:spcAft>
              <a:buClr>
                <a:schemeClr val="accent3"/>
              </a:buClr>
              <a:buFont typeface="Arial" panose="020B0604020202020204" pitchFamily="34" charset="0"/>
              <a:buChar char="•"/>
              <a:defRPr/>
            </a:pPr>
            <a:r>
              <a:rPr lang="en-US" sz="2800" dirty="0"/>
              <a:t>Trigger mode and sensitivity</a:t>
            </a:r>
          </a:p>
          <a:p>
            <a:pPr fontAlgn="auto">
              <a:spcAft>
                <a:spcPts val="0"/>
              </a:spcAft>
              <a:buClr>
                <a:schemeClr val="accent3"/>
              </a:buClr>
              <a:buFont typeface="Arial" panose="020B0604020202020204" pitchFamily="34" charset="0"/>
              <a:buChar char="•"/>
              <a:defRPr/>
            </a:pPr>
            <a:r>
              <a:rPr lang="en-US" sz="2800" dirty="0"/>
              <a:t>Respiratory rate </a:t>
            </a:r>
          </a:p>
          <a:p>
            <a:pPr fontAlgn="auto">
              <a:spcAft>
                <a:spcPts val="0"/>
              </a:spcAft>
              <a:buClr>
                <a:schemeClr val="accent3"/>
              </a:buClr>
              <a:buFont typeface="Arial" panose="020B0604020202020204" pitchFamily="34" charset="0"/>
              <a:buChar char="•"/>
              <a:defRPr/>
            </a:pPr>
            <a:r>
              <a:rPr lang="en-US" sz="2800" dirty="0"/>
              <a:t>Tidal Volume</a:t>
            </a:r>
          </a:p>
          <a:p>
            <a:pPr fontAlgn="auto">
              <a:spcAft>
                <a:spcPts val="0"/>
              </a:spcAft>
              <a:buClr>
                <a:schemeClr val="accent3"/>
              </a:buClr>
              <a:buFont typeface="Arial" panose="020B0604020202020204" pitchFamily="34" charset="0"/>
              <a:buChar char="•"/>
              <a:defRPr/>
            </a:pPr>
            <a:r>
              <a:rPr lang="en-US" sz="2800" dirty="0"/>
              <a:t>Positive end-expiratory pressure (PEEP)</a:t>
            </a:r>
          </a:p>
          <a:p>
            <a:pPr fontAlgn="auto">
              <a:spcAft>
                <a:spcPts val="0"/>
              </a:spcAft>
              <a:buClr>
                <a:schemeClr val="accent3"/>
              </a:buClr>
              <a:buFont typeface="Arial" panose="020B0604020202020204" pitchFamily="34" charset="0"/>
              <a:buChar char="•"/>
              <a:defRPr/>
            </a:pPr>
            <a:r>
              <a:rPr lang="en-US" sz="2800" dirty="0"/>
              <a:t>Inspiratory time</a:t>
            </a:r>
          </a:p>
          <a:p>
            <a:pPr fontAlgn="auto">
              <a:spcAft>
                <a:spcPts val="0"/>
              </a:spcAft>
              <a:buClr>
                <a:schemeClr val="accent3"/>
              </a:buClr>
              <a:buFont typeface="Arial" panose="020B0604020202020204" pitchFamily="34" charset="0"/>
              <a:buChar char="•"/>
              <a:defRPr/>
            </a:pPr>
            <a:r>
              <a:rPr lang="en-US" sz="2800" dirty="0"/>
              <a:t>Fraction of inspired oxygen</a:t>
            </a:r>
          </a:p>
          <a:p>
            <a:pPr fontAlgn="auto">
              <a:spcAft>
                <a:spcPts val="0"/>
              </a:spcAft>
              <a:buClr>
                <a:schemeClr val="accent3"/>
              </a:buClr>
              <a:buFont typeface="Arial" panose="020B0604020202020204" pitchFamily="34" charset="0"/>
              <a:buChar char="•"/>
              <a:defRPr/>
            </a:pPr>
            <a:r>
              <a:rPr lang="en-US" sz="2800" dirty="0"/>
              <a:t>Alarm limits</a:t>
            </a:r>
          </a:p>
          <a:p>
            <a:pPr>
              <a:buFont typeface="Arial" panose="020B0604020202020204" pitchFamily="34" charset="0"/>
              <a:buChar char="•"/>
            </a:pPr>
            <a:endParaRPr lang="en-AU" dirty="0"/>
          </a:p>
        </p:txBody>
      </p:sp>
    </p:spTree>
    <p:extLst>
      <p:ext uri="{BB962C8B-B14F-4D97-AF65-F5344CB8AC3E}">
        <p14:creationId xmlns:p14="http://schemas.microsoft.com/office/powerpoint/2010/main" val="89249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Available Modes</a:t>
            </a:r>
          </a:p>
        </p:txBody>
      </p:sp>
      <p:sp>
        <p:nvSpPr>
          <p:cNvPr id="3" name="Content Placeholder 2"/>
          <p:cNvSpPr>
            <a:spLocks noGrp="1"/>
          </p:cNvSpPr>
          <p:nvPr>
            <p:ph idx="1"/>
          </p:nvPr>
        </p:nvSpPr>
        <p:spPr/>
        <p:txBody>
          <a:bodyPr/>
          <a:lstStyle/>
          <a:p>
            <a:endParaRPr lang="en-AU"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831181"/>
            <a:ext cx="3048000" cy="4064000"/>
          </a:xfrm>
          <a:prstGeom prst="rect">
            <a:avLst/>
          </a:prstGeom>
        </p:spPr>
      </p:pic>
    </p:spTree>
    <p:extLst>
      <p:ext uri="{BB962C8B-B14F-4D97-AF65-F5344CB8AC3E}">
        <p14:creationId xmlns:p14="http://schemas.microsoft.com/office/powerpoint/2010/main" val="2372636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What Mode</a:t>
            </a:r>
          </a:p>
        </p:txBody>
      </p:sp>
      <p:sp>
        <p:nvSpPr>
          <p:cNvPr id="5" name="Rectangle 4"/>
          <p:cNvSpPr/>
          <p:nvPr/>
        </p:nvSpPr>
        <p:spPr>
          <a:xfrm>
            <a:off x="683568" y="2136339"/>
            <a:ext cx="7776864" cy="3970318"/>
          </a:xfrm>
          <a:prstGeom prst="rect">
            <a:avLst/>
          </a:prstGeom>
        </p:spPr>
        <p:txBody>
          <a:bodyPr wrap="square">
            <a:spAutoFit/>
          </a:bodyPr>
          <a:lstStyle/>
          <a:p>
            <a:pPr marL="342900" indent="-342900">
              <a:buFont typeface="Arial" panose="020B0604020202020204" pitchFamily="34" charset="0"/>
              <a:buChar char="•"/>
            </a:pPr>
            <a:r>
              <a:rPr lang="en-AU" sz="2800" dirty="0">
                <a:solidFill>
                  <a:schemeClr val="tx2">
                    <a:lumMod val="75000"/>
                  </a:schemeClr>
                </a:solidFill>
                <a:latin typeface="Arial" panose="020B0604020202020204" pitchFamily="34" charset="0"/>
                <a:cs typeface="Arial" panose="020B0604020202020204" pitchFamily="34" charset="0"/>
              </a:rPr>
              <a:t>Volume modes sufficient for most uncomplicated post-op ventilation</a:t>
            </a:r>
          </a:p>
          <a:p>
            <a:pPr marL="342900" indent="-342900">
              <a:buFont typeface="Arial" panose="020B0604020202020204" pitchFamily="34" charset="0"/>
              <a:buChar char="•"/>
            </a:pPr>
            <a:r>
              <a:rPr lang="en-AU" sz="2800" dirty="0">
                <a:solidFill>
                  <a:schemeClr val="tx2">
                    <a:lumMod val="75000"/>
                  </a:schemeClr>
                </a:solidFill>
                <a:latin typeface="Arial" panose="020B0604020202020204" pitchFamily="34" charset="0"/>
                <a:cs typeface="Arial" panose="020B0604020202020204" pitchFamily="34" charset="0"/>
              </a:rPr>
              <a:t>Pressure modes if poor lung compliance to avoid resultant high airway pressure and barotrauma</a:t>
            </a:r>
          </a:p>
          <a:p>
            <a:endParaRPr lang="en-AU" sz="2800" dirty="0">
              <a:solidFill>
                <a:schemeClr val="tx2">
                  <a:lumMod val="75000"/>
                </a:schemeClr>
              </a:solidFill>
              <a:latin typeface="Arial" panose="020B0604020202020204" pitchFamily="34" charset="0"/>
              <a:cs typeface="Arial" panose="020B0604020202020204" pitchFamily="34" charset="0"/>
            </a:endParaRPr>
          </a:p>
          <a:p>
            <a:r>
              <a:rPr lang="en-AU" sz="2800" dirty="0">
                <a:solidFill>
                  <a:schemeClr val="tx2">
                    <a:lumMod val="75000"/>
                  </a:schemeClr>
                </a:solidFill>
                <a:latin typeface="Arial" panose="020B0604020202020204" pitchFamily="34" charset="0"/>
                <a:cs typeface="Arial" panose="020B0604020202020204" pitchFamily="34" charset="0"/>
              </a:rPr>
              <a:t>Aim to avoid </a:t>
            </a:r>
            <a:r>
              <a:rPr lang="en-AU" sz="2800" dirty="0" err="1">
                <a:solidFill>
                  <a:schemeClr val="tx2">
                    <a:lumMod val="75000"/>
                  </a:schemeClr>
                </a:solidFill>
                <a:latin typeface="Arial" panose="020B0604020202020204" pitchFamily="34" charset="0"/>
                <a:cs typeface="Arial" panose="020B0604020202020204" pitchFamily="34" charset="0"/>
              </a:rPr>
              <a:t>volutrauma</a:t>
            </a:r>
            <a:r>
              <a:rPr lang="en-AU" sz="2800" dirty="0">
                <a:solidFill>
                  <a:schemeClr val="tx2">
                    <a:lumMod val="75000"/>
                  </a:schemeClr>
                </a:solidFill>
                <a:latin typeface="Arial" panose="020B0604020202020204" pitchFamily="34" charset="0"/>
                <a:cs typeface="Arial" panose="020B0604020202020204" pitchFamily="34" charset="0"/>
              </a:rPr>
              <a:t> and barotrauma by limiting tidal volumes and plateau pressure &lt; 30cmH2O</a:t>
            </a:r>
          </a:p>
        </p:txBody>
      </p:sp>
    </p:spTree>
    <p:extLst>
      <p:ext uri="{BB962C8B-B14F-4D97-AF65-F5344CB8AC3E}">
        <p14:creationId xmlns:p14="http://schemas.microsoft.com/office/powerpoint/2010/main" val="15458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Modes of Ventilation – The Basics</a:t>
            </a:r>
          </a:p>
        </p:txBody>
      </p:sp>
      <p:sp>
        <p:nvSpPr>
          <p:cNvPr id="3" name="Content Placeholder 2"/>
          <p:cNvSpPr>
            <a:spLocks noGrp="1"/>
          </p:cNvSpPr>
          <p:nvPr>
            <p:ph idx="1"/>
          </p:nvPr>
        </p:nvSpPr>
        <p:spPr>
          <a:xfrm>
            <a:off x="826332" y="1556792"/>
            <a:ext cx="7418076" cy="4525963"/>
          </a:xfrm>
        </p:spPr>
        <p:txBody>
          <a:bodyPr/>
          <a:lstStyle/>
          <a:p>
            <a:endParaRPr lang="en-AU" dirty="0"/>
          </a:p>
          <a:p>
            <a:pPr>
              <a:buFont typeface="Arial" panose="020B0604020202020204" pitchFamily="34" charset="0"/>
              <a:buChar char="•"/>
            </a:pPr>
            <a:r>
              <a:rPr lang="en-AU" dirty="0"/>
              <a:t>SPONT mode</a:t>
            </a:r>
          </a:p>
          <a:p>
            <a:pPr>
              <a:buFont typeface="Arial" panose="020B0604020202020204" pitchFamily="34" charset="0"/>
              <a:buChar char="•"/>
            </a:pPr>
            <a:endParaRPr lang="en-AU" dirty="0"/>
          </a:p>
          <a:p>
            <a:pPr>
              <a:buFont typeface="Arial" panose="020B0604020202020204" pitchFamily="34" charset="0"/>
              <a:buChar char="•"/>
            </a:pPr>
            <a:r>
              <a:rPr lang="en-AU" dirty="0"/>
              <a:t>Synchronised Intermittent Mandatory Ventilation</a:t>
            </a:r>
          </a:p>
          <a:p>
            <a:pPr>
              <a:buFont typeface="Arial" panose="020B0604020202020204" pitchFamily="34" charset="0"/>
              <a:buChar char="•"/>
            </a:pPr>
            <a:endParaRPr lang="en-AU" dirty="0"/>
          </a:p>
          <a:p>
            <a:pPr>
              <a:buFont typeface="Arial" panose="020B0604020202020204" pitchFamily="34" charset="0"/>
              <a:buChar char="•"/>
            </a:pPr>
            <a:r>
              <a:rPr lang="en-AU" dirty="0" err="1"/>
              <a:t>DuoPAP</a:t>
            </a:r>
            <a:endParaRPr lang="en-AU" dirty="0"/>
          </a:p>
          <a:p>
            <a:endParaRPr lang="en-AU" dirty="0"/>
          </a:p>
        </p:txBody>
      </p:sp>
    </p:spTree>
    <p:extLst>
      <p:ext uri="{BB962C8B-B14F-4D97-AF65-F5344CB8AC3E}">
        <p14:creationId xmlns:p14="http://schemas.microsoft.com/office/powerpoint/2010/main" val="1378826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SPONT (PSV)</a:t>
            </a:r>
          </a:p>
        </p:txBody>
      </p:sp>
      <p:sp>
        <p:nvSpPr>
          <p:cNvPr id="3" name="Content Placeholder 2"/>
          <p:cNvSpPr>
            <a:spLocks noGrp="1"/>
          </p:cNvSpPr>
          <p:nvPr>
            <p:ph idx="1"/>
          </p:nvPr>
        </p:nvSpPr>
        <p:spPr>
          <a:xfrm>
            <a:off x="899592" y="1700808"/>
            <a:ext cx="7274060" cy="4525963"/>
          </a:xfrm>
        </p:spPr>
        <p:txBody>
          <a:bodyPr/>
          <a:lstStyle/>
          <a:p>
            <a:pPr>
              <a:buFont typeface="Arial" panose="020B0604020202020204" pitchFamily="34" charset="0"/>
              <a:buChar char="•"/>
            </a:pPr>
            <a:endParaRPr lang="en-US" altLang="en-US" sz="2400" dirty="0"/>
          </a:p>
          <a:p>
            <a:pPr>
              <a:buFont typeface="Arial" panose="020B0604020202020204" pitchFamily="34" charset="0"/>
              <a:buChar char="•"/>
            </a:pPr>
            <a:endParaRPr lang="en-US" altLang="en-US" sz="2400" dirty="0"/>
          </a:p>
          <a:p>
            <a:pPr>
              <a:buFont typeface="Arial" panose="020B0604020202020204" pitchFamily="34" charset="0"/>
              <a:buChar char="•"/>
            </a:pPr>
            <a:r>
              <a:rPr lang="en-US" altLang="en-US" sz="2400" dirty="0"/>
              <a:t>The patient controls the respiratory rate and exerts a major influence on the duration of inspiration, inspiratory flow rate and tidal volume</a:t>
            </a:r>
          </a:p>
          <a:p>
            <a:pPr>
              <a:buFont typeface="Arial" panose="020B0604020202020204" pitchFamily="34" charset="0"/>
              <a:buChar char="•"/>
            </a:pPr>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797152"/>
            <a:ext cx="1981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68088"/>
      </p:ext>
    </p:extLst>
  </p:cSld>
  <p:clrMapOvr>
    <a:masterClrMapping/>
  </p:clrMapOvr>
</p:sld>
</file>

<file path=ppt/theme/theme1.xml><?xml version="1.0" encoding="utf-8"?>
<a:theme xmlns:a="http://schemas.openxmlformats.org/drawingml/2006/main" name="Lavene FSFHG_PowerPoint_template">
  <a:themeElements>
    <a:clrScheme name="FSFHG">
      <a:dk1>
        <a:sysClr val="windowText" lastClr="000000"/>
      </a:dk1>
      <a:lt1>
        <a:sysClr val="window" lastClr="FFFFFF"/>
      </a:lt1>
      <a:dk2>
        <a:srgbClr val="776E64"/>
      </a:dk2>
      <a:lt2>
        <a:srgbClr val="FFFFFF"/>
      </a:lt2>
      <a:accent1>
        <a:srgbClr val="007681"/>
      </a:accent1>
      <a:accent2>
        <a:srgbClr val="095489"/>
      </a:accent2>
      <a:accent3>
        <a:srgbClr val="00A7B5"/>
      </a:accent3>
      <a:accent4>
        <a:srgbClr val="C4D600"/>
      </a:accent4>
      <a:accent5>
        <a:srgbClr val="658D1B"/>
      </a:accent5>
      <a:accent6>
        <a:srgbClr val="DDDDDD"/>
      </a:accent6>
      <a:hlink>
        <a:srgbClr val="007681"/>
      </a:hlink>
      <a:folHlink>
        <a:srgbClr val="0076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C52953A085CA4C8E11D0908E9C12CF" ma:contentTypeVersion="1" ma:contentTypeDescription="Create a new document." ma:contentTypeScope="" ma:versionID="9707cc37148d3ce0e852ae81d72667a4">
  <xsd:schema xmlns:xsd="http://www.w3.org/2001/XMLSchema" xmlns:xs="http://www.w3.org/2001/XMLSchema" xmlns:p="http://schemas.microsoft.com/office/2006/metadata/properties" xmlns:ns1="http://schemas.microsoft.com/sharepoint/v3" targetNamespace="http://schemas.microsoft.com/office/2006/metadata/properties" ma:root="true" ma:fieldsID="fa06d6fac6d8f3ef9a355fe6c8a09ea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D50732-26B0-402D-9DE8-8EB9C70FB516}">
  <ds:schemaRefs>
    <ds:schemaRef ds:uri="http://schemas.microsoft.com/sharepoint/v3/contenttype/forms"/>
  </ds:schemaRefs>
</ds:datastoreItem>
</file>

<file path=customXml/itemProps2.xml><?xml version="1.0" encoding="utf-8"?>
<ds:datastoreItem xmlns:ds="http://schemas.openxmlformats.org/officeDocument/2006/customXml" ds:itemID="{1BF3B3F6-E8B4-4591-8CB0-F926F46043AC}">
  <ds:schemaRef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http://schemas.microsoft.com/sharepoint/v3"/>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634A8058-E6BC-4FA9-8EB5-51EA892ED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Lavene FSFHG_PowerPoint_template</Template>
  <TotalTime>107</TotalTime>
  <Words>679</Words>
  <Application>Microsoft Office PowerPoint</Application>
  <PresentationFormat>On-screen Show (4:3)</PresentationFormat>
  <Paragraphs>95</Paragraphs>
  <Slides>20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Wingdings</vt:lpstr>
      <vt:lpstr>Wingdings 2</vt:lpstr>
      <vt:lpstr>Lavene FSFHG_PowerPoint_template</vt:lpstr>
      <vt:lpstr>Modes of ventilation</vt:lpstr>
      <vt:lpstr>PowerPoint Presentation</vt:lpstr>
      <vt:lpstr>Objectives</vt:lpstr>
      <vt:lpstr>The Ventilator</vt:lpstr>
      <vt:lpstr>Settings</vt:lpstr>
      <vt:lpstr>Available Modes</vt:lpstr>
      <vt:lpstr>What Mode</vt:lpstr>
      <vt:lpstr>Modes of Ventilation – The Basics</vt:lpstr>
      <vt:lpstr>SPONT (PSV)</vt:lpstr>
      <vt:lpstr>Spontaneous</vt:lpstr>
      <vt:lpstr>Spontaneous</vt:lpstr>
      <vt:lpstr>Synchronised Intermittent Mandatory Ventilation</vt:lpstr>
      <vt:lpstr>SIMV (VC) + PS</vt:lpstr>
      <vt:lpstr>SIMV (VC) + PS</vt:lpstr>
      <vt:lpstr>DuoPAP</vt:lpstr>
      <vt:lpstr>DuoPAP</vt:lpstr>
      <vt:lpstr>DuoPap</vt:lpstr>
      <vt:lpstr>So who gets what?</vt:lpstr>
      <vt:lpstr>Questions? </vt:lpstr>
      <vt:lpstr>APRV</vt:lpstr>
    </vt:vector>
  </TitlesOfParts>
  <Company>WA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Modes of ventilation</dc:title>
  <dc:subject>Fiona Stanley Fremantle Hospitals Group PowerPoint presentation</dc:subject>
  <dc:creator>Mitchell, Lavene</dc:creator>
  <cp:keywords>FSFHG;Fiona Stanley Hospital;Fremantle Hospital;presentation;powerpoint</cp:keywords>
  <cp:lastModifiedBy>Oonagh Duff</cp:lastModifiedBy>
  <cp:revision>17</cp:revision>
  <dcterms:created xsi:type="dcterms:W3CDTF">2020-03-18T01:21:52Z</dcterms:created>
  <dcterms:modified xsi:type="dcterms:W3CDTF">2020-03-25T08:32:47Z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0x01010094C52953A085CA4C8E11D0908E9C12CF</vt:lpwstr>
  </property>
</Properties>
</file>